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47.xml"/>
  <Override ContentType="application/vnd.openxmlformats-officedocument.presentationml.notesSlide+xml" PartName="/ppt/notesSlides/notesSlide48.xml"/>
  <Override ContentType="application/vnd.openxmlformats-officedocument.presentationml.notesSlide+xml" PartName="/ppt/notesSlides/notesSlide49.xml"/>
  <Override ContentType="application/vnd.openxmlformats-officedocument.presentationml.notesSlide+xml" PartName="/ppt/notesSlides/notesSlide50.xml"/>
  <Override ContentType="application/vnd.openxmlformats-officedocument.presentationml.notesSlide+xml" PartName="/ppt/notesSlides/notesSlide51.xml"/>
  <Override ContentType="application/vnd.openxmlformats-officedocument.presentationml.notesSlide+xml" PartName="/ppt/notesSlides/notesSlide52.xml"/>
  <Override ContentType="application/vnd.openxmlformats-officedocument.presentationml.notesSlide+xml" PartName="/ppt/notesSlides/notesSlide5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false" embedTrueTypeFonts="true">
  <p:sldMasterIdLst>
    <p:sldMasterId id="2147483648" r:id="rId1"/>
  </p:sldMasterIdLst>
  <p:notesMasterIdLst>
    <p:notesMasterId r:id="rId7"/>
  </p:notesMasterIdLst>
  <p:sldIdLst>
    <p:sldId id="256" r:id="rId6"/>
    <p:sldId id="257" r:id="rId10"/>
    <p:sldId id="258" r:id="rId12"/>
    <p:sldId id="259" r:id="rId14"/>
    <p:sldId id="260" r:id="rId16"/>
    <p:sldId id="261" r:id="rId18"/>
    <p:sldId id="262" r:id="rId20"/>
    <p:sldId id="263" r:id="rId22"/>
    <p:sldId id="264" r:id="rId24"/>
    <p:sldId id="265" r:id="rId26"/>
    <p:sldId id="266" r:id="rId28"/>
    <p:sldId id="267" r:id="rId30"/>
    <p:sldId id="268" r:id="rId32"/>
    <p:sldId id="269" r:id="rId34"/>
    <p:sldId id="270" r:id="rId36"/>
    <p:sldId id="271" r:id="rId38"/>
    <p:sldId id="272" r:id="rId40"/>
    <p:sldId id="273" r:id="rId42"/>
    <p:sldId id="274" r:id="rId44"/>
    <p:sldId id="275" r:id="rId46"/>
    <p:sldId id="276" r:id="rId48"/>
    <p:sldId id="277" r:id="rId50"/>
    <p:sldId id="278" r:id="rId52"/>
    <p:sldId id="279" r:id="rId54"/>
    <p:sldId id="280" r:id="rId56"/>
    <p:sldId id="281" r:id="rId58"/>
    <p:sldId id="282" r:id="rId60"/>
    <p:sldId id="283" r:id="rId62"/>
    <p:sldId id="284" r:id="rId64"/>
    <p:sldId id="285" r:id="rId66"/>
    <p:sldId id="286" r:id="rId68"/>
    <p:sldId id="287" r:id="rId70"/>
    <p:sldId id="288" r:id="rId72"/>
    <p:sldId id="289" r:id="rId74"/>
    <p:sldId id="290" r:id="rId76"/>
    <p:sldId id="291" r:id="rId78"/>
    <p:sldId id="292" r:id="rId80"/>
    <p:sldId id="293" r:id="rId82"/>
    <p:sldId id="294" r:id="rId84"/>
    <p:sldId id="295" r:id="rId86"/>
    <p:sldId id="296" r:id="rId88"/>
    <p:sldId id="297" r:id="rId90"/>
    <p:sldId id="298" r:id="rId92"/>
    <p:sldId id="299" r:id="rId94"/>
    <p:sldId id="300" r:id="rId96"/>
    <p:sldId id="301" r:id="rId98"/>
    <p:sldId id="302" r:id="rId100"/>
    <p:sldId id="303" r:id="rId102"/>
    <p:sldId id="304" r:id="rId104"/>
    <p:sldId id="305" r:id="rId106"/>
    <p:sldId id="306" r:id="rId108"/>
    <p:sldId id="307" r:id="rId110"/>
    <p:sldId id="308" r:id="rId112"/>
  </p:sldIdLst>
  <p:sldSz cx="12192000" cy="6858000"/>
  <p:notesSz cx="6858000" cy="9144000"/>
  <p:embeddedFontLst>
    <p:embeddedFont>
      <p:font typeface="Inter"/>
      <p:regular r:id="rId114"/>
      <p:bold r:id="rId115"/>
    </p:embeddedFont>
    <p:embeddedFont>
      <p:font typeface="FZYaYiHei GB18030L2 R"/>
      <p:regular r:id="rId1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2.xml" Type="http://schemas.openxmlformats.org/officeDocument/2006/relationships/slide"/><Relationship Id="rId100" Target="slides/slide47.xml" Type="http://schemas.openxmlformats.org/officeDocument/2006/relationships/slide"/><Relationship Id="rId101" Target="notesSlides/notesSlide47.xml" Type="http://schemas.openxmlformats.org/officeDocument/2006/relationships/notesSlide"/><Relationship Id="rId102" Target="slides/slide48.xml" Type="http://schemas.openxmlformats.org/officeDocument/2006/relationships/slide"/><Relationship Id="rId103" Target="notesSlides/notesSlide48.xml" Type="http://schemas.openxmlformats.org/officeDocument/2006/relationships/notesSlide"/><Relationship Id="rId104" Target="slides/slide49.xml" Type="http://schemas.openxmlformats.org/officeDocument/2006/relationships/slide"/><Relationship Id="rId105" Target="notesSlides/notesSlide49.xml" Type="http://schemas.openxmlformats.org/officeDocument/2006/relationships/notesSlide"/><Relationship Id="rId106" Target="slides/slide50.xml" Type="http://schemas.openxmlformats.org/officeDocument/2006/relationships/slide"/><Relationship Id="rId107" Target="notesSlides/notesSlide50.xml" Type="http://schemas.openxmlformats.org/officeDocument/2006/relationships/notesSlide"/><Relationship Id="rId108" Target="slides/slide51.xml" Type="http://schemas.openxmlformats.org/officeDocument/2006/relationships/slide"/><Relationship Id="rId109" Target="notesSlides/notesSlide51.xml" Type="http://schemas.openxmlformats.org/officeDocument/2006/relationships/notesSlide"/><Relationship Id="rId11" Target="notesSlides/notesSlide2.xml" Type="http://schemas.openxmlformats.org/officeDocument/2006/relationships/notesSlide"/><Relationship Id="rId110" Target="slides/slide52.xml" Type="http://schemas.openxmlformats.org/officeDocument/2006/relationships/slide"/><Relationship Id="rId111" Target="notesSlides/notesSlide52.xml" Type="http://schemas.openxmlformats.org/officeDocument/2006/relationships/notesSlide"/><Relationship Id="rId112" Target="slides/slide53.xml" Type="http://schemas.openxmlformats.org/officeDocument/2006/relationships/slide"/><Relationship Id="rId113" Target="notesSlides/notesSlide53.xml" Type="http://schemas.openxmlformats.org/officeDocument/2006/relationships/notesSlide"/><Relationship Id="rId114" Target="fonts/font1.fntdata" Type="http://schemas.openxmlformats.org/officeDocument/2006/relationships/font"/><Relationship Id="rId115" Target="fonts/font2.fntdata" Type="http://schemas.openxmlformats.org/officeDocument/2006/relationships/font"/><Relationship Id="rId116" Target="fonts/font3.fntdata" Type="http://schemas.openxmlformats.org/officeDocument/2006/relationships/font"/><Relationship Id="rId12" Target="slides/slide3.xml" Type="http://schemas.openxmlformats.org/officeDocument/2006/relationships/slide"/><Relationship Id="rId13" Target="notesSlides/notesSlide3.xml" Type="http://schemas.openxmlformats.org/officeDocument/2006/relationships/notesSlide"/><Relationship Id="rId14" Target="slides/slide4.xml" Type="http://schemas.openxmlformats.org/officeDocument/2006/relationships/slide"/><Relationship Id="rId15" Target="notesSlides/notesSlide4.xml" Type="http://schemas.openxmlformats.org/officeDocument/2006/relationships/notesSlide"/><Relationship Id="rId16" Target="slides/slide5.xml" Type="http://schemas.openxmlformats.org/officeDocument/2006/relationships/slide"/><Relationship Id="rId17" Target="notesSlides/notesSlide5.xml" Type="http://schemas.openxmlformats.org/officeDocument/2006/relationships/notesSlide"/><Relationship Id="rId18" Target="slides/slide6.xml" Type="http://schemas.openxmlformats.org/officeDocument/2006/relationships/slide"/><Relationship Id="rId19" Target="notesSlides/notesSlide6.xml" Type="http://schemas.openxmlformats.org/officeDocument/2006/relationships/notesSlide"/><Relationship Id="rId2" Target="presProps.xml" Type="http://schemas.openxmlformats.org/officeDocument/2006/relationships/presProps"/><Relationship Id="rId20" Target="slides/slide7.xml" Type="http://schemas.openxmlformats.org/officeDocument/2006/relationships/slide"/><Relationship Id="rId21" Target="notesSlides/notesSlide7.xml" Type="http://schemas.openxmlformats.org/officeDocument/2006/relationships/notesSlide"/><Relationship Id="rId22" Target="slides/slide8.xml" Type="http://schemas.openxmlformats.org/officeDocument/2006/relationships/slide"/><Relationship Id="rId23" Target="notesSlides/notesSlide8.xml" Type="http://schemas.openxmlformats.org/officeDocument/2006/relationships/notesSlide"/><Relationship Id="rId24" Target="slides/slide9.xml" Type="http://schemas.openxmlformats.org/officeDocument/2006/relationships/slide"/><Relationship Id="rId25" Target="notesSlides/notesSlide9.xml" Type="http://schemas.openxmlformats.org/officeDocument/2006/relationships/notesSlide"/><Relationship Id="rId26" Target="slides/slide10.xml" Type="http://schemas.openxmlformats.org/officeDocument/2006/relationships/slide"/><Relationship Id="rId27" Target="notesSlides/notesSlide10.xml" Type="http://schemas.openxmlformats.org/officeDocument/2006/relationships/notesSlide"/><Relationship Id="rId28" Target="slides/slide11.xml" Type="http://schemas.openxmlformats.org/officeDocument/2006/relationships/slide"/><Relationship Id="rId29" Target="notesSlides/notesSlide11.xml" Type="http://schemas.openxmlformats.org/officeDocument/2006/relationships/notesSlide"/><Relationship Id="rId3" Target="viewProps.xml" Type="http://schemas.openxmlformats.org/officeDocument/2006/relationships/viewProps"/><Relationship Id="rId30" Target="slides/slide12.xml" Type="http://schemas.openxmlformats.org/officeDocument/2006/relationships/slide"/><Relationship Id="rId31" Target="notesSlides/notesSlide12.xml" Type="http://schemas.openxmlformats.org/officeDocument/2006/relationships/notesSlide"/><Relationship Id="rId32" Target="slides/slide13.xml" Type="http://schemas.openxmlformats.org/officeDocument/2006/relationships/slide"/><Relationship Id="rId33" Target="notesSlides/notesSlide13.xml" Type="http://schemas.openxmlformats.org/officeDocument/2006/relationships/notesSlide"/><Relationship Id="rId34" Target="slides/slide14.xml" Type="http://schemas.openxmlformats.org/officeDocument/2006/relationships/slide"/><Relationship Id="rId35" Target="notesSlides/notesSlide14.xml" Type="http://schemas.openxmlformats.org/officeDocument/2006/relationships/notesSlide"/><Relationship Id="rId36" Target="slides/slide15.xml" Type="http://schemas.openxmlformats.org/officeDocument/2006/relationships/slide"/><Relationship Id="rId37" Target="notesSlides/notesSlide15.xml" Type="http://schemas.openxmlformats.org/officeDocument/2006/relationships/notesSlide"/><Relationship Id="rId38" Target="slides/slide16.xml" Type="http://schemas.openxmlformats.org/officeDocument/2006/relationships/slide"/><Relationship Id="rId39" Target="notesSlides/notesSlide16.xml" Type="http://schemas.openxmlformats.org/officeDocument/2006/relationships/notesSlide"/><Relationship Id="rId4" Target="theme/theme1.xml" Type="http://schemas.openxmlformats.org/officeDocument/2006/relationships/theme"/><Relationship Id="rId40" Target="slides/slide17.xml" Type="http://schemas.openxmlformats.org/officeDocument/2006/relationships/slide"/><Relationship Id="rId41" Target="notesSlides/notesSlide17.xml" Type="http://schemas.openxmlformats.org/officeDocument/2006/relationships/notesSlide"/><Relationship Id="rId42" Target="slides/slide18.xml" Type="http://schemas.openxmlformats.org/officeDocument/2006/relationships/slide"/><Relationship Id="rId43" Target="notesSlides/notesSlide18.xml" Type="http://schemas.openxmlformats.org/officeDocument/2006/relationships/notesSlide"/><Relationship Id="rId44" Target="slides/slide19.xml" Type="http://schemas.openxmlformats.org/officeDocument/2006/relationships/slide"/><Relationship Id="rId45" Target="notesSlides/notesSlide19.xml" Type="http://schemas.openxmlformats.org/officeDocument/2006/relationships/notesSlide"/><Relationship Id="rId46" Target="slides/slide20.xml" Type="http://schemas.openxmlformats.org/officeDocument/2006/relationships/slide"/><Relationship Id="rId47" Target="notesSlides/notesSlide20.xml" Type="http://schemas.openxmlformats.org/officeDocument/2006/relationships/notesSlide"/><Relationship Id="rId48" Target="slides/slide21.xml" Type="http://schemas.openxmlformats.org/officeDocument/2006/relationships/slide"/><Relationship Id="rId49" Target="notesSlides/notesSlide21.xml" Type="http://schemas.openxmlformats.org/officeDocument/2006/relationships/notesSlide"/><Relationship Id="rId5" Target="tableStyles.xml" Type="http://schemas.openxmlformats.org/officeDocument/2006/relationships/tableStyles"/><Relationship Id="rId50" Target="slides/slide22.xml" Type="http://schemas.openxmlformats.org/officeDocument/2006/relationships/slide"/><Relationship Id="rId51" Target="notesSlides/notesSlide22.xml" Type="http://schemas.openxmlformats.org/officeDocument/2006/relationships/notesSlide"/><Relationship Id="rId52" Target="slides/slide23.xml" Type="http://schemas.openxmlformats.org/officeDocument/2006/relationships/slide"/><Relationship Id="rId53" Target="notesSlides/notesSlide23.xml" Type="http://schemas.openxmlformats.org/officeDocument/2006/relationships/notesSlide"/><Relationship Id="rId54" Target="slides/slide24.xml" Type="http://schemas.openxmlformats.org/officeDocument/2006/relationships/slide"/><Relationship Id="rId55" Target="notesSlides/notesSlide24.xml" Type="http://schemas.openxmlformats.org/officeDocument/2006/relationships/notesSlide"/><Relationship Id="rId56" Target="slides/slide25.xml" Type="http://schemas.openxmlformats.org/officeDocument/2006/relationships/slide"/><Relationship Id="rId57" Target="notesSlides/notesSlide25.xml" Type="http://schemas.openxmlformats.org/officeDocument/2006/relationships/notesSlide"/><Relationship Id="rId58" Target="slides/slide26.xml" Type="http://schemas.openxmlformats.org/officeDocument/2006/relationships/slide"/><Relationship Id="rId59" Target="notesSlides/notesSlide26.xml" Type="http://schemas.openxmlformats.org/officeDocument/2006/relationships/notesSlide"/><Relationship Id="rId6" Target="slides/slide1.xml" Type="http://schemas.openxmlformats.org/officeDocument/2006/relationships/slide"/><Relationship Id="rId60" Target="slides/slide27.xml" Type="http://schemas.openxmlformats.org/officeDocument/2006/relationships/slide"/><Relationship Id="rId61" Target="notesSlides/notesSlide27.xml" Type="http://schemas.openxmlformats.org/officeDocument/2006/relationships/notesSlide"/><Relationship Id="rId62" Target="slides/slide28.xml" Type="http://schemas.openxmlformats.org/officeDocument/2006/relationships/slide"/><Relationship Id="rId63" Target="notesSlides/notesSlide28.xml" Type="http://schemas.openxmlformats.org/officeDocument/2006/relationships/notesSlide"/><Relationship Id="rId64" Target="slides/slide29.xml" Type="http://schemas.openxmlformats.org/officeDocument/2006/relationships/slide"/><Relationship Id="rId65" Target="notesSlides/notesSlide29.xml" Type="http://schemas.openxmlformats.org/officeDocument/2006/relationships/notesSlide"/><Relationship Id="rId66" Target="slides/slide30.xml" Type="http://schemas.openxmlformats.org/officeDocument/2006/relationships/slide"/><Relationship Id="rId67" Target="notesSlides/notesSlide30.xml" Type="http://schemas.openxmlformats.org/officeDocument/2006/relationships/notesSlide"/><Relationship Id="rId68" Target="slides/slide31.xml" Type="http://schemas.openxmlformats.org/officeDocument/2006/relationships/slide"/><Relationship Id="rId69" Target="notesSlides/notesSlide31.xml" Type="http://schemas.openxmlformats.org/officeDocument/2006/relationships/notesSlide"/><Relationship Id="rId7" Target="notesMasters/notesMaster1.xml" Type="http://schemas.openxmlformats.org/officeDocument/2006/relationships/notesMaster"/><Relationship Id="rId70" Target="slides/slide32.xml" Type="http://schemas.openxmlformats.org/officeDocument/2006/relationships/slide"/><Relationship Id="rId71" Target="notesSlides/notesSlide32.xml" Type="http://schemas.openxmlformats.org/officeDocument/2006/relationships/notesSlide"/><Relationship Id="rId72" Target="slides/slide33.xml" Type="http://schemas.openxmlformats.org/officeDocument/2006/relationships/slide"/><Relationship Id="rId73" Target="notesSlides/notesSlide33.xml" Type="http://schemas.openxmlformats.org/officeDocument/2006/relationships/notesSlide"/><Relationship Id="rId74" Target="slides/slide34.xml" Type="http://schemas.openxmlformats.org/officeDocument/2006/relationships/slide"/><Relationship Id="rId75" Target="notesSlides/notesSlide34.xml" Type="http://schemas.openxmlformats.org/officeDocument/2006/relationships/notesSlide"/><Relationship Id="rId76" Target="slides/slide35.xml" Type="http://schemas.openxmlformats.org/officeDocument/2006/relationships/slide"/><Relationship Id="rId77" Target="notesSlides/notesSlide35.xml" Type="http://schemas.openxmlformats.org/officeDocument/2006/relationships/notesSlide"/><Relationship Id="rId78" Target="slides/slide36.xml" Type="http://schemas.openxmlformats.org/officeDocument/2006/relationships/slide"/><Relationship Id="rId79" Target="notesSlides/notesSlide36.xml" Type="http://schemas.openxmlformats.org/officeDocument/2006/relationships/notesSlide"/><Relationship Id="rId8" Target="theme/theme2.xml" Type="http://schemas.openxmlformats.org/officeDocument/2006/relationships/theme"/><Relationship Id="rId80" Target="slides/slide37.xml" Type="http://schemas.openxmlformats.org/officeDocument/2006/relationships/slide"/><Relationship Id="rId81" Target="notesSlides/notesSlide37.xml" Type="http://schemas.openxmlformats.org/officeDocument/2006/relationships/notesSlide"/><Relationship Id="rId82" Target="slides/slide38.xml" Type="http://schemas.openxmlformats.org/officeDocument/2006/relationships/slide"/><Relationship Id="rId83" Target="notesSlides/notesSlide38.xml" Type="http://schemas.openxmlformats.org/officeDocument/2006/relationships/notesSlide"/><Relationship Id="rId84" Target="slides/slide39.xml" Type="http://schemas.openxmlformats.org/officeDocument/2006/relationships/slide"/><Relationship Id="rId85" Target="notesSlides/notesSlide39.xml" Type="http://schemas.openxmlformats.org/officeDocument/2006/relationships/notesSlide"/><Relationship Id="rId86" Target="slides/slide40.xml" Type="http://schemas.openxmlformats.org/officeDocument/2006/relationships/slide"/><Relationship Id="rId87" Target="notesSlides/notesSlide40.xml" Type="http://schemas.openxmlformats.org/officeDocument/2006/relationships/notesSlide"/><Relationship Id="rId88" Target="slides/slide41.xml" Type="http://schemas.openxmlformats.org/officeDocument/2006/relationships/slide"/><Relationship Id="rId89" Target="notesSlides/notesSlide41.xml" Type="http://schemas.openxmlformats.org/officeDocument/2006/relationships/notesSlide"/><Relationship Id="rId9" Target="notesSlides/notesSlide1.xml" Type="http://schemas.openxmlformats.org/officeDocument/2006/relationships/notesSlide"/><Relationship Id="rId90" Target="slides/slide42.xml" Type="http://schemas.openxmlformats.org/officeDocument/2006/relationships/slide"/><Relationship Id="rId91" Target="notesSlides/notesSlide42.xml" Type="http://schemas.openxmlformats.org/officeDocument/2006/relationships/notesSlide"/><Relationship Id="rId92" Target="slides/slide43.xml" Type="http://schemas.openxmlformats.org/officeDocument/2006/relationships/slide"/><Relationship Id="rId93" Target="notesSlides/notesSlide43.xml" Type="http://schemas.openxmlformats.org/officeDocument/2006/relationships/notesSlide"/><Relationship Id="rId94" Target="slides/slide44.xml" Type="http://schemas.openxmlformats.org/officeDocument/2006/relationships/slide"/><Relationship Id="rId95" Target="notesSlides/notesSlide44.xml" Type="http://schemas.openxmlformats.org/officeDocument/2006/relationships/notesSlide"/><Relationship Id="rId96" Target="slides/slide45.xml" Type="http://schemas.openxmlformats.org/officeDocument/2006/relationships/slide"/><Relationship Id="rId97" Target="notesSlides/notesSlide45.xml" Type="http://schemas.openxmlformats.org/officeDocument/2006/relationships/notesSlide"/><Relationship Id="rId98" Target="slides/slide46.xml" Type="http://schemas.openxmlformats.org/officeDocument/2006/relationships/slide"/><Relationship Id="rId99" Target="notesSlides/notesSlide46.xml" Type="http://schemas.openxmlformats.org/officeDocument/2006/relationships/note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3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3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3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3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4.xml" Type="http://schemas.openxmlformats.org/officeDocument/2006/relationships/slide"/></Relationships>
</file>

<file path=ppt/notesSlides/_rels/notesSlide3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5.xml" Type="http://schemas.openxmlformats.org/officeDocument/2006/relationships/slide"/></Relationships>
</file>

<file path=ppt/notesSlides/_rels/notesSlide3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6.xml" Type="http://schemas.openxmlformats.org/officeDocument/2006/relationships/slide"/></Relationships>
</file>

<file path=ppt/notesSlides/_rels/notesSlide3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7.xml" Type="http://schemas.openxmlformats.org/officeDocument/2006/relationships/slide"/></Relationships>
</file>

<file path=ppt/notesSlides/_rels/notesSlide3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8.xml" Type="http://schemas.openxmlformats.org/officeDocument/2006/relationships/slide"/></Relationships>
</file>

<file path=ppt/notesSlides/_rels/notesSlide3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9.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4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0.xml" Type="http://schemas.openxmlformats.org/officeDocument/2006/relationships/slide"/></Relationships>
</file>

<file path=ppt/notesSlides/_rels/notesSlide4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1.xml" Type="http://schemas.openxmlformats.org/officeDocument/2006/relationships/slide"/></Relationships>
</file>

<file path=ppt/notesSlides/_rels/notesSlide4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2.xml" Type="http://schemas.openxmlformats.org/officeDocument/2006/relationships/slide"/></Relationships>
</file>

<file path=ppt/notesSlides/_rels/notesSlide4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3.xml" Type="http://schemas.openxmlformats.org/officeDocument/2006/relationships/slide"/></Relationships>
</file>

<file path=ppt/notesSlides/_rels/notesSlide4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4.xml" Type="http://schemas.openxmlformats.org/officeDocument/2006/relationships/slide"/></Relationships>
</file>

<file path=ppt/notesSlides/_rels/notesSlide4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5.xml" Type="http://schemas.openxmlformats.org/officeDocument/2006/relationships/slide"/></Relationships>
</file>

<file path=ppt/notesSlides/_rels/notesSlide4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6.xml" Type="http://schemas.openxmlformats.org/officeDocument/2006/relationships/slide"/></Relationships>
</file>

<file path=ppt/notesSlides/_rels/notesSlide4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7.xml" Type="http://schemas.openxmlformats.org/officeDocument/2006/relationships/slide"/></Relationships>
</file>

<file path=ppt/notesSlides/_rels/notesSlide4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8.xml" Type="http://schemas.openxmlformats.org/officeDocument/2006/relationships/slide"/></Relationships>
</file>

<file path=ppt/notesSlides/_rels/notesSlide4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9.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5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0.xml" Type="http://schemas.openxmlformats.org/officeDocument/2006/relationships/slide"/></Relationships>
</file>

<file path=ppt/notesSlides/_rels/notesSlide5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1.xml" Type="http://schemas.openxmlformats.org/officeDocument/2006/relationships/slide"/></Relationships>
</file>

<file path=ppt/notesSlides/_rels/notesSlide5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2.xml" Type="http://schemas.openxmlformats.org/officeDocument/2006/relationships/slide"/></Relationships>
</file>

<file path=ppt/notesSlides/_rels/notesSlide5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3.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各位好，今天我将为大家带来一份关于E听说中学App的完整技术分析报告。这份报告基于APK反编译、系统运行日志、动态抓包和HTML注入测试，从协议层、代码层、UI层、配置层等9个维度进行了全方位取证分析。我们发现该应用存在三大核心Bug、四大后门漏洞，以及多项安全隐患和渠道版本差异问题。</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有人可能会问，这是不是特定协议的疏忽？我们进一步检查了多轮口语对话的协议文件edu_ai_api_multi_spoken.proto，发现同样要求endFlag字段，这次是第9个字段。不仅如此，还有dialogLast字段标记对话轮次结束。这说明endFlag是讯飞所有语音服务的通用规范，无论是单句评测还是多轮对话，都必须发送结束信号。但应用在所有场景下都遗漏了这一点。</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为了彻底验证endFlag的通用性，我们对APK中所有ProtoBuf文件进行了批量搜索。结果令人震惊：30多个.proto文件中都包含endFlag定义，涵盖语音评测、语音识别、语音合成、机器翻译等讯飞全部核心服务。这是铁证——endFlag不是某个服务的特殊要求，是整个讯飞语音云平台的通用协议规范。而E听说App在所有这些场景下都未实现该字段，这是架构级的系统性缺陷。</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到这里我们可以做一个清晰的对比总结了。协议层的要求是明确的：必须发送endFlag=true。但实际行为呢？日志中完全找不到任何endFlag=true的记录。本地录音停止是有的，服务器被告知流结束是没有的。结果就是服务器持续等待，客户端超时，用户看到'打分超时'。这就是Bug 1的完整技术链条。</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现在我们来看交互设计层面的证据。在strings.xml中发现了关键文本：'左右划可以切换题目哦'。这说明滑动切换是官方明确引导的交互方式，不是用户的误操作。但问题是，当用户遵循这个引导滑动时，应用没有正确处理录音结束流程——既没有停止录音，更没有发送endFlag。这就形成了一个设计意图与实现之间的巨大鸿沟：鼓励用户滑动，却不为滑动场景编写结束逻辑。</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最后来看UI实现层。在mock_fragment_normal_answer.xml中，滑动容器使用的是com.iflytek.aistudy.aitalk.mock.widget.MockAnswerView——这是一个自定义控件，不是Android系统提供的标准组件。这意味着什么？左右滑动的所有逻辑，包括手势识别、页面切换、以及——最关键的——滑动时的录音状态管理，都是开发者亲手编写的。没有第三方框架可以背锅，这是明确的实现责任。</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到这里我们可以对Bug 1做一个完整的根因总结了。这是一个跨越五个层面的系统性缺陷：协议层知道要发endFlag但没发；代码层滑动回调漏写了这个逻辑；代码层还用了全局单例监听器导致回调丢失；线程层主线程被IO阻塞10秒以上；交互层官方还引导用户滑动。这五个问题任何一个被修复，Bug 1都可能不会如此严重；但五个问题同时存在，就形成了完美的故障风暴。</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接下来是Bug 2——答题卡片大小异常。用户描述的很有意思：首次进入列表页时，部分卡片显得'矮胖'——高度偏低、宽度贴边；更奇怪的是，从详情页返回后，正常和异常的位置会随机互换。比如原来是'上4正常、下3异常'，返回后变成'上3异常、下4正常'。这种'位置互换'现象是诊断的关键线索，指向RecyclerView的缓存复用机制。</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来看日志层面的证据。10点06分14秒的三个关键事件：首先是ContentCatcherManager初始化失败，然后是Activity的onResume，107毫秒后才是DecorView的onAttachedToWindow。这107毫秒就是问题窗口——在onAttachedToWindow之前，视图尚未附加到窗口，调用getHeight()会返回0。如果此时代码把返回0当作异常处理，就会触发兜底逻辑，贴边撑满，而且错误布局会被缓存。</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现在来看布局配置层面的证据。父容器activity_work_all.xml中的RecyclerView没有任何padding设置，完全依赖子Item自身的margin。而正常的Item布局item_work_set.xml中，ConstraintLayout有16dp的左右边距。问题就在这里：当异常触发时，代码把margin清零、宽度设为MATCH_PARENT，卡片就贴边了；但XML里的16dp边距定义还在，只是被代码覆盖了。这就解释了为什么'异常时边距消失'。</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基于以上证据，我们可以反推出代码的逻辑。当getHeight返回0时，代码进入异常兜底分支，贴边撑满，边距清零；但当高度正常时，代码没有else分支来恢复16dp边距。这就是为什么位置会随机互换：首次加载时，屏幕可见区域的卡片已经布局完成，getHeight非零，保持正常；屏幕外的卡片还没布局，getHeight为0，变成异常。返回后，部分卡片移出屏幕被回收进缓存池，下次使用时直接复用异常布局，而重新绑定的卡片可能恢复正常。</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首先来看本次分析的发现总览。我们通过对官网下载版和应用商店版两个APK的深度分析，结合多种技术手段，共发现13项问题。其中5项被评为致命等级，包括录音评分超时、FileProvider全盘暴露、外部存储资源可篡改、JSBridge接口暴露和云端控制数据采集。此外还有4项高危、2项中危问题。这些问题横跨性能、UI、安全、隐私、权限和网络多个层面。</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总结Bug 2的根因：四个因素共同作用。时序错误——绘制完成前调用getHeight；兜底逻辑缺陷——高度为0时贴边撑满且不保留边距；缓存污染——异常布局参数被RecyclerView缓存池保留；缺乏修正机制——高度正常时没有强制恢复边距。这四个问题的组合，导致了'矮胖'卡片和位置随机互换的现象。</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最后一个核心Bug是'幽灵转圈'——评分状态残留。用户复现步骤很清晰：句子1录音但不点结束，滑动到句子2，提示打分超时；完成句子2评分后返回句子1，按钮还显示'评分中'在转圈；句子2评分完成后，句子1的转圈停止，但没有任何得分。最终状态是'转圈停止但分数为空'的僵尸状态。这是一个典型的状态管理失效问题。</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来看Bug 3的完整逻辑还原。第一步，句子1开始录音，isScoring设为true，请求已发出；第二步滑动切换，状态残留；第三步句子2初始化，关键事件发生——新的监听器L2覆盖了全局单例的L1；第四步句子2开始录音，此时句子1的回包到达，但找不到监听器，被丢弃；第五步句子2完成，isScoring被清除，但句子1没有分数写入。根因在于：isScoring存储于UI模型，清除依赖网络回调，但回调因监听器覆盖被丢弃，状态永远无法主动清除。</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进入报告的第二部分：后门与安全隐患。首先要讲的是最严重的问题——FileProvider全盘暴露。我们发现三份FileProvider配置文件都配置了path=''或path='.'，这意味着什么？正常情况下FileProvider应该只允许访问特定目录，比如App自己的图片文件夹。但这里的配置允许访问整个存储卡，甚至系统根目录。这相当于给了快递员整栋楼的万能钥匙，而不是只开信箱。</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2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来看具体的配置内容。ets_file_paths.xml中，root-path path=''把系统根目录全暴露了，external-path path='.'把存储卡全暴露了。ps_file_paths.xml更严重，root-path和external-path都用了path=''。base_file_paths_public.xml稍微好一点，但external-path path='.'和files-path path='.'依然是过度暴露。AndroidManifest中的引用证明这些配置确实生效。这种配置在OWASP MASTG标准中明确判定为测试失败。</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2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来解释一下为什么这是严重的安全问题。root-path path=''允许访问整个手机文件系统，包括系统文件和其他App的数据；external-path path='.'允许访问整个外部存储，照片、视频、下载文件都在范围内；files-path path='.'允许访问App内部私有目录，SharedPreferences、数据库都可能被读取。正确的做法应该是像示例那样，只暴露特定子目录，比如images/和shareImage/。</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2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这里还有一个重要的关联——FileProvider漏洞与前面Bug 1的卡顿是直接相关的。正是因为FileProvider配置允许全盘访问，开发者在主线程直接执行了存储操作，导致了那10.6秒的binderTransact阻塞。日志中的IContentProvider调用、MediaScanner连接，都是全盘访问配置的产物。安全问题直接导致了性能问题，这是架构级缺陷的典型表现。</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2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从攻击者视角来看，这个FileProvider漏洞是可以被利用的。攻击路径大致如下：攻击者通过WebView注入恶意JavaScript，利用FileProvider的content:// URI构造路径遍历请求，比如用../跳转到上级目录，最终可以读取手机上的任意文件。当然，这需要一些前提条件，比如WebView开启JavaScript和特定的文件访问配置。但我们后面会看到，这些前提条件在这个App中恰好都存在。</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2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后门2是外部存储资源可篡改，而且我们成功完成了概念验证。问题的核心是：核心HTML页面存放在外部可写存储目录，路径是/storage/emulated/0/Android/data/com.ets100.secondary/files/Download/.../templet_common.html。外部存储的特性是什么？任何应用都可以读写，不需要特殊权限。这意味着攻击者不需要root，不需要破解，直接修改这个文件就能篡改App的页面内容。</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2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来看我们的概念验证。我们在templet_common.html的&lt;/html&gt;标签前追加了这段JavaScript代码，创建了一个固定定位的红色横幅，显示'漏洞验证成功'。结果是什么？红色横幅成功出现在App页面顶部，证明攻击者确实可以在App内执行任意JavaScript。这还只是一个 benign 的验证，如果是恶意代码，完全可以做更危险的事情。</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在深入分析问题之前，我们需要先锁定分析目标。两个版本的versionName和versionCode完全一致，都是7.0.65.2439。但这里有一个关键矛盾——高编低运。从apktool.json可以看到，targetSdkVersion是30，对应Android 11；但AndroidManifest.xml中声明的compileSdkVersion是34，对应Android 14。这意味着App在编译时声称适配最新系统，实际却以兼容模式运行，开启了requestLegacyExternalStorage等旧版权限模型，这正是性能劣化和安全风险的根源。</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3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后门3是JSBridge接口暴露。通过console.log(window)枚举，我们发现了两个JSBridge对象：webInteraction和webInteract。它们暴露了大量原生方法，包括获取预签名URL、播放单词发音、设置HTML文本、显示大图、显示弹窗等等。这意味着什么？网页里的JavaScript可以直接调用App的原生能力，而攻击者已经能注入JavaScript了。</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3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我们进行了主动调用测试，结果令人担忧。setHtmlText1调用成功，可以完全替换页面内容；setHtmlText2同样成功；showBigImg可以显示任意图片；playWordPronunciationAudio可以播放任意音频。测试中我们模拟了一个钓鱼场景——显示安全警告、提示账号锁定、诱导点击验证链接。在真实的攻击中，这完全可以用来窃取用户账号。</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3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后门4是Service Worker API可用。测试代码尝试注册一个Service Worker，虽然在file://协议下失败了——这是预期的，因为Service Worker需要HTTPS或localhost——但这恰恰证明了API本身是存在的。如果攻击者能通过HTTPS页面注入，或者利用其他方式绕过协议限制，就能实现持久化后门。注册成功后，Service Worker可以在后台持续拦截和篡改所有网络请求，即使用户关闭再打开App，它依然在运行。</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3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后门5是一个组合问题：明文HTTP传输加上云端控制的数据采集。通过Reqable抓包，我们发现App向dcp.changyan.com发送大量POST请求，包括upload和getConfig接口。传输内容包括设备信息、用户行为日志、应用运行数据。最危险的是，这些都是通过明文HTTP传输的，中间人完全可以窃听甚至篡改。</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3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来看getConfig接口返回的配置内容。这是一个远程控制的配置系统。allSwitch: 1表示数据采集总开关开启；mac、sn、imsi的switch都是1，表示正在采集这些敏感信息；checkInterval是600000毫秒，也就是10分钟检查一次配置更新；最危险的是debugModule也是1，意味着生产环境开启了调试模式。这说明数据采集策略完全由服务器远程控制，可以在不更新App的情况下随时调整。</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3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最后来看实际的数据上报。App向upload端点发送加密数据包，即使在未录音、仅打开页面的状态下，也会发送2KB到14KB的多个数据包。请求体包含data和encryptKey字段，说明数据经过了gzip压缩和应用层加密。但关键点在于：这个行为是在用户完全无感知的情况下持续发生的。你打开App，什么也没做，你的设备信息就已经在后台上传了。</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3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后门6是蓝牙SCO权限滥用，这里有一个很隐蔽的设计。用户去系统权限设置里看，只能看到'麦克风'权限，没有任何蓝牙相关的提示。但实际上AndroidManifest.xml中声明了BLUETOOTH、BLUETOOTH_CONNECT、MODIFY_AUDIO_SETTINGS三个权限。为什么用户看不到？因为MODIFY_AUDIO_SETTINGS是普通权限，系统自动授予，不会显示在权限列表里；而BLUETOOTH_CONNECT虽然属于危险权限，但App没有运行时主动申请，用户也就无从得知。</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3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来看这个权限滥用的后果。每次录音时，App调用startBluetoothSco()，但并没有检查是否有已连接的蓝牙设备。这导致SCO协议栈反复搜索可用设备，高频唤醒CPU，设备温度飙升到60度。我们做了对照实验：开启'连接附近设备'权限时，反复搜索蓝牙，CPU 60度；关闭该权限后，搜索被拦截，直接使用麦克风，温度正常。日志中每次SpeexEncode之前都触发startBluetoothSco()，调用频率极高。</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3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后门7是存储权限静默获取，与版本配置密切相关。系统权限设置同样只显示'麦克风'，存储权限不可见。但AndroidManifest中明确声明了READ_EXTERNAL_STORAGE和WRITE_EXTERNAL_STORAGE，而且配置了requestLegacyExternalStorage='true'。这是Android 11的一项兼容措施——targetSdkVersion 30的应用可以声明此属性，在Android 11设备上复刻旧版的安装时授权模型。结果就是：用户在安装时已经被授予了存储权限，但系统设置里完全不显示，用户无从知晓也无法撤销。</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3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到这里七个后门已经全部介绍完毕。我们做一个汇总对比：FileProvider全盘暴露、外部存储资源可篡改、JSBridge接口暴露、云端控制数据采集这四项用户完全不知情；蓝牙SCO滥用和存储权限静默获取用户只看到'麦克风'，不知道背后的蓝牙和存储权限；明文HTTP传输同样完全隐蔽。风险等级上，五项致命、三项高危。这七个后门相互配合，可以形成完整的攻击利用链。</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进入第一部分：三大核心Bug。首先是Bug 1——录音评分超时，这也是用户反馈最集中的问题。用户描述的典型现象有四种：完成录音后长时间等待最终提示打分超时；不点击结束直接滑动切换到下一张卡片大概率触发超时；上一单词评分未返回时开始下一单词录音会导致上一单词回调被丢弃；还有一个有趣的现象是蓝牙开启但未连接设备时，CPU温度会飙升到60度。这四种现象看似分散，实则指向同一个根因。</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4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进入第三部分，来看一个UI层的数据问题——优秀榜名字重复。现象是同一个名字显示两次，呈现'10个人、20个名字'的效果。通过adb shell uiautomator dump获取的UI树显示，text='共20个同学'，但实际只有10个不同的名字，每个名字出现两次。更有趣的是重复模式：名字不是紧挨着重复，而是分散在不同位置，比如'黄依杨'出现在第4位和第7位，'郑瑞欣'出现在第6位和第8位。</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4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分析这个重复模式，根因推测如下：先显示缓存数据，网络返回后执行addAll追加而非替换，导致同一份数据出现两次；两份数据的排序略有不同，导致交叉排列；缓存与网络数据合并时未按account_id去重。这也解释了为什么'某些天完全正常'——如果当天缓存被清空或网络请求失败，就只显示一份数据，看起来就正常了。</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4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优秀榜Bug的修复建议很简单：网络数据返回后执行clear+addAll，而不是直接追加；增加按account_id的去重逻辑。这两个改动可以彻底解决重复问题。</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4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进入第四部分，渠道版本对比。这是一个很严重的工程管理问题：官网下载版和应用商店下载版的versionName、versionCode完全一致，都是7.0.65.2439，但内容不同！对比发现，商店版在res/xml/目录下有6个文件，官网版只有5个——商店版多了一个file_provider_paths.xml。这说明什么？同一个版本号，构建产物不一致，这是典型的构建流程混乱。</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4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来看商店版新增的这个文件。file_provider_paths.xml的内容是规范的：external-files-path指向shareData/和shareData2/，external-cache-path和cache-path也都有明确的子目录限制。这说明开发者知道正确的FileProvider配置应该怎么写——只暴露特定子目录，不暴露整个存储卡。但问题在于，这只是'创可贴'，不是根治。</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4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但为什么我说这只是'创可贴'，没有真正修复？因为FileProvider的路径配置是'叠加生效'的，不是'替换生效'。危险配置依然存在且有效，新增的安全配置只是并行存在。就像一栋楼有五个门，其中三个是坏的（危险配置），现在第六个门是好的（安全配置），但那三个坏门依然可以进出。这就是'修一半'的问题。</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4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推测一下开发者的真实意图：他们已经意识到了FileProvider配置问题，在新功能中按规范配置了正确的file_provider_paths.xml，但不敢删除旧的危险配置——怕影响历史遗留功能。于是向应用商店推送了'部分修复'版本，官网版本则直接没包含这个修复。这是典型的'修一半'行为：知道问题，有能力修复，但没有彻底解决。潜在风险是明确的：无论哪个渠道，FileProvider漏洞都未被根除。</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4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进入最后一部分，来看这些漏洞如何被串联成完整的攻击链。步骤1：攻击者篡改外部存储的HTML文件；步骤2：用户打开App加载恶意页面；步骤3：恶意脚本执行，可以调用JSBridge篡改页面、播放音频、展示钓鱼图片，尝试注册Service Worker实现持久化，还可以利用FileProvider读取敏感文件；步骤4：窃取Token、实施钓鱼攻击、建立持久化后门。这是一条完整可行的攻击路径。</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4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用一张表来总结所有问题的风险等级和CWE分类。致命等级5项：FileProvider暴露、外部存储篡改、JSBridge暴露、云端数据采集、录音评分超时；高危等级4项：Service Worker、明文HTTP、蓝牙SCO滥用、存储权限静默获取；中危等级2项：渠道版本差异、优秀榜数据重复。对应CWE-552、829、749、346、319等标准漏洞分类。</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4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来看完整的证据总表，这是我们整份报告的技术基础。每一个问题都有对应的证据来源：评分超时问题有Looper slow dispatch日志和ise.proto协议文件；卡片异常有Activity生命周期日志和XML布局文件；FileProvider漏洞有三份配置文件；JSBridge暴露有调用测试记录；版本差异有apktool.json对比。所有证据均可追溯、可复现。</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现在我们来看日志层面的直接证据。10点06分12秒，系统记录到一次严重的性能事件：BpBinder的binderTransact耗时10621毫秒，也就是10.6秒，这发生在主线程上，涉及IContentProvider接口调用。几乎同时，Looper报告Slow dispatch took 10676毫秒。这意味着什么？主线程被阻塞了超过10秒，而Android的正常阈值是16毫秒——一帧的时间。这种级别的阻塞直接导致评分回调无法及时分发，超时计时器先到期，用户看到的就是'打分超时'。</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5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来到最终结论。E听说中学App存在系统性缺陷，可以归纳为四大类别：性能层面——评分超时、UI卡顿，根因是主线程IO阻塞加未发送endFlag；UI/UX层面——卡片大小异常、幽灵转圈，根因是视图测量时序错误和全局单例监听器；安全层面——FileProvider全盘暴露、外部存储篡改、JSBridge暴露、Service Worker可用，根因是安全配置失控和代码实现缺陷；隐私与权限层面——云端数据采集、蓝牙SCO滥用、存储静默获取、明文HTTP，根因是远程控制架构和权限模型滥用。这是一个从代码到架构、从功能到安全的全方位问题集合。</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5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最后是修复建议，我们按优先级给出具体的修复方案。FileProvider配置要删除所有root-path和path='.'，只暴露特定子目录；资源防篡改要将HTML移至APK内部assets目录并做签名校验；WebView安全要禁用Service Worker、限制文件访问、移除不必要的JSBridge接口；网络安全要强制HTTPS并启用SSL Pinning；评分流程要在滑动回调中发送endFlag，绑定TaskID而非全局监听器，存储操作移至后台线程。这些修复都是明确可执行的。</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5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来到报告的结语。本报告基于APK反编译、系统运行日志、动态抓包和HTML注入测试，从协议层、代码层、UI层、配置层、渠道层、工程层等9个维度，对E听说中学App进行了全面的技术取证分析。核心发现包括三大核心Bug、四大后门漏洞、额外安全隐患和渠道版本差异。所有证据均来源于用户抓取的系统日志、APK反编译提取的文件、动态抓包验证的网络请求和HTML注入测试的概念验证。证据完整，结论可靠。</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5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这就是E听说中学App完整技术分析报告的全部内容。报告生成日期是2026年8月29日，分析工具包括apktool-m、logcat和Reqable。感谢大家的关注，欢迎交流讨论。</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如果说10.6秒的阻塞是'急性发作'，那么10点16分的这段日志则展示了'慢性累积'的灾难。Choreographer报告Skipped 7812 frames——跳过了7812帧。按60帧每秒计算，这相当于130秒的累积卡顿，超过了两分钟！同时RenderInspector报告DequeueBuffer timeout，SurfaceFlinger在等待这个应用时超时了。卡顿发生在SyncPracticeActivity，也就是同步练习页面。这种级别的卡顿不是偶发，而是系统性的性能崩溃。</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接下来我们来看协议层面的关键证据。10点13分59秒，AudioRecord.stop被调用，Speex编码器释放，本地录音确实停止了。但是——注意这个'但是'——日志中完全找不到任何endFlag=true的网络请求记录。这意味着什么？客户端停止了本地录音，却没有告诉服务器'我录完了'。服务器一直在等，等到超时，客户端也等到超时，用户看到的就是'打分超时'。这是协议实现的重大缺陷。</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这一页我们专门分析10点13分这个会话周期的完整记录。从10:13:56.683开始录音，到10:13:59.449停止录音，整个过程约2.8秒，本地流程都是正常的。但同样没有endFlag请求。更重要的是，当用户滑动切换到下一个单词时，新的录音会话开始，全局单例的评分结果监听器被新会话覆盖。旧会话的评分结果返回时，找不到对应的监听器，回调被直接丢弃。这就是为什么用户会看到'上一单词无分数'的现象。</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现在我们上升到协议规范层面。从APK反编译提取的edu_ai_api_ise.proto文件中，可以清楚看到IseRequestStreaming消息的定义，其中第8个字段就是endFlag，类型为布尔值，注释明确写着'音频结束信号'。这不是可选字段，是协议明确要求必须在最后一个音频包设置的标志位。但日志显示应用从未设置这个标志，这是协议实现的重大遗漏。</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FFFFFF">
            <a:alpha val="100000"/>
          </a:srgbClr>
        </a:solidFill>
      </p:bgPr>
    </p:bg>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default-master">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6.xml" Type="http://schemas.openxmlformats.org/officeDocument/2006/relationships/slideLayout"/><Relationship Id="rId2" Target="../media/image1.png" Type="http://schemas.openxmlformats.org/officeDocument/2006/relationships/image"/><Relationship Id="rId3" Target="../notesSlides/notesSlide1.xml" Type="http://schemas.openxmlformats.org/officeDocument/2006/relationships/notesSlide"/><Relationship Id="rIdWatermark" Target="../media/watermark_aigc.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16.xml" Type="http://schemas.openxmlformats.org/officeDocument/2006/relationships/notesSlide"/></Relationships>
</file>

<file path=ppt/slides/_rels/slide17.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17.xml" Type="http://schemas.openxmlformats.org/officeDocument/2006/relationships/notesSlide"/></Relationships>
</file>

<file path=ppt/slides/_rels/slide18.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18.xml" Type="http://schemas.openxmlformats.org/officeDocument/2006/relationships/notesSlide"/></Relationships>
</file>

<file path=ppt/slides/_rels/slide19.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19.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2.xml" Type="http://schemas.openxmlformats.org/officeDocument/2006/relationships/notesSlide"/></Relationships>
</file>

<file path=ppt/slides/_rels/slide20.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20.xml" Type="http://schemas.openxmlformats.org/officeDocument/2006/relationships/notesSlide"/></Relationships>
</file>

<file path=ppt/slides/_rels/slide21.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21.xml" Type="http://schemas.openxmlformats.org/officeDocument/2006/relationships/notesSlide"/></Relationships>
</file>

<file path=ppt/slides/_rels/slide22.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22.xml" Type="http://schemas.openxmlformats.org/officeDocument/2006/relationships/notesSlide"/></Relationships>
</file>

<file path=ppt/slides/_rels/slide23.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23.xml" Type="http://schemas.openxmlformats.org/officeDocument/2006/relationships/notesSlide"/></Relationships>
</file>

<file path=ppt/slides/_rels/slide24.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24.xml" Type="http://schemas.openxmlformats.org/officeDocument/2006/relationships/notesSlide"/></Relationships>
</file>

<file path=ppt/slides/_rels/slide25.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25.xml" Type="http://schemas.openxmlformats.org/officeDocument/2006/relationships/notesSlide"/></Relationships>
</file>

<file path=ppt/slides/_rels/slide26.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26.xml" Type="http://schemas.openxmlformats.org/officeDocument/2006/relationships/notesSlide"/></Relationships>
</file>

<file path=ppt/slides/_rels/slide27.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27.xml" Type="http://schemas.openxmlformats.org/officeDocument/2006/relationships/notesSlide"/></Relationships>
</file>

<file path=ppt/slides/_rels/slide28.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28.xml" Type="http://schemas.openxmlformats.org/officeDocument/2006/relationships/notesSlide"/></Relationships>
</file>

<file path=ppt/slides/_rels/slide29.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29.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3.xml" Type="http://schemas.openxmlformats.org/officeDocument/2006/relationships/notesSlide"/></Relationships>
</file>

<file path=ppt/slides/_rels/slide30.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30.xml" Type="http://schemas.openxmlformats.org/officeDocument/2006/relationships/notesSlide"/></Relationships>
</file>

<file path=ppt/slides/_rels/slide31.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31.xml" Type="http://schemas.openxmlformats.org/officeDocument/2006/relationships/notesSlide"/></Relationships>
</file>

<file path=ppt/slides/_rels/slide32.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32.xml" Type="http://schemas.openxmlformats.org/officeDocument/2006/relationships/notesSlide"/></Relationships>
</file>

<file path=ppt/slides/_rels/slide33.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33.xml" Type="http://schemas.openxmlformats.org/officeDocument/2006/relationships/notesSlide"/></Relationships>
</file>

<file path=ppt/slides/_rels/slide34.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34.xml" Type="http://schemas.openxmlformats.org/officeDocument/2006/relationships/notesSlide"/></Relationships>
</file>

<file path=ppt/slides/_rels/slide35.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35.xml" Type="http://schemas.openxmlformats.org/officeDocument/2006/relationships/notesSlide"/></Relationships>
</file>

<file path=ppt/slides/_rels/slide36.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36.xml" Type="http://schemas.openxmlformats.org/officeDocument/2006/relationships/notesSlide"/></Relationships>
</file>

<file path=ppt/slides/_rels/slide37.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37.xml" Type="http://schemas.openxmlformats.org/officeDocument/2006/relationships/notesSlide"/></Relationships>
</file>

<file path=ppt/slides/_rels/slide38.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38.xml" Type="http://schemas.openxmlformats.org/officeDocument/2006/relationships/notesSlide"/></Relationships>
</file>

<file path=ppt/slides/_rels/slide39.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39.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4.xml" Type="http://schemas.openxmlformats.org/officeDocument/2006/relationships/notesSlide"/></Relationships>
</file>

<file path=ppt/slides/_rels/slide40.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40.xml" Type="http://schemas.openxmlformats.org/officeDocument/2006/relationships/notesSlide"/></Relationships>
</file>

<file path=ppt/slides/_rels/slide41.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41.xml" Type="http://schemas.openxmlformats.org/officeDocument/2006/relationships/notesSlide"/></Relationships>
</file>

<file path=ppt/slides/_rels/slide42.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42.xml" Type="http://schemas.openxmlformats.org/officeDocument/2006/relationships/notesSlide"/></Relationships>
</file>

<file path=ppt/slides/_rels/slide43.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43.xml" Type="http://schemas.openxmlformats.org/officeDocument/2006/relationships/notesSlide"/></Relationships>
</file>

<file path=ppt/slides/_rels/slide44.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44.xml" Type="http://schemas.openxmlformats.org/officeDocument/2006/relationships/notesSlide"/></Relationships>
</file>

<file path=ppt/slides/_rels/slide45.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45.xml" Type="http://schemas.openxmlformats.org/officeDocument/2006/relationships/notesSlide"/></Relationships>
</file>

<file path=ppt/slides/_rels/slide46.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46.xml" Type="http://schemas.openxmlformats.org/officeDocument/2006/relationships/notesSlide"/></Relationships>
</file>

<file path=ppt/slides/_rels/slide47.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47.xml" Type="http://schemas.openxmlformats.org/officeDocument/2006/relationships/notesSlide"/></Relationships>
</file>

<file path=ppt/slides/_rels/slide48.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48.xml" Type="http://schemas.openxmlformats.org/officeDocument/2006/relationships/notesSlide"/></Relationships>
</file>

<file path=ppt/slides/_rels/slide49.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49.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5.xml" Type="http://schemas.openxmlformats.org/officeDocument/2006/relationships/notesSlide"/></Relationships>
</file>

<file path=ppt/slides/_rels/slide50.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50.xml" Type="http://schemas.openxmlformats.org/officeDocument/2006/relationships/notesSlide"/></Relationships>
</file>

<file path=ppt/slides/_rels/slide51.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51.xml" Type="http://schemas.openxmlformats.org/officeDocument/2006/relationships/notesSlide"/></Relationships>
</file>

<file path=ppt/slides/_rels/slide52.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52.xml" Type="http://schemas.openxmlformats.org/officeDocument/2006/relationships/notesSlide"/></Relationships>
</file>

<file path=ppt/slides/_rels/slide53.xml.rels><?xml version="1.0" encoding="UTF-8" standalone="yes"?><Relationships xmlns="http://schemas.openxmlformats.org/package/2006/relationships"><Relationship Id="rId1" Target="../slideLayouts/slideLayout6.xml" Type="http://schemas.openxmlformats.org/officeDocument/2006/relationships/slideLayout"/><Relationship Id="rId2" Target="../media/image2.png" Type="http://schemas.openxmlformats.org/officeDocument/2006/relationships/image"/><Relationship Id="rId3" Target="../notesSlides/notesSlide5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name="">
    <p:spTree>
      <p:nvGrpSpPr>
        <p:cNvPr id="1" name=""/>
        <p:cNvGrpSpPr/>
        <p:nvPr/>
      </p:nvGrpSpPr>
      <p:grpSpPr>
        <a:xfrm>
          <a:off x="0" y="0"/>
          <a:ext cx="0" cy="0"/>
          <a:chOff x="0" y="0"/>
          <a:chExt cx="0" cy="0"/>
        </a:xfrm>
      </p:grpSpPr>
      <p:pic>
        <p:nvPicPr>
          <p:cNvPr id="2" name="Picture 2"/>
          <p:cNvPicPr>
            <a:picLocks noChangeAspect="true"/>
          </p:cNvPicPr>
          <p:nvPr/>
        </p:nvPicPr>
        <p:blipFill>
          <a:blip r:embed="rId2">
            <a:alphaModFix amt="100000"/>
          </a:blip>
          <a:srcRect b="0" l="440" r="440" t="0"/>
          <a:stretch>
            <a:fillRect/>
          </a:stretch>
        </p:blipFill>
        <p:spPr>
          <a:xfrm flipH="false" flipV="false" rot="0">
            <a:off x="0" y="0"/>
            <a:ext cx="12188952" cy="6858000"/>
          </a:xfrm>
          <a:prstGeom prst="rect">
            <a:avLst/>
          </a:prstGeom>
          <a:ln>
            <a:headEnd type="none"/>
            <a:tailEnd type="none"/>
          </a:ln>
        </p:spPr>
      </p:pic>
      <p:sp>
        <p:nvSpPr>
          <p:cNvPr id="3" name="AutoShape 3"/>
          <p:cNvSpPr/>
          <p:nvPr/>
        </p:nvSpPr>
        <p:spPr>
          <a:xfrm flipH="false" flipV="false" rot="0">
            <a:off x="0" y="0"/>
            <a:ext cx="12188952" cy="6858000"/>
          </a:xfrm>
          <a:prstGeom prst="rect">
            <a:avLst/>
          </a:prstGeom>
          <a:solidFill>
            <a:srgbClr val="0A0A0B">
              <a:alpha val="34901"/>
            </a:srgbClr>
          </a:solidFill>
          <a:ln>
            <a:headEnd type="none"/>
            <a:tailEnd type="none"/>
          </a:ln>
        </p:spPr>
      </p:sp>
      <p:sp>
        <p:nvSpPr>
          <p:cNvPr id="4" name="TextBox 4"/>
          <p:cNvSpPr txBox="true"/>
          <p:nvPr/>
        </p:nvSpPr>
        <p:spPr>
          <a:xfrm flipH="false" flipV="false" rot="0">
            <a:off x="1798734" y="2259509"/>
            <a:ext cx="8591485" cy="1489473"/>
          </a:xfrm>
          <a:prstGeom prst="rect">
            <a:avLst/>
          </a:prstGeom>
          <a:ln>
            <a:headEnd type="none"/>
            <a:tailEnd type="none"/>
          </a:ln>
        </p:spPr>
        <p:txBody>
          <a:bodyPr anchor="t" anchorCtr="true" bIns="0" lIns="0" rIns="0" rtlCol="false" tIns="0" vert="horz" wrap="square"/>
          <a:lstStyle/>
          <a:p>
            <a:pPr algn="ctr">
              <a:defRPr/>
            </a:pPr>
            <a:r>
              <a:rPr b="true" i="false" lang="en-US" strike="noStrike" sz="5100">
                <a:ln/>
                <a:solidFill>
                  <a:srgbClr val="F1F3F5">
                    <a:alpha val="100000"/>
                  </a:srgbClr>
                </a:solidFill>
                <a:latin typeface="Alibaba PuHuiTi 3.0 55 Regular"/>
                <a:ea typeface="Alibaba PuHuiTi 3.0 55 Regular"/>
                <a:cs typeface="Alibaba PuHuiTi 3.0 55 Regular"/>
              </a:rPr>
              <a:t>E听说中学 App</a:t>
            </a:r>
            <a:endParaRPr lang="en-US" sz="1100"/>
          </a:p>
          <a:p>
            <a:pPr algn="ctr"/>
            <a:r>
              <a:rPr b="true" i="false" strike="noStrike" sz="5100">
                <a:ln/>
                <a:solidFill>
                  <a:srgbClr val="F1F3F5">
                    <a:alpha val="100000"/>
                  </a:srgbClr>
                </a:solidFill>
                <a:latin typeface="Alibaba PuHuiTi 3.0 55 Regular"/>
                <a:ea typeface="Alibaba PuHuiTi 3.0 55 Regular"/>
                <a:cs typeface="Alibaba PuHuiTi 3.0 55 Regular"/>
              </a:rPr>
              <a:t>完整技术分析报告</a:t>
            </a:r>
            <a:endParaRPr/>
          </a:p>
        </p:txBody>
      </p:sp>
      <p:sp>
        <p:nvSpPr>
          <p:cNvPr id="5" name="TextBox 5"/>
          <p:cNvSpPr txBox="true"/>
          <p:nvPr/>
        </p:nvSpPr>
        <p:spPr>
          <a:xfrm flipH="false" flipV="false" rot="0">
            <a:off x="1718758" y="4015680"/>
            <a:ext cx="8751435" cy="582811"/>
          </a:xfrm>
          <a:prstGeom prst="rect">
            <a:avLst/>
          </a:prstGeom>
          <a:ln>
            <a:headEnd type="none"/>
            <a:tailEnd type="none"/>
          </a:ln>
        </p:spPr>
        <p:txBody>
          <a:bodyPr anchor="ctr" anchorCtr="true" bIns="0" lIns="0" rIns="0" rtlCol="false" tIns="0" vert="horz" wrap="square"/>
          <a:lstStyle/>
          <a:p>
            <a:pPr algn="ctr">
              <a:defRPr/>
            </a:pPr>
            <a:r>
              <a:rPr b="false" i="false" lang="en-US" strike="noStrike" sz="1300">
                <a:ln/>
                <a:solidFill>
                  <a:srgbClr val="F1F3F5">
                    <a:alpha val="90196"/>
                  </a:srgbClr>
                </a:solidFill>
                <a:latin typeface="FZYaYiHei GB18030L2 R"/>
                <a:ea typeface="FZYaYiHei GB18030L2 R"/>
                <a:cs typeface="FZYaYiHei GB18030L2 R"/>
              </a:rPr>
              <a:t>三大核心Bug · 四大后门/漏洞 · 渠道版本对比</a:t>
            </a:r>
            <a:endParaRPr lang="en-US" sz="1100"/>
          </a:p>
          <a:p>
            <a:pPr algn="ctr"/>
            <a:r>
              <a:rPr b="false" i="false" strike="noStrike" sz="1300">
                <a:ln/>
                <a:solidFill>
                  <a:srgbClr val="F1F3F5">
                    <a:alpha val="90196"/>
                  </a:srgbClr>
                </a:solidFill>
                <a:latin typeface="FZYaYiHei GB18030L2 R"/>
                <a:ea typeface="FZYaYiHei GB18030L2 R"/>
                <a:cs typeface="FZYaYiHei GB18030L2 R"/>
              </a:rPr>
              <a:t>基于APK反编译、运行时日志、动态抓包与注入测试的全方位取证分析</a:t>
            </a:r>
            <a:endParaRPr/>
          </a:p>
        </p:txBody>
      </p:sp>
      <p:pic>
        <p:nvPicPr>
          <p:cNvPr id="99999" name="WatermarkAigc"/>
          <p:cNvPicPr>
            <a:picLocks noChangeAspect="1"/>
          </p:cNvPicPr>
          <p:nvPr/>
        </p:nvPicPr>
        <p:blipFill>
          <a:blip r:embed="rIdWatermark"/>
          <a:stretch>
            <a:fillRect/>
          </a:stretch>
        </p:blipFill>
        <p:spPr>
          <a:xfrm>
            <a:off x="10807700" y="6413500"/>
            <a:ext cx="1193800" cy="254000"/>
          </a:xfrm>
          <a:prstGeom prst="rect">
            <a:avLst/>
          </a:prstGeom>
        </p:spPr>
      </p:pic>
    </p:spTree>
  </p:cSld>
  <p:clrMapOvr>
    <a:masterClrMapping/>
  </p:clrMapOvr>
</p:sld>
</file>

<file path=ppt/slides/slide10.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PROTOCOL ANALYSIS</a:t>
            </a:r>
            <a:endParaRPr lang="en-US" sz="1100"/>
          </a:p>
        </p:txBody>
      </p:sp>
      <p:sp>
        <p:nvSpPr>
          <p:cNvPr id="4" name="TextBox 4"/>
          <p:cNvSpPr txBox="true"/>
          <p:nvPr/>
        </p:nvSpPr>
        <p:spPr>
          <a:xfrm flipH="false" flipV="false" rot="0">
            <a:off x="457086" y="7620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Bug 1：协议层补充（edu_ai_api_multi_spoken.proto）</a:t>
            </a:r>
            <a:endParaRPr lang="en-US" sz="1100"/>
          </a:p>
        </p:txBody>
      </p:sp>
      <p:sp>
        <p:nvSpPr>
          <p:cNvPr id="5" name="TextBox 5"/>
          <p:cNvSpPr txBox="true"/>
          <p:nvPr/>
        </p:nvSpPr>
        <p:spPr>
          <a:xfrm flipH="false" flipV="false" rot="0">
            <a:off x="457086" y="1390650"/>
            <a:ext cx="11274781" cy="190500"/>
          </a:xfrm>
          <a:prstGeom prst="rect">
            <a:avLst/>
          </a:prstGeom>
          <a:ln>
            <a:headEnd type="none"/>
            <a:tailEnd type="none"/>
          </a:ln>
        </p:spPr>
        <p:txBody>
          <a:bodyPr anchor="t" anchorCtr="false" bIns="0" lIns="0" rIns="0" rtlCol="false" tIns="0" vert="horz" wrap="none"/>
          <a:lstStyle/>
          <a:p>
            <a:pPr algn="l">
              <a:defRPr/>
            </a:pPr>
            <a:r>
              <a:rPr b="false" i="false" lang="en-US" strike="noStrike" sz="1300">
                <a:ln/>
                <a:solidFill>
                  <a:srgbClr val="0A1F3D">
                    <a:alpha val="74901"/>
                  </a:srgbClr>
                </a:solidFill>
                <a:latin typeface="FZYaYiHei GB18030L2 R"/>
                <a:ea typeface="FZYaYiHei GB18030L2 R"/>
                <a:cs typeface="FZYaYiHei GB18030L2 R"/>
              </a:rPr>
              <a:t>多轮口语对话协议同样强制要求 endFlag 字段，双协议对比证实这是讯飞语音服务体系的通用必传规范。</a:t>
            </a:r>
            <a:endParaRPr lang="en-US" sz="1100"/>
          </a:p>
        </p:txBody>
      </p:sp>
      <p:sp>
        <p:nvSpPr>
          <p:cNvPr id="6" name="AutoShape 6"/>
          <p:cNvSpPr/>
          <p:nvPr/>
        </p:nvSpPr>
        <p:spPr>
          <a:xfrm flipH="false" flipV="false" rot="0">
            <a:off x="457086" y="1931641"/>
            <a:ext cx="11274781" cy="1293316"/>
          </a:xfrm>
          <a:prstGeom prst="roundRect">
            <a:avLst>
              <a:gd fmla="val 2083" name="adj"/>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1931641"/>
            <a:ext cx="11274781" cy="9525"/>
          </a:xfrm>
          <a:prstGeom prst="line">
            <a:avLst/>
          </a:prstGeom>
          <a:ln w="28575">
            <a:solidFill>
              <a:srgbClr val="5B8CB8">
                <a:alpha val="100000"/>
              </a:srgbClr>
            </a:solidFill>
            <a:prstDash val="solid"/>
            <a:headEnd type="none"/>
            <a:tailEnd type="none"/>
          </a:ln>
        </p:spPr>
      </p:sp>
      <p:sp>
        <p:nvSpPr>
          <p:cNvPr id="8" name="TextBox 8"/>
          <p:cNvSpPr txBox="true"/>
          <p:nvPr/>
        </p:nvSpPr>
        <p:spPr>
          <a:xfrm flipH="false" flipV="false" rot="0">
            <a:off x="733242" y="2207866"/>
            <a:ext cx="10722469"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核心结论</a:t>
            </a:r>
            <a:endParaRPr lang="en-US" sz="1100"/>
          </a:p>
        </p:txBody>
      </p:sp>
      <p:sp>
        <p:nvSpPr>
          <p:cNvPr id="9" name="AutoShape 9"/>
          <p:cNvSpPr/>
          <p:nvPr/>
        </p:nvSpPr>
        <p:spPr>
          <a:xfrm flipH="false" flipV="false" rot="0">
            <a:off x="3261646" y="2474566"/>
            <a:ext cx="1111320" cy="190500"/>
          </a:xfrm>
          <a:prstGeom prst="roundRect">
            <a:avLst>
              <a:gd fmla="val 50000" name="adj"/>
            </a:avLst>
          </a:prstGeom>
          <a:solidFill>
            <a:srgbClr val="F1F3F5">
              <a:alpha val="90196"/>
            </a:srgbClr>
          </a:solidFill>
          <a:ln>
            <a:headEnd type="none"/>
            <a:tailEnd type="none"/>
          </a:ln>
        </p:spPr>
      </p:sp>
      <p:sp>
        <p:nvSpPr>
          <p:cNvPr id="10" name="TextBox 10"/>
          <p:cNvSpPr txBox="true"/>
          <p:nvPr/>
        </p:nvSpPr>
        <p:spPr>
          <a:xfrm flipH="false" flipV="false" rot="0">
            <a:off x="3318782" y="2493616"/>
            <a:ext cx="1054184"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bool endFlag = 9</a:t>
            </a:r>
            <a:endParaRPr lang="en-US" sz="1100"/>
          </a:p>
        </p:txBody>
      </p:sp>
      <p:sp>
        <p:nvSpPr>
          <p:cNvPr id="11" name="AutoShape 11"/>
          <p:cNvSpPr/>
          <p:nvPr/>
        </p:nvSpPr>
        <p:spPr>
          <a:xfrm flipH="false" flipV="false" rot="0">
            <a:off x="4624868" y="2474566"/>
            <a:ext cx="1237346" cy="190500"/>
          </a:xfrm>
          <a:prstGeom prst="roundRect">
            <a:avLst>
              <a:gd fmla="val 50000" name="adj"/>
            </a:avLst>
          </a:prstGeom>
          <a:solidFill>
            <a:srgbClr val="F1F3F5">
              <a:alpha val="90196"/>
            </a:srgbClr>
          </a:solidFill>
          <a:ln>
            <a:headEnd type="none"/>
            <a:tailEnd type="none"/>
          </a:ln>
        </p:spPr>
      </p:sp>
      <p:sp>
        <p:nvSpPr>
          <p:cNvPr id="12" name="TextBox 12"/>
          <p:cNvSpPr txBox="true"/>
          <p:nvPr/>
        </p:nvSpPr>
        <p:spPr>
          <a:xfrm flipH="false" flipV="false" rot="0">
            <a:off x="4682004" y="2493616"/>
            <a:ext cx="1180210"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bool dialogLast = 8</a:t>
            </a:r>
            <a:endParaRPr lang="en-US" sz="1100"/>
          </a:p>
        </p:txBody>
      </p:sp>
      <p:sp>
        <p:nvSpPr>
          <p:cNvPr id="13" name="TextBox 13"/>
          <p:cNvSpPr txBox="true"/>
          <p:nvPr/>
        </p:nvSpPr>
        <p:spPr>
          <a:xfrm flipH="false" flipV="false" rot="0">
            <a:off x="733242" y="2474566"/>
            <a:ext cx="10998624" cy="456159"/>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MultiSpokenDialogRequest 消息中 bool endFlag = 9 与 bool dialogLast = 8 并列定义，前者标记音频流结束，后者标记对话轮次结束。应用在全场景下的</a:t>
            </a:r>
            <a:endParaRPr lang="en-US" sz="1100"/>
          </a:p>
          <a:p>
            <a:pPr algn="l"/>
            <a:r>
              <a:rPr b="false" i="false" strike="noStrike" sz="1200">
                <a:ln/>
                <a:solidFill>
                  <a:srgbClr val="0A1F3D">
                    <a:alpha val="90196"/>
                  </a:srgbClr>
                </a:solidFill>
                <a:latin typeface="FZYaYiHei GB18030L2 R"/>
                <a:ea typeface="FZYaYiHei GB18030L2 R"/>
                <a:cs typeface="FZYaYiHei GB18030L2 R"/>
              </a:rPr>
              <a:t>统一遗漏表明这是</a:t>
            </a:r>
            <a:r>
              <a:rPr b="false" i="false" strike="noStrike" sz="1200">
                <a:ln/>
                <a:solidFill>
                  <a:srgbClr val="5B8CB8">
                    <a:alpha val="90196"/>
                  </a:srgbClr>
                </a:solidFill>
                <a:latin typeface="FZYaYiHei GB18030L2 R"/>
                <a:ea typeface="FZYaYiHei GB18030L2 R"/>
                <a:cs typeface="FZYaYiHei GB18030L2 R"/>
              </a:rPr>
              <a:t>系统性开发缺陷</a:t>
            </a:r>
            <a:r>
              <a:rPr b="false" i="false" strike="noStrike" sz="1200">
                <a:ln/>
                <a:solidFill>
                  <a:srgbClr val="0A1F3D">
                    <a:alpha val="90196"/>
                  </a:srgbClr>
                </a:solidFill>
                <a:latin typeface="FZYaYiHei GB18030L2 R"/>
                <a:ea typeface="FZYaYiHei GB18030L2 R"/>
                <a:cs typeface="FZYaYiHei GB18030L2 R"/>
              </a:rPr>
              <a:t>，而非个别协议的实现疏忽。</a:t>
            </a:r>
            <a:endParaRPr/>
          </a:p>
        </p:txBody>
      </p:sp>
      <p:sp>
        <p:nvSpPr>
          <p:cNvPr id="14" name="AutoShape 14"/>
          <p:cNvSpPr/>
          <p:nvPr/>
        </p:nvSpPr>
        <p:spPr>
          <a:xfrm flipH="false" flipV="false" rot="0">
            <a:off x="457086" y="3415457"/>
            <a:ext cx="5542164" cy="1400175"/>
          </a:xfrm>
          <a:prstGeom prst="roundRect">
            <a:avLst>
              <a:gd fmla="val 1777" name="adj"/>
            </a:avLst>
          </a:prstGeom>
          <a:solidFill>
            <a:srgbClr val="E8EBEF">
              <a:alpha val="100000"/>
            </a:srgbClr>
          </a:solidFill>
          <a:ln w="9525">
            <a:solidFill>
              <a:srgbClr val="C5CDD6">
                <a:alpha val="100000"/>
              </a:srgbClr>
            </a:solidFill>
            <a:prstDash val="solid"/>
            <a:headEnd type="none"/>
            <a:tailEnd type="none"/>
          </a:ln>
        </p:spPr>
      </p:sp>
      <p:sp>
        <p:nvSpPr>
          <p:cNvPr id="15" name="AutoShape 15"/>
          <p:cNvSpPr/>
          <p:nvPr/>
        </p:nvSpPr>
        <p:spPr>
          <a:xfrm flipH="false" flipV="false" rot="0">
            <a:off x="714271" y="3696444"/>
            <a:ext cx="171407" cy="171450"/>
          </a:xfrm>
          <a:custGeom>
            <a:rect b="b" l="l" r="r" t="t"/>
            <a:pathLst>
              <a:path h="10000" w="9998">
                <a:moveTo>
                  <a:pt x="6665" y="3000"/>
                </a:moveTo>
                <a:lnTo>
                  <a:pt x="6665" y="1000"/>
                </a:lnTo>
                <a:lnTo>
                  <a:pt x="1111" y="1000"/>
                </a:lnTo>
                <a:lnTo>
                  <a:pt x="1111" y="9000"/>
                </a:lnTo>
                <a:lnTo>
                  <a:pt x="8887" y="9000"/>
                </a:lnTo>
                <a:lnTo>
                  <a:pt x="8887" y="3000"/>
                </a:lnTo>
                <a:lnTo>
                  <a:pt x="6665" y="3000"/>
                </a:lnTo>
                <a:moveTo>
                  <a:pt x="0" y="9500"/>
                </a:moveTo>
                <a:lnTo>
                  <a:pt x="0" y="500"/>
                </a:lnTo>
                <a:cubicBezTo>
                  <a:pt x="0" y="360"/>
                  <a:pt x="53" y="241"/>
                  <a:pt x="161" y="145"/>
                </a:cubicBezTo>
                <a:cubicBezTo>
                  <a:pt x="268" y="48"/>
                  <a:pt x="399" y="0"/>
                  <a:pt x="555" y="0"/>
                </a:cubicBezTo>
                <a:lnTo>
                  <a:pt x="7221" y="0"/>
                </a:lnTo>
                <a:lnTo>
                  <a:pt x="9998" y="2500"/>
                </a:lnTo>
                <a:lnTo>
                  <a:pt x="9998" y="9500"/>
                </a:lnTo>
                <a:cubicBezTo>
                  <a:pt x="9998" y="9633"/>
                  <a:pt x="9944" y="9750"/>
                  <a:pt x="9837" y="9850"/>
                </a:cubicBezTo>
                <a:cubicBezTo>
                  <a:pt x="9729" y="9950"/>
                  <a:pt x="9598" y="10000"/>
                  <a:pt x="9443" y="10000"/>
                </a:cubicBezTo>
                <a:lnTo>
                  <a:pt x="555" y="10000"/>
                </a:lnTo>
                <a:cubicBezTo>
                  <a:pt x="399" y="10000"/>
                  <a:pt x="268" y="9951"/>
                  <a:pt x="161" y="9855"/>
                </a:cubicBezTo>
                <a:cubicBezTo>
                  <a:pt x="53" y="9758"/>
                  <a:pt x="0" y="9640"/>
                  <a:pt x="0" y="9500"/>
                </a:cubicBezTo>
                <a:moveTo>
                  <a:pt x="6177" y="3230"/>
                </a:moveTo>
                <a:lnTo>
                  <a:pt x="8143" y="5000"/>
                </a:lnTo>
                <a:lnTo>
                  <a:pt x="6177" y="6770"/>
                </a:lnTo>
                <a:lnTo>
                  <a:pt x="5388" y="6060"/>
                </a:lnTo>
                <a:lnTo>
                  <a:pt x="6565" y="5000"/>
                </a:lnTo>
                <a:lnTo>
                  <a:pt x="5388" y="3940"/>
                </a:lnTo>
                <a:lnTo>
                  <a:pt x="6177" y="3230"/>
                </a:lnTo>
                <a:moveTo>
                  <a:pt x="3821" y="6770"/>
                </a:moveTo>
                <a:lnTo>
                  <a:pt x="1855" y="5000"/>
                </a:lnTo>
                <a:lnTo>
                  <a:pt x="3821" y="3230"/>
                </a:lnTo>
                <a:lnTo>
                  <a:pt x="4610" y="3940"/>
                </a:lnTo>
                <a:lnTo>
                  <a:pt x="3433" y="5000"/>
                </a:lnTo>
                <a:lnTo>
                  <a:pt x="4610" y="6060"/>
                </a:lnTo>
              </a:path>
            </a:pathLst>
          </a:custGeom>
          <a:solidFill>
            <a:srgbClr val="5B8CB8">
              <a:alpha val="100000"/>
            </a:srgbClr>
          </a:solidFill>
          <a:ln>
            <a:headEnd type="none"/>
            <a:tailEnd type="none"/>
          </a:ln>
        </p:spPr>
      </p:sp>
      <p:sp>
        <p:nvSpPr>
          <p:cNvPr id="16" name="TextBox 16"/>
          <p:cNvSpPr txBox="true"/>
          <p:nvPr/>
        </p:nvSpPr>
        <p:spPr>
          <a:xfrm flipH="false" flipV="false" rot="0">
            <a:off x="961934" y="3701207"/>
            <a:ext cx="837990"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0000"/>
                  </a:srgbClr>
                </a:solidFill>
                <a:latin typeface="Alibaba PuHuiTi 3.0 55 Regular"/>
                <a:ea typeface="Alibaba PuHuiTi 3.0 55 Regular"/>
                <a:cs typeface="Alibaba PuHuiTi 3.0 55 Regular"/>
              </a:rPr>
              <a:t>协议覆盖扩展</a:t>
            </a:r>
            <a:endParaRPr lang="en-US" sz="1100"/>
          </a:p>
        </p:txBody>
      </p:sp>
      <p:sp>
        <p:nvSpPr>
          <p:cNvPr id="17" name="TextBox 17"/>
          <p:cNvSpPr txBox="true"/>
          <p:nvPr/>
        </p:nvSpPr>
        <p:spPr>
          <a:xfrm flipH="false" flipV="false" rot="0">
            <a:off x="733242" y="4091732"/>
            <a:ext cx="4989852"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edu_ai_api_multi_spoken.proto</a:t>
            </a:r>
            <a:endParaRPr lang="en-US" sz="1100"/>
          </a:p>
        </p:txBody>
      </p:sp>
      <p:sp>
        <p:nvSpPr>
          <p:cNvPr id="18" name="TextBox 18"/>
          <p:cNvSpPr txBox="true"/>
          <p:nvPr/>
        </p:nvSpPr>
        <p:spPr>
          <a:xfrm flipH="false" flipV="false" rot="0">
            <a:off x="733242" y="4091732"/>
            <a:ext cx="5266008" cy="428625"/>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FZYaYiHei GB18030L2 R"/>
                <a:ea typeface="FZYaYiHei GB18030L2 R"/>
                <a:cs typeface="FZYaYiHei GB18030L2 R"/>
              </a:rPr>
              <a:t>edu_ai_api_multi_spoken.proto 用于多轮口语对话场景，支持连续多轮交互的</a:t>
            </a:r>
            <a:endParaRPr lang="en-US" sz="1100"/>
          </a:p>
          <a:p>
            <a:pPr algn="l"/>
            <a:r>
              <a:rPr b="false" i="false" strike="noStrike" sz="1200">
                <a:ln/>
                <a:solidFill>
                  <a:srgbClr val="0A1F3D">
                    <a:alpha val="85098"/>
                  </a:srgbClr>
                </a:solidFill>
                <a:latin typeface="FZYaYiHei GB18030L2 R"/>
                <a:ea typeface="FZYaYiHei GB18030L2 R"/>
                <a:cs typeface="FZYaYiHei GB18030L2 R"/>
              </a:rPr>
              <a:t>语音识别与评测，覆盖口语练习、情景对话等核心业务模块。</a:t>
            </a:r>
            <a:endParaRPr/>
          </a:p>
        </p:txBody>
      </p:sp>
      <p:sp>
        <p:nvSpPr>
          <p:cNvPr id="19" name="AutoShape 19"/>
          <p:cNvSpPr/>
          <p:nvPr/>
        </p:nvSpPr>
        <p:spPr>
          <a:xfrm flipH="false" flipV="false" rot="0">
            <a:off x="6189702" y="3415457"/>
            <a:ext cx="5542164" cy="1400175"/>
          </a:xfrm>
          <a:prstGeom prst="roundRect">
            <a:avLst>
              <a:gd fmla="val 1777" name="adj"/>
            </a:avLst>
          </a:prstGeom>
          <a:solidFill>
            <a:srgbClr val="E8EBEF">
              <a:alpha val="100000"/>
            </a:srgbClr>
          </a:solidFill>
          <a:ln w="9525">
            <a:solidFill>
              <a:srgbClr val="C5CDD6">
                <a:alpha val="100000"/>
              </a:srgbClr>
            </a:solidFill>
            <a:prstDash val="solid"/>
            <a:headEnd type="none"/>
            <a:tailEnd type="none"/>
          </a:ln>
        </p:spPr>
      </p:sp>
      <p:sp>
        <p:nvSpPr>
          <p:cNvPr id="20" name="AutoShape 20"/>
          <p:cNvSpPr/>
          <p:nvPr/>
        </p:nvSpPr>
        <p:spPr>
          <a:xfrm flipH="false" flipV="false" rot="0">
            <a:off x="6446887" y="3696444"/>
            <a:ext cx="171407" cy="17145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3499" y="3500"/>
                </a:moveTo>
                <a:lnTo>
                  <a:pt x="2500" y="3500"/>
                </a:lnTo>
                <a:lnTo>
                  <a:pt x="3999" y="1750"/>
                </a:lnTo>
                <a:lnTo>
                  <a:pt x="5499" y="3500"/>
                </a:lnTo>
                <a:lnTo>
                  <a:pt x="4499" y="3500"/>
                </a:lnTo>
                <a:lnTo>
                  <a:pt x="4499" y="5500"/>
                </a:lnTo>
                <a:lnTo>
                  <a:pt x="3499" y="5500"/>
                </a:lnTo>
                <a:lnTo>
                  <a:pt x="3499" y="3500"/>
                </a:lnTo>
                <a:moveTo>
                  <a:pt x="6499" y="6500"/>
                </a:moveTo>
                <a:lnTo>
                  <a:pt x="7498" y="6500"/>
                </a:lnTo>
                <a:lnTo>
                  <a:pt x="5999" y="8250"/>
                </a:lnTo>
                <a:lnTo>
                  <a:pt x="4499" y="6500"/>
                </a:lnTo>
                <a:lnTo>
                  <a:pt x="5499" y="6500"/>
                </a:lnTo>
                <a:lnTo>
                  <a:pt x="5499" y="4500"/>
                </a:lnTo>
                <a:lnTo>
                  <a:pt x="6499" y="4500"/>
                </a:lnTo>
              </a:path>
            </a:pathLst>
          </a:custGeom>
          <a:solidFill>
            <a:srgbClr val="5B8CB8">
              <a:alpha val="100000"/>
            </a:srgbClr>
          </a:solidFill>
          <a:ln>
            <a:headEnd type="none"/>
            <a:tailEnd type="none"/>
          </a:ln>
        </p:spPr>
      </p:sp>
      <p:sp>
        <p:nvSpPr>
          <p:cNvPr id="21" name="TextBox 21"/>
          <p:cNvSpPr txBox="true"/>
          <p:nvPr/>
        </p:nvSpPr>
        <p:spPr>
          <a:xfrm flipH="false" flipV="false" rot="0">
            <a:off x="6694550" y="3701207"/>
            <a:ext cx="704673"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0000"/>
                  </a:srgbClr>
                </a:solidFill>
                <a:latin typeface="Alibaba PuHuiTi 3.0 55 Regular"/>
                <a:ea typeface="Alibaba PuHuiTi 3.0 55 Regular"/>
                <a:cs typeface="Alibaba PuHuiTi 3.0 55 Regular"/>
              </a:rPr>
              <a:t>双结束信号</a:t>
            </a:r>
            <a:endParaRPr lang="en-US" sz="1100"/>
          </a:p>
        </p:txBody>
      </p:sp>
      <p:sp>
        <p:nvSpPr>
          <p:cNvPr id="22" name="TextBox 22"/>
          <p:cNvSpPr txBox="true"/>
          <p:nvPr/>
        </p:nvSpPr>
        <p:spPr>
          <a:xfrm flipH="false" flipV="false" rot="0">
            <a:off x="6465858" y="4091732"/>
            <a:ext cx="4989852"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dialogLast = 8</a:t>
            </a:r>
            <a:endParaRPr lang="en-US" sz="1100"/>
          </a:p>
        </p:txBody>
      </p:sp>
      <p:sp>
        <p:nvSpPr>
          <p:cNvPr id="23" name="TextBox 23"/>
          <p:cNvSpPr txBox="true"/>
          <p:nvPr/>
        </p:nvSpPr>
        <p:spPr>
          <a:xfrm flipH="false" flipV="false" rot="0">
            <a:off x="8713494" y="4091732"/>
            <a:ext cx="2742217"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endFlag = 9</a:t>
            </a:r>
            <a:endParaRPr lang="en-US" sz="1100"/>
          </a:p>
        </p:txBody>
      </p:sp>
      <p:sp>
        <p:nvSpPr>
          <p:cNvPr id="24" name="TextBox 24"/>
          <p:cNvSpPr txBox="true"/>
          <p:nvPr/>
        </p:nvSpPr>
        <p:spPr>
          <a:xfrm flipH="false" flipV="false" rot="0">
            <a:off x="6465858" y="4091732"/>
            <a:ext cx="5266008" cy="428625"/>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FZYaYiHei GB18030L2 R"/>
                <a:ea typeface="FZYaYiHei GB18030L2 R"/>
                <a:cs typeface="FZYaYiHei GB18030L2 R"/>
              </a:rPr>
              <a:t>dialogLast = 8 标记对话轮次结束，endFlag = 9 标记音频流结束，两个字段协</a:t>
            </a:r>
            <a:endParaRPr lang="en-US" sz="1100"/>
          </a:p>
          <a:p>
            <a:pPr algn="l"/>
            <a:r>
              <a:rPr b="false" i="false" strike="noStrike" sz="1200">
                <a:ln/>
                <a:solidFill>
                  <a:srgbClr val="0A1F3D">
                    <a:alpha val="85098"/>
                  </a:srgbClr>
                </a:solidFill>
                <a:latin typeface="FZYaYiHei GB18030L2 R"/>
                <a:ea typeface="FZYaYiHei GB18030L2 R"/>
                <a:cs typeface="FZYaYiHei GB18030L2 R"/>
              </a:rPr>
              <a:t>同工作确保服务端准确识别会话边界。</a:t>
            </a:r>
            <a:endParaRPr/>
          </a:p>
        </p:txBody>
      </p:sp>
      <p:sp>
        <p:nvSpPr>
          <p:cNvPr id="25" name="AutoShape 25"/>
          <p:cNvSpPr/>
          <p:nvPr/>
        </p:nvSpPr>
        <p:spPr>
          <a:xfrm flipH="false" flipV="false" rot="0">
            <a:off x="457086" y="5006132"/>
            <a:ext cx="5542164" cy="1400175"/>
          </a:xfrm>
          <a:prstGeom prst="roundRect">
            <a:avLst>
              <a:gd fmla="val 1777" name="adj"/>
            </a:avLst>
          </a:prstGeom>
          <a:solidFill>
            <a:srgbClr val="E8EBEF">
              <a:alpha val="100000"/>
            </a:srgbClr>
          </a:solidFill>
          <a:ln w="9525">
            <a:solidFill>
              <a:srgbClr val="C5CDD6">
                <a:alpha val="100000"/>
              </a:srgbClr>
            </a:solidFill>
            <a:prstDash val="solid"/>
            <a:headEnd type="none"/>
            <a:tailEnd type="none"/>
          </a:ln>
        </p:spPr>
      </p:sp>
      <p:sp>
        <p:nvSpPr>
          <p:cNvPr id="26" name="AutoShape 26"/>
          <p:cNvSpPr/>
          <p:nvPr/>
        </p:nvSpPr>
        <p:spPr>
          <a:xfrm flipH="false" flipV="false" rot="0">
            <a:off x="714271" y="5287119"/>
            <a:ext cx="171407" cy="171450"/>
          </a:xfrm>
          <a:custGeom>
            <a:rect b="b" l="l" r="r" t="t"/>
            <a:pathLst>
              <a:path h="10000" w="9998">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8887" y="1636"/>
                </a:moveTo>
                <a:lnTo>
                  <a:pt x="4999" y="927"/>
                </a:ln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moveTo>
                  <a:pt x="4721" y="5536"/>
                </a:moveTo>
                <a:lnTo>
                  <a:pt x="7476" y="3282"/>
                </a:lnTo>
                <a:lnTo>
                  <a:pt x="8254" y="3927"/>
                </a:lnTo>
                <a:lnTo>
                  <a:pt x="4721" y="6818"/>
                </a:lnTo>
                <a:lnTo>
                  <a:pt x="2366" y="4891"/>
                </a:lnTo>
                <a:lnTo>
                  <a:pt x="3155" y="4245"/>
                </a:lnTo>
              </a:path>
            </a:pathLst>
          </a:custGeom>
          <a:solidFill>
            <a:srgbClr val="5B8CB8">
              <a:alpha val="100000"/>
            </a:srgbClr>
          </a:solidFill>
          <a:ln>
            <a:headEnd type="none"/>
            <a:tailEnd type="none"/>
          </a:ln>
        </p:spPr>
      </p:sp>
      <p:sp>
        <p:nvSpPr>
          <p:cNvPr id="27" name="TextBox 27"/>
          <p:cNvSpPr txBox="true"/>
          <p:nvPr/>
        </p:nvSpPr>
        <p:spPr>
          <a:xfrm flipH="false" flipV="false" rot="0">
            <a:off x="961934" y="5291882"/>
            <a:ext cx="837990"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0000"/>
                  </a:srgbClr>
                </a:solidFill>
                <a:latin typeface="Alibaba PuHuiTi 3.0 55 Regular"/>
                <a:ea typeface="Alibaba PuHuiTi 3.0 55 Regular"/>
                <a:cs typeface="Alibaba PuHuiTi 3.0 55 Regular"/>
              </a:rPr>
              <a:t>通用规范确认</a:t>
            </a:r>
            <a:endParaRPr lang="en-US" sz="1100"/>
          </a:p>
        </p:txBody>
      </p:sp>
      <p:sp>
        <p:nvSpPr>
          <p:cNvPr id="28" name="TextBox 28"/>
          <p:cNvSpPr txBox="true"/>
          <p:nvPr/>
        </p:nvSpPr>
        <p:spPr>
          <a:xfrm flipH="false" flipV="false" rot="0">
            <a:off x="733242" y="5682407"/>
            <a:ext cx="5266008" cy="428625"/>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FZYaYiHei GB18030L2 R"/>
                <a:ea typeface="FZYaYiHei GB18030L2 R"/>
                <a:cs typeface="FZYaYiHei GB18030L2 R"/>
              </a:rPr>
              <a:t>endFlag 在单句评测和多轮对话两类核心协议中均为必传字段，该设计模</a:t>
            </a:r>
            <a:endParaRPr lang="en-US" sz="1100"/>
          </a:p>
          <a:p>
            <a:pPr algn="l"/>
            <a:r>
              <a:rPr b="false" i="false" strike="noStrike" sz="1200">
                <a:ln/>
                <a:solidFill>
                  <a:srgbClr val="0A1F3D">
                    <a:alpha val="85098"/>
                  </a:srgbClr>
                </a:solidFill>
                <a:latin typeface="FZYaYiHei GB18030L2 R"/>
                <a:ea typeface="FZYaYiHei GB18030L2 R"/>
                <a:cs typeface="FZYaYiHei GB18030L2 R"/>
              </a:rPr>
              <a:t>式体现了讯飞语音 SDK 统一的流式传输控制策略。</a:t>
            </a:r>
            <a:endParaRPr/>
          </a:p>
        </p:txBody>
      </p:sp>
      <p:sp>
        <p:nvSpPr>
          <p:cNvPr id="29" name="AutoShape 29"/>
          <p:cNvSpPr/>
          <p:nvPr/>
        </p:nvSpPr>
        <p:spPr>
          <a:xfrm flipH="false" flipV="false" rot="0">
            <a:off x="6189702" y="5006132"/>
            <a:ext cx="5542164" cy="1400175"/>
          </a:xfrm>
          <a:prstGeom prst="roundRect">
            <a:avLst>
              <a:gd fmla="val 1777" name="adj"/>
            </a:avLst>
          </a:prstGeom>
          <a:solidFill>
            <a:srgbClr val="E8EBEF">
              <a:alpha val="100000"/>
            </a:srgbClr>
          </a:solidFill>
          <a:ln w="9525">
            <a:solidFill>
              <a:srgbClr val="C5CDD6">
                <a:alpha val="100000"/>
              </a:srgbClr>
            </a:solidFill>
            <a:prstDash val="solid"/>
            <a:headEnd type="none"/>
            <a:tailEnd type="none"/>
          </a:ln>
        </p:spPr>
      </p:sp>
      <p:sp>
        <p:nvSpPr>
          <p:cNvPr id="30" name="AutoShape 30"/>
          <p:cNvSpPr/>
          <p:nvPr/>
        </p:nvSpPr>
        <p:spPr>
          <a:xfrm flipH="false" flipV="false" rot="0">
            <a:off x="6446887" y="5287119"/>
            <a:ext cx="171407" cy="171450"/>
          </a:xfrm>
          <a:custGeom>
            <a:rect b="b" l="l" r="r" t="t"/>
            <a:pathLst>
              <a:path h="10000" w="9998">
                <a:moveTo>
                  <a:pt x="5499" y="6000"/>
                </a:moveTo>
                <a:lnTo>
                  <a:pt x="5499" y="8950"/>
                </a:lnTo>
                <a:cubicBezTo>
                  <a:pt x="5879" y="8876"/>
                  <a:pt x="6220" y="8721"/>
                  <a:pt x="6524" y="8485"/>
                </a:cubicBezTo>
                <a:cubicBezTo>
                  <a:pt x="6827" y="8248"/>
                  <a:pt x="7065" y="7956"/>
                  <a:pt x="7239" y="7610"/>
                </a:cubicBezTo>
                <a:cubicBezTo>
                  <a:pt x="7411" y="7263"/>
                  <a:pt x="7498" y="6893"/>
                  <a:pt x="7498" y="6500"/>
                </a:cubicBezTo>
                <a:lnTo>
                  <a:pt x="7498" y="5000"/>
                </a:lnTo>
                <a:cubicBezTo>
                  <a:pt x="7498" y="4653"/>
                  <a:pt x="7428" y="4320"/>
                  <a:pt x="7289" y="4000"/>
                </a:cubicBezTo>
                <a:lnTo>
                  <a:pt x="2709" y="4000"/>
                </a:lnTo>
                <a:cubicBezTo>
                  <a:pt x="2569" y="4320"/>
                  <a:pt x="2500" y="4653"/>
                  <a:pt x="2500" y="5000"/>
                </a:cubicBezTo>
                <a:lnTo>
                  <a:pt x="2500" y="6500"/>
                </a:lnTo>
                <a:cubicBezTo>
                  <a:pt x="2500" y="6893"/>
                  <a:pt x="2586" y="7263"/>
                  <a:pt x="2759" y="7610"/>
                </a:cubicBezTo>
                <a:cubicBezTo>
                  <a:pt x="2932" y="7956"/>
                  <a:pt x="3170" y="8248"/>
                  <a:pt x="3474" y="8485"/>
                </a:cubicBezTo>
                <a:cubicBezTo>
                  <a:pt x="3777" y="8721"/>
                  <a:pt x="4119" y="8876"/>
                  <a:pt x="4499" y="8950"/>
                </a:cubicBezTo>
                <a:lnTo>
                  <a:pt x="4499" y="6000"/>
                </a:lnTo>
                <a:lnTo>
                  <a:pt x="5499" y="6000"/>
                </a:lnTo>
                <a:moveTo>
                  <a:pt x="520" y="8570"/>
                </a:moveTo>
                <a:lnTo>
                  <a:pt x="1770" y="7850"/>
                </a:lnTo>
                <a:cubicBezTo>
                  <a:pt x="1590" y="7416"/>
                  <a:pt x="1500" y="6966"/>
                  <a:pt x="1500" y="6500"/>
                </a:cubicBezTo>
                <a:lnTo>
                  <a:pt x="0" y="6500"/>
                </a:lnTo>
                <a:lnTo>
                  <a:pt x="0" y="5500"/>
                </a:lnTo>
                <a:lnTo>
                  <a:pt x="1500" y="5500"/>
                </a:lnTo>
                <a:lnTo>
                  <a:pt x="1500" y="5000"/>
                </a:lnTo>
                <a:cubicBezTo>
                  <a:pt x="1500" y="4686"/>
                  <a:pt x="1540" y="4376"/>
                  <a:pt x="1620" y="4070"/>
                </a:cubicBezTo>
                <a:lnTo>
                  <a:pt x="520" y="3430"/>
                </a:lnTo>
                <a:lnTo>
                  <a:pt x="1020" y="2570"/>
                </a:lnTo>
                <a:lnTo>
                  <a:pt x="2030" y="3150"/>
                </a:lnTo>
                <a:lnTo>
                  <a:pt x="2130" y="3000"/>
                </a:lnTo>
                <a:lnTo>
                  <a:pt x="7868" y="3000"/>
                </a:lnTo>
                <a:lnTo>
                  <a:pt x="7968" y="3150"/>
                </a:lnTo>
                <a:lnTo>
                  <a:pt x="8978" y="2570"/>
                </a:lnTo>
                <a:lnTo>
                  <a:pt x="9478" y="3430"/>
                </a:lnTo>
                <a:lnTo>
                  <a:pt x="8378" y="4070"/>
                </a:lnTo>
                <a:cubicBezTo>
                  <a:pt x="8458" y="4376"/>
                  <a:pt x="8498" y="4686"/>
                  <a:pt x="8498" y="5000"/>
                </a:cubicBezTo>
                <a:lnTo>
                  <a:pt x="8498" y="5500"/>
                </a:lnTo>
                <a:lnTo>
                  <a:pt x="9998" y="5500"/>
                </a:lnTo>
                <a:lnTo>
                  <a:pt x="9998" y="6500"/>
                </a:lnTo>
                <a:lnTo>
                  <a:pt x="8498" y="6500"/>
                </a:lnTo>
                <a:cubicBezTo>
                  <a:pt x="8498" y="6966"/>
                  <a:pt x="8408" y="7416"/>
                  <a:pt x="8228" y="7850"/>
                </a:cubicBezTo>
                <a:lnTo>
                  <a:pt x="9478" y="8570"/>
                </a:lnTo>
                <a:lnTo>
                  <a:pt x="8978" y="9430"/>
                </a:lnTo>
                <a:lnTo>
                  <a:pt x="7718" y="8700"/>
                </a:lnTo>
                <a:cubicBezTo>
                  <a:pt x="7392" y="9106"/>
                  <a:pt x="6995" y="9423"/>
                  <a:pt x="6529" y="9650"/>
                </a:cubicBezTo>
                <a:cubicBezTo>
                  <a:pt x="6049" y="9883"/>
                  <a:pt x="5539" y="10000"/>
                  <a:pt x="4999" y="10000"/>
                </a:cubicBezTo>
                <a:cubicBezTo>
                  <a:pt x="4459" y="10000"/>
                  <a:pt x="3949" y="9883"/>
                  <a:pt x="3469" y="9650"/>
                </a:cubicBezTo>
                <a:cubicBezTo>
                  <a:pt x="3002" y="9423"/>
                  <a:pt x="2606" y="9106"/>
                  <a:pt x="2280" y="8700"/>
                </a:cubicBezTo>
                <a:lnTo>
                  <a:pt x="1020" y="9430"/>
                </a:lnTo>
                <a:lnTo>
                  <a:pt x="520" y="8570"/>
                </a:lnTo>
                <a:moveTo>
                  <a:pt x="6999" y="2000"/>
                </a:moveTo>
                <a:lnTo>
                  <a:pt x="2999" y="2000"/>
                </a:lnTo>
                <a:cubicBezTo>
                  <a:pt x="2999" y="1640"/>
                  <a:pt x="3089" y="1306"/>
                  <a:pt x="3269" y="1000"/>
                </a:cubicBezTo>
                <a:cubicBezTo>
                  <a:pt x="3449" y="693"/>
                  <a:pt x="3692" y="450"/>
                  <a:pt x="3999" y="270"/>
                </a:cubicBezTo>
                <a:cubicBezTo>
                  <a:pt x="4305" y="90"/>
                  <a:pt x="4639" y="0"/>
                  <a:pt x="4999" y="0"/>
                </a:cubicBezTo>
                <a:cubicBezTo>
                  <a:pt x="5359" y="0"/>
                  <a:pt x="5692" y="90"/>
                  <a:pt x="5999" y="270"/>
                </a:cubicBezTo>
                <a:cubicBezTo>
                  <a:pt x="6305" y="450"/>
                  <a:pt x="6549" y="693"/>
                  <a:pt x="6729" y="1000"/>
                </a:cubicBezTo>
                <a:cubicBezTo>
                  <a:pt x="6909" y="1306"/>
                  <a:pt x="6999" y="1640"/>
                  <a:pt x="6999" y="2000"/>
                </a:cubicBezTo>
              </a:path>
            </a:pathLst>
          </a:custGeom>
          <a:solidFill>
            <a:srgbClr val="5B8CB8">
              <a:alpha val="100000"/>
            </a:srgbClr>
          </a:solidFill>
          <a:ln>
            <a:headEnd type="none"/>
            <a:tailEnd type="none"/>
          </a:ln>
        </p:spPr>
      </p:sp>
      <p:sp>
        <p:nvSpPr>
          <p:cNvPr id="31" name="TextBox 31"/>
          <p:cNvSpPr txBox="true"/>
          <p:nvPr/>
        </p:nvSpPr>
        <p:spPr>
          <a:xfrm flipH="false" flipV="false" rot="0">
            <a:off x="6694550" y="5291882"/>
            <a:ext cx="704673"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0000"/>
                  </a:srgbClr>
                </a:solidFill>
                <a:latin typeface="Alibaba PuHuiTi 3.0 55 Regular"/>
                <a:ea typeface="Alibaba PuHuiTi 3.0 55 Regular"/>
                <a:cs typeface="Alibaba PuHuiTi 3.0 55 Regular"/>
              </a:rPr>
              <a:t>系统性遗漏</a:t>
            </a:r>
            <a:endParaRPr lang="en-US" sz="1100"/>
          </a:p>
        </p:txBody>
      </p:sp>
      <p:sp>
        <p:nvSpPr>
          <p:cNvPr id="32" name="TextBox 32"/>
          <p:cNvSpPr txBox="true"/>
          <p:nvPr/>
        </p:nvSpPr>
        <p:spPr>
          <a:xfrm flipH="false" flipV="false" rot="0">
            <a:off x="6465858" y="5682407"/>
            <a:ext cx="5266008" cy="428625"/>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FZYaYiHei GB18030L2 R"/>
                <a:ea typeface="FZYaYiHei GB18030L2 R"/>
                <a:cs typeface="FZYaYiHei GB18030L2 R"/>
              </a:rPr>
              <a:t>所有语音服务场景均未实现 endFlag 设置，该问题跨越多个业务线持续存</a:t>
            </a:r>
            <a:endParaRPr lang="en-US" sz="1100"/>
          </a:p>
          <a:p>
            <a:pPr algn="l"/>
            <a:r>
              <a:rPr b="false" i="false" strike="noStrike" sz="1200">
                <a:ln/>
                <a:solidFill>
                  <a:srgbClr val="0A1F3D">
                    <a:alpha val="85098"/>
                  </a:srgbClr>
                </a:solidFill>
                <a:latin typeface="FZYaYiHei GB18030L2 R"/>
                <a:ea typeface="FZYaYiHei GB18030L2 R"/>
                <a:cs typeface="FZYaYiHei GB18030L2 R"/>
              </a:rPr>
              <a:t>在，指向代码层面的架构设计缺陷而非局部实现错误。</a:t>
            </a:r>
            <a:endParaRPr/>
          </a:p>
        </p:txBody>
      </p:sp>
    </p:spTree>
  </p:cSld>
  <p:clrMapOvr>
    <a:masterClrMapping/>
  </p:clrMapOvr>
</p:sld>
</file>

<file path=ppt/slides/slide11.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BUG ANALYSIS · 01</a:t>
            </a:r>
            <a:endParaRPr lang="en-US" sz="1100"/>
          </a:p>
        </p:txBody>
      </p:sp>
      <p:sp>
        <p:nvSpPr>
          <p:cNvPr id="4" name="TextBox 4"/>
          <p:cNvSpPr txBox="true"/>
          <p:nvPr/>
        </p:nvSpPr>
        <p:spPr>
          <a:xfrm flipH="false" flipV="false" rot="0">
            <a:off x="457086" y="7620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Bug 1：协议层大搜索（30+ 个文件命中 endFlag）</a:t>
            </a:r>
            <a:endParaRPr lang="en-US" sz="1100"/>
          </a:p>
        </p:txBody>
      </p:sp>
      <p:sp>
        <p:nvSpPr>
          <p:cNvPr id="5" name="AutoShape 5"/>
          <p:cNvSpPr/>
          <p:nvPr/>
        </p:nvSpPr>
        <p:spPr>
          <a:xfrm flipH="false" flipV="false" rot="0">
            <a:off x="457086" y="1466850"/>
            <a:ext cx="11274781" cy="1320850"/>
          </a:xfrm>
          <a:prstGeom prst="rect">
            <a:avLst/>
          </a:prstGeom>
          <a:solidFill>
            <a:srgbClr val="E8EBEF">
              <a:alpha val="100000"/>
            </a:srgbClr>
          </a:solidFill>
          <a:ln w="9525">
            <a:solidFill>
              <a:srgbClr val="C5CDD6">
                <a:alpha val="100000"/>
              </a:srgbClr>
            </a:solidFill>
            <a:prstDash val="solid"/>
            <a:headEnd type="none"/>
            <a:tailEnd type="none"/>
          </a:ln>
        </p:spPr>
      </p:sp>
      <p:sp>
        <p:nvSpPr>
          <p:cNvPr id="6" name="AutoShape 6"/>
          <p:cNvSpPr/>
          <p:nvPr/>
        </p:nvSpPr>
        <p:spPr>
          <a:xfrm flipH="false" flipV="false" rot="0">
            <a:off x="457086" y="1466850"/>
            <a:ext cx="11274781" cy="9525"/>
          </a:xfrm>
          <a:prstGeom prst="line">
            <a:avLst/>
          </a:prstGeom>
          <a:ln w="28575">
            <a:solidFill>
              <a:srgbClr val="5B8CB8">
                <a:alpha val="100000"/>
              </a:srgbClr>
            </a:solidFill>
            <a:prstDash val="solid"/>
            <a:headEnd type="none"/>
            <a:tailEnd type="none"/>
          </a:ln>
        </p:spPr>
      </p:sp>
      <p:sp>
        <p:nvSpPr>
          <p:cNvPr id="7" name="AutoShape 7"/>
          <p:cNvSpPr/>
          <p:nvPr/>
        </p:nvSpPr>
        <p:spPr>
          <a:xfrm flipH="false" flipV="false" rot="0">
            <a:off x="712113" y="1790700"/>
            <a:ext cx="190452" cy="19050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5B8CB8">
              <a:alpha val="100000"/>
            </a:srgbClr>
          </a:solidFill>
          <a:ln>
            <a:headEnd type="none"/>
            <a:tailEnd type="none"/>
          </a:ln>
        </p:spPr>
      </p:sp>
      <p:sp>
        <p:nvSpPr>
          <p:cNvPr id="8" name="AutoShape 8"/>
          <p:cNvSpPr/>
          <p:nvPr/>
        </p:nvSpPr>
        <p:spPr>
          <a:xfrm flipH="false" flipV="false" rot="0">
            <a:off x="5465983" y="2018259"/>
            <a:ext cx="699318" cy="219075"/>
          </a:xfrm>
          <a:prstGeom prst="roundRect">
            <a:avLst>
              <a:gd fmla="val 50000" name="adj"/>
            </a:avLst>
          </a:prstGeom>
          <a:solidFill>
            <a:srgbClr val="F1F3F5">
              <a:alpha val="90196"/>
            </a:srgbClr>
          </a:solidFill>
          <a:ln>
            <a:headEnd type="none"/>
            <a:tailEnd type="none"/>
          </a:ln>
        </p:spPr>
      </p:sp>
      <p:sp>
        <p:nvSpPr>
          <p:cNvPr id="9" name="TextBox 9"/>
          <p:cNvSpPr txBox="true"/>
          <p:nvPr/>
        </p:nvSpPr>
        <p:spPr>
          <a:xfrm flipH="false" flipV="false" rot="0">
            <a:off x="995709" y="1762125"/>
            <a:ext cx="10460002" cy="731341"/>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批量搜索形成压倒性证据：</a:t>
            </a:r>
            <a:r>
              <a:rPr b="true" i="false" strike="noStrike" sz="1200">
                <a:ln/>
                <a:solidFill>
                  <a:srgbClr val="5B8CB8">
                    <a:alpha val="90196"/>
                  </a:srgbClr>
                </a:solidFill>
                <a:latin typeface="FZYaYiHei GB18030L2 R"/>
                <a:ea typeface="FZYaYiHei GB18030L2 R"/>
                <a:cs typeface="FZYaYiHei GB18030L2 R"/>
              </a:rPr>
              <a:t>edu_ai_api_iat.proto</a:t>
            </a:r>
            <a:r>
              <a:rPr b="false" i="false" strike="noStrike" sz="1200">
                <a:ln/>
                <a:solidFill>
                  <a:srgbClr val="0A1F3D">
                    <a:alpha val="90196"/>
                  </a:srgbClr>
                </a:solidFill>
                <a:latin typeface="FZYaYiHei GB18030L2 R"/>
                <a:ea typeface="FZYaYiHei GB18030L2 R"/>
                <a:cs typeface="FZYaYiHei GB18030L2 R"/>
              </a:rPr>
              <a:t>（语音识别）、</a:t>
            </a:r>
            <a:r>
              <a:rPr b="true" i="false" strike="noStrike" sz="1200">
                <a:ln/>
                <a:solidFill>
                  <a:srgbClr val="5B8CB8">
                    <a:alpha val="90196"/>
                  </a:srgbClr>
                </a:solidFill>
                <a:latin typeface="FZYaYiHei GB18030L2 R"/>
                <a:ea typeface="FZYaYiHei GB18030L2 R"/>
                <a:cs typeface="FZYaYiHei GB18030L2 R"/>
              </a:rPr>
              <a:t>edu_ai_api_tts.proto</a:t>
            </a:r>
            <a:r>
              <a:rPr b="false" i="false" strike="noStrike" sz="1200">
                <a:ln/>
                <a:solidFill>
                  <a:srgbClr val="0A1F3D">
                    <a:alpha val="90196"/>
                  </a:srgbClr>
                </a:solidFill>
                <a:latin typeface="FZYaYiHei GB18030L2 R"/>
                <a:ea typeface="FZYaYiHei GB18030L2 R"/>
                <a:cs typeface="FZYaYiHei GB18030L2 R"/>
              </a:rPr>
              <a:t>（语音合成）、</a:t>
            </a:r>
            <a:r>
              <a:rPr b="true" i="false" strike="noStrike" sz="1200">
                <a:ln/>
                <a:solidFill>
                  <a:srgbClr val="5B8CB8">
                    <a:alpha val="90196"/>
                  </a:srgbClr>
                </a:solidFill>
                <a:latin typeface="FZYaYiHei GB18030L2 R"/>
                <a:ea typeface="FZYaYiHei GB18030L2 R"/>
                <a:cs typeface="FZYaYiHei GB18030L2 R"/>
              </a:rPr>
              <a:t>ChineseEvaluation.proto</a:t>
            </a:r>
            <a:r>
              <a:rPr b="false" i="false" strike="noStrike" sz="1200">
                <a:ln/>
                <a:solidFill>
                  <a:srgbClr val="0A1F3D">
                    <a:alpha val="90196"/>
                  </a:srgbClr>
                </a:solidFill>
                <a:latin typeface="FZYaYiHei GB18030L2 R"/>
                <a:ea typeface="FZYaYiHei GB18030L2 R"/>
                <a:cs typeface="FZYaYiHei GB18030L2 R"/>
              </a:rPr>
              <a:t>（中文评测）、</a:t>
            </a:r>
            <a:endParaRPr lang="en-US" sz="1100"/>
          </a:p>
          <a:p>
            <a:pPr algn="l"/>
            <a:r>
              <a:rPr b="true" i="false" strike="noStrike" sz="1200">
                <a:ln/>
                <a:solidFill>
                  <a:srgbClr val="5B8CB8">
                    <a:alpha val="90196"/>
                  </a:srgbClr>
                </a:solidFill>
                <a:latin typeface="FZYaYiHei GB18030L2 R"/>
                <a:ea typeface="FZYaYiHei GB18030L2 R"/>
                <a:cs typeface="FZYaYiHei GB18030L2 R"/>
              </a:rPr>
              <a:t>Translate.proto</a:t>
            </a:r>
            <a:r>
              <a:rPr b="false" i="false" strike="noStrike" sz="1200">
                <a:ln/>
                <a:solidFill>
                  <a:srgbClr val="0A1F3D">
                    <a:alpha val="90196"/>
                  </a:srgbClr>
                </a:solidFill>
                <a:latin typeface="FZYaYiHei GB18030L2 R"/>
                <a:ea typeface="FZYaYiHei GB18030L2 R"/>
                <a:cs typeface="FZYaYiHei GB18030L2 R"/>
              </a:rPr>
              <a:t>（机器翻译）等</a:t>
            </a:r>
            <a:r>
              <a:rPr b="true" i="false" strike="noStrike" sz="1200">
                <a:ln/>
                <a:solidFill>
                  <a:srgbClr val="5B8CB8">
                    <a:alpha val="90196"/>
                  </a:srgbClr>
                </a:solidFill>
                <a:latin typeface="FZYaYiHei GB18030L2 R"/>
                <a:ea typeface="FZYaYiHei GB18030L2 R"/>
                <a:cs typeface="FZYaYiHei GB18030L2 R"/>
              </a:rPr>
              <a:t>30余个ProtoBuf文件</a:t>
            </a:r>
            <a:r>
              <a:rPr b="false" i="false" strike="noStrike" sz="1200">
                <a:ln/>
                <a:solidFill>
                  <a:srgbClr val="0A1F3D">
                    <a:alpha val="90196"/>
                  </a:srgbClr>
                </a:solidFill>
                <a:latin typeface="FZYaYiHei GB18030L2 R"/>
                <a:ea typeface="FZYaYiHei GB18030L2 R"/>
                <a:cs typeface="FZYaYiHei GB18030L2 R"/>
              </a:rPr>
              <a:t>全部包含</a:t>
            </a:r>
            <a:r>
              <a:rPr b="false" i="false" strike="noStrike" sz="1200">
                <a:ln/>
                <a:solidFill>
                  <a:srgbClr val="0A1F3D">
                    <a:alpha val="90196"/>
                  </a:srgbClr>
                </a:solidFill>
                <a:highlight>
                  <a:srgbClr val="F1F3F5">
                    <a:alpha val="100000"/>
                  </a:srgbClr>
                </a:highlight>
                <a:latin typeface="Inter"/>
                <a:ea typeface="Inter"/>
                <a:cs typeface="Inter"/>
              </a:rPr>
              <a:t>endFlag</a:t>
            </a:r>
            <a:r>
              <a:rPr b="false" i="false" strike="noStrike" sz="1200">
                <a:ln/>
                <a:solidFill>
                  <a:srgbClr val="0A1F3D">
                    <a:alpha val="90196"/>
                  </a:srgbClr>
                </a:solidFill>
                <a:latin typeface="FZYaYiHei GB18030L2 R"/>
                <a:ea typeface="FZYaYiHei GB18030L2 R"/>
                <a:cs typeface="FZYaYiHei GB18030L2 R"/>
              </a:rPr>
              <a:t>字段定义。该字段贯穿讯飞语音云平台的全部服务类型，是平台级通用通</a:t>
            </a:r>
            <a:endParaRPr/>
          </a:p>
          <a:p>
            <a:pPr algn="l"/>
            <a:r>
              <a:rPr b="false" i="false" strike="noStrike" sz="1200">
                <a:ln/>
                <a:solidFill>
                  <a:srgbClr val="0A1F3D">
                    <a:alpha val="90196"/>
                  </a:srgbClr>
                </a:solidFill>
                <a:latin typeface="FZYaYiHei GB18030L2 R"/>
                <a:ea typeface="FZYaYiHei GB18030L2 R"/>
                <a:cs typeface="FZYaYiHei GB18030L2 R"/>
              </a:rPr>
              <a:t>信规范。应用在所有协议实现中的统一缺失，构成对讯飞SDK集成规范的全面违背。</a:t>
            </a:r>
            <a:endParaRPr/>
          </a:p>
        </p:txBody>
      </p:sp>
      <p:sp>
        <p:nvSpPr>
          <p:cNvPr id="10" name="AutoShape 10"/>
          <p:cNvSpPr/>
          <p:nvPr/>
        </p:nvSpPr>
        <p:spPr>
          <a:xfrm flipH="false" flipV="false" rot="0">
            <a:off x="457086" y="3016300"/>
            <a:ext cx="5542164" cy="1658391"/>
          </a:xfrm>
          <a:prstGeom prst="rect">
            <a:avLst/>
          </a:prstGeom>
          <a:solidFill>
            <a:srgbClr val="E8EBEF">
              <a:alpha val="100000"/>
            </a:srgbClr>
          </a:solidFill>
          <a:ln w="9525">
            <a:solidFill>
              <a:srgbClr val="C5CDD6">
                <a:alpha val="100000"/>
              </a:srgbClr>
            </a:solidFill>
            <a:prstDash val="solid"/>
            <a:headEnd type="none"/>
            <a:tailEnd type="none"/>
          </a:ln>
        </p:spPr>
      </p:sp>
      <p:sp>
        <p:nvSpPr>
          <p:cNvPr id="11" name="TextBox 11"/>
          <p:cNvSpPr txBox="true"/>
          <p:nvPr/>
        </p:nvSpPr>
        <p:spPr>
          <a:xfrm flipH="false" flipV="false" rot="0">
            <a:off x="790377" y="3273475"/>
            <a:ext cx="55350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搜索范围</a:t>
            </a:r>
            <a:endParaRPr lang="en-US" sz="1100"/>
          </a:p>
        </p:txBody>
      </p:sp>
      <p:sp>
        <p:nvSpPr>
          <p:cNvPr id="12" name="TextBox 12"/>
          <p:cNvSpPr txBox="true"/>
          <p:nvPr/>
        </p:nvSpPr>
        <p:spPr>
          <a:xfrm flipH="false" flipV="false" rot="0">
            <a:off x="695151" y="3602087"/>
            <a:ext cx="5066033"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85098"/>
                  </a:srgbClr>
                </a:solidFill>
                <a:latin typeface="FZYaYiHei GB18030L2 R"/>
                <a:ea typeface="FZYaYiHei GB18030L2 R"/>
                <a:cs typeface="FZYaYiHei GB18030L2 R"/>
              </a:rPr>
              <a:t>APK内 </a:t>
            </a:r>
            <a:r>
              <a:rPr b="false" i="false" strike="noStrike" sz="1200">
                <a:ln/>
                <a:solidFill>
                  <a:srgbClr val="0A1F3D">
                    <a:alpha val="85098"/>
                  </a:srgbClr>
                </a:solidFill>
                <a:latin typeface="Inter"/>
                <a:ea typeface="Inter"/>
                <a:cs typeface="Inter"/>
              </a:rPr>
              <a:t>assets/unknown</a:t>
            </a:r>
            <a:r>
              <a:rPr b="false" i="false" strike="noStrike" sz="1200">
                <a:ln/>
                <a:solidFill>
                  <a:srgbClr val="0A1F3D">
                    <a:alpha val="85098"/>
                  </a:srgbClr>
                </a:solidFill>
                <a:latin typeface="FZYaYiHei GB18030L2 R"/>
                <a:ea typeface="FZYaYiHei GB18030L2 R"/>
                <a:cs typeface="FZYaYiHei GB18030L2 R"/>
              </a:rPr>
              <a:t> 目录全部 </a:t>
            </a:r>
            <a:r>
              <a:rPr b="false" i="false" strike="noStrike" sz="1200">
                <a:ln/>
                <a:solidFill>
                  <a:srgbClr val="0A1F3D">
                    <a:alpha val="85098"/>
                  </a:srgbClr>
                </a:solidFill>
                <a:latin typeface="Inter"/>
                <a:ea typeface="Inter"/>
                <a:cs typeface="Inter"/>
              </a:rPr>
              <a:t>.proto</a:t>
            </a:r>
            <a:r>
              <a:rPr b="false" i="false" strike="noStrike" sz="1200">
                <a:ln/>
                <a:solidFill>
                  <a:srgbClr val="0A1F3D">
                    <a:alpha val="85098"/>
                  </a:srgbClr>
                </a:solidFill>
                <a:latin typeface="FZYaYiHei GB18030L2 R"/>
                <a:ea typeface="FZYaYiHei GB18030L2 R"/>
                <a:cs typeface="FZYaYiHei GB18030L2 R"/>
              </a:rPr>
              <a:t> 协议定义文件</a:t>
            </a:r>
            <a:endParaRPr lang="en-US" sz="1100"/>
          </a:p>
        </p:txBody>
      </p:sp>
      <p:sp>
        <p:nvSpPr>
          <p:cNvPr id="13" name="AutoShape 13"/>
          <p:cNvSpPr/>
          <p:nvPr/>
        </p:nvSpPr>
        <p:spPr>
          <a:xfrm flipH="false" flipV="false" rot="0">
            <a:off x="6189702" y="3016300"/>
            <a:ext cx="5542164" cy="1658391"/>
          </a:xfrm>
          <a:prstGeom prst="rect">
            <a:avLst/>
          </a:prstGeom>
          <a:solidFill>
            <a:srgbClr val="E8EBEF">
              <a:alpha val="100000"/>
            </a:srgbClr>
          </a:solidFill>
          <a:ln w="9525">
            <a:solidFill>
              <a:srgbClr val="C5CDD6">
                <a:alpha val="100000"/>
              </a:srgbClr>
            </a:solidFill>
            <a:prstDash val="solid"/>
            <a:headEnd type="none"/>
            <a:tailEnd type="none"/>
          </a:ln>
        </p:spPr>
      </p:sp>
      <p:sp>
        <p:nvSpPr>
          <p:cNvPr id="14" name="TextBox 14"/>
          <p:cNvSpPr txBox="true"/>
          <p:nvPr/>
        </p:nvSpPr>
        <p:spPr>
          <a:xfrm flipH="false" flipV="false" rot="0">
            <a:off x="6522994" y="3273475"/>
            <a:ext cx="55350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命中规模</a:t>
            </a:r>
            <a:endParaRPr lang="en-US" sz="1100"/>
          </a:p>
        </p:txBody>
      </p:sp>
      <p:sp>
        <p:nvSpPr>
          <p:cNvPr id="15" name="TextBox 15"/>
          <p:cNvSpPr txBox="true"/>
          <p:nvPr/>
        </p:nvSpPr>
        <p:spPr>
          <a:xfrm flipH="false" flipV="false" rot="0">
            <a:off x="6427767" y="3630662"/>
            <a:ext cx="5066033" cy="295275"/>
          </a:xfrm>
          <a:prstGeom prst="rect">
            <a:avLst/>
          </a:prstGeom>
          <a:ln>
            <a:headEnd type="none"/>
            <a:tailEnd type="none"/>
          </a:ln>
        </p:spPr>
        <p:txBody>
          <a:bodyPr anchor="t" anchorCtr="false" bIns="0" lIns="0" rIns="0" rtlCol="false" tIns="0" vert="horz" wrap="none"/>
          <a:lstStyle/>
          <a:p>
            <a:pPr algn="l">
              <a:defRPr/>
            </a:pPr>
            <a:r>
              <a:rPr b="true" i="false" lang="en-US" strike="noStrike" sz="2100">
                <a:ln/>
                <a:solidFill>
                  <a:srgbClr val="0A1F3D">
                    <a:alpha val="85098"/>
                  </a:srgbClr>
                </a:solidFill>
                <a:latin typeface="Alibaba PuHuiTi 3.0 55 Regular"/>
                <a:ea typeface="Alibaba PuHuiTi 3.0 55 Regular"/>
                <a:cs typeface="Alibaba PuHuiTi 3.0 55 Regular"/>
              </a:rPr>
              <a:t>30+</a:t>
            </a:r>
            <a:r>
              <a:rPr b="false" i="false" strike="noStrike" sz="1200">
                <a:ln/>
                <a:solidFill>
                  <a:srgbClr val="0A1F3D">
                    <a:alpha val="85098"/>
                  </a:srgbClr>
                </a:solidFill>
                <a:latin typeface="FZYaYiHei GB18030L2 R"/>
                <a:ea typeface="FZYaYiHei GB18030L2 R"/>
                <a:cs typeface="FZYaYiHei GB18030L2 R"/>
              </a:rPr>
              <a:t> 个文件包含 </a:t>
            </a:r>
            <a:r>
              <a:rPr b="false" i="false" strike="noStrike" sz="1200">
                <a:ln/>
                <a:solidFill>
                  <a:srgbClr val="0A1F3D">
                    <a:alpha val="85098"/>
                  </a:srgbClr>
                </a:solidFill>
                <a:latin typeface="Inter"/>
                <a:ea typeface="Inter"/>
                <a:cs typeface="Inter"/>
              </a:rPr>
              <a:t>endFlag</a:t>
            </a:r>
            <a:r>
              <a:rPr b="false" i="false" strike="noStrike" sz="1200">
                <a:ln/>
                <a:solidFill>
                  <a:srgbClr val="0A1F3D">
                    <a:alpha val="85098"/>
                  </a:srgbClr>
                </a:solidFill>
                <a:latin typeface="FZYaYiHei GB18030L2 R"/>
                <a:ea typeface="FZYaYiHei GB18030L2 R"/>
                <a:cs typeface="FZYaYiHei GB18030L2 R"/>
              </a:rPr>
              <a:t> 字段定义，覆盖讯飞全产品线</a:t>
            </a:r>
            <a:endParaRPr lang="en-US" sz="1100"/>
          </a:p>
        </p:txBody>
      </p:sp>
      <p:sp>
        <p:nvSpPr>
          <p:cNvPr id="16" name="AutoShape 16"/>
          <p:cNvSpPr/>
          <p:nvPr/>
        </p:nvSpPr>
        <p:spPr>
          <a:xfrm flipH="false" flipV="false" rot="0">
            <a:off x="457086" y="4865191"/>
            <a:ext cx="5542164" cy="1535609"/>
          </a:xfrm>
          <a:prstGeom prst="rect">
            <a:avLst/>
          </a:prstGeom>
          <a:solidFill>
            <a:srgbClr val="E8EBEF">
              <a:alpha val="100000"/>
            </a:srgbClr>
          </a:solidFill>
          <a:ln w="9525">
            <a:solidFill>
              <a:srgbClr val="C5CDD6">
                <a:alpha val="100000"/>
              </a:srgbClr>
            </a:solidFill>
            <a:prstDash val="solid"/>
            <a:headEnd type="none"/>
            <a:tailEnd type="none"/>
          </a:ln>
        </p:spPr>
      </p:sp>
      <p:sp>
        <p:nvSpPr>
          <p:cNvPr id="17" name="AutoShape 17"/>
          <p:cNvSpPr/>
          <p:nvPr/>
        </p:nvSpPr>
        <p:spPr>
          <a:xfrm flipH="false" flipV="false" rot="0">
            <a:off x="676180" y="5146178"/>
            <a:ext cx="171407" cy="171450"/>
          </a:xfrm>
          <a:custGeom>
            <a:rect b="b" l="l" r="r" t="t"/>
            <a:pathLst>
              <a:path h="10000" w="9998">
                <a:moveTo>
                  <a:pt x="2231" y="0"/>
                </a:moveTo>
                <a:lnTo>
                  <a:pt x="2242" y="0"/>
                </a:lnTo>
                <a:cubicBezTo>
                  <a:pt x="2642" y="0"/>
                  <a:pt x="3013" y="100"/>
                  <a:pt x="3357" y="300"/>
                </a:cubicBezTo>
                <a:cubicBezTo>
                  <a:pt x="3701" y="500"/>
                  <a:pt x="3973" y="772"/>
                  <a:pt x="4173" y="1116"/>
                </a:cubicBezTo>
                <a:cubicBezTo>
                  <a:pt x="4373" y="1460"/>
                  <a:pt x="4473" y="1832"/>
                  <a:pt x="4473" y="2232"/>
                </a:cubicBezTo>
                <a:lnTo>
                  <a:pt x="4473" y="4474"/>
                </a:lnTo>
                <a:lnTo>
                  <a:pt x="2242" y="4474"/>
                </a:lnTo>
                <a:cubicBezTo>
                  <a:pt x="1834" y="4474"/>
                  <a:pt x="1459" y="4374"/>
                  <a:pt x="1116" y="4174"/>
                </a:cubicBezTo>
                <a:cubicBezTo>
                  <a:pt x="772" y="3974"/>
                  <a:pt x="500" y="3702"/>
                  <a:pt x="300" y="3358"/>
                </a:cubicBezTo>
                <a:cubicBezTo>
                  <a:pt x="100" y="3014"/>
                  <a:pt x="0" y="2640"/>
                  <a:pt x="0" y="2237"/>
                </a:cubicBezTo>
                <a:cubicBezTo>
                  <a:pt x="0" y="1833"/>
                  <a:pt x="100" y="1460"/>
                  <a:pt x="300" y="1116"/>
                </a:cubicBezTo>
                <a:cubicBezTo>
                  <a:pt x="500" y="772"/>
                  <a:pt x="772" y="500"/>
                  <a:pt x="1116" y="300"/>
                </a:cubicBezTo>
                <a:cubicBezTo>
                  <a:pt x="1459" y="100"/>
                  <a:pt x="1831" y="0"/>
                  <a:pt x="2231" y="0"/>
                </a:cubicBezTo>
                <a:moveTo>
                  <a:pt x="2231" y="3421"/>
                </a:moveTo>
                <a:lnTo>
                  <a:pt x="3420" y="3421"/>
                </a:lnTo>
                <a:lnTo>
                  <a:pt x="3420" y="2232"/>
                </a:lnTo>
                <a:cubicBezTo>
                  <a:pt x="3420" y="2021"/>
                  <a:pt x="3367" y="1824"/>
                  <a:pt x="3263" y="1642"/>
                </a:cubicBezTo>
                <a:cubicBezTo>
                  <a:pt x="3157" y="1459"/>
                  <a:pt x="3013" y="1315"/>
                  <a:pt x="2831" y="1211"/>
                </a:cubicBezTo>
                <a:cubicBezTo>
                  <a:pt x="2648" y="1105"/>
                  <a:pt x="2450" y="1053"/>
                  <a:pt x="2236" y="1053"/>
                </a:cubicBezTo>
                <a:cubicBezTo>
                  <a:pt x="2022" y="1053"/>
                  <a:pt x="1824" y="1105"/>
                  <a:pt x="1642" y="1211"/>
                </a:cubicBezTo>
                <a:cubicBezTo>
                  <a:pt x="1459" y="1315"/>
                  <a:pt x="1315" y="1459"/>
                  <a:pt x="1210" y="1642"/>
                </a:cubicBezTo>
                <a:cubicBezTo>
                  <a:pt x="1104" y="1824"/>
                  <a:pt x="1052" y="2023"/>
                  <a:pt x="1052" y="2237"/>
                </a:cubicBezTo>
                <a:cubicBezTo>
                  <a:pt x="1052" y="2451"/>
                  <a:pt x="1104" y="2649"/>
                  <a:pt x="1210" y="2832"/>
                </a:cubicBezTo>
                <a:cubicBezTo>
                  <a:pt x="1315" y="3014"/>
                  <a:pt x="1459" y="3157"/>
                  <a:pt x="1642" y="3263"/>
                </a:cubicBezTo>
                <a:cubicBezTo>
                  <a:pt x="1824" y="3368"/>
                  <a:pt x="2020" y="3421"/>
                  <a:pt x="2231" y="3421"/>
                </a:cubicBezTo>
                <a:moveTo>
                  <a:pt x="2231" y="5526"/>
                </a:moveTo>
                <a:lnTo>
                  <a:pt x="2242" y="5526"/>
                </a:lnTo>
                <a:lnTo>
                  <a:pt x="4473" y="5526"/>
                </a:lnTo>
                <a:lnTo>
                  <a:pt x="4473" y="7758"/>
                </a:lnTo>
                <a:cubicBezTo>
                  <a:pt x="4473" y="8164"/>
                  <a:pt x="4373" y="8540"/>
                  <a:pt x="4173" y="8884"/>
                </a:cubicBezTo>
                <a:cubicBezTo>
                  <a:pt x="3973" y="9228"/>
                  <a:pt x="3701" y="9500"/>
                  <a:pt x="3357" y="9700"/>
                </a:cubicBezTo>
                <a:cubicBezTo>
                  <a:pt x="3013" y="9900"/>
                  <a:pt x="2640" y="10000"/>
                  <a:pt x="2236" y="10000"/>
                </a:cubicBezTo>
                <a:cubicBezTo>
                  <a:pt x="1832" y="10000"/>
                  <a:pt x="1459" y="9900"/>
                  <a:pt x="1116" y="9700"/>
                </a:cubicBezTo>
                <a:cubicBezTo>
                  <a:pt x="772" y="9500"/>
                  <a:pt x="500" y="9228"/>
                  <a:pt x="300" y="8884"/>
                </a:cubicBezTo>
                <a:cubicBezTo>
                  <a:pt x="100" y="8540"/>
                  <a:pt x="0" y="8166"/>
                  <a:pt x="0" y="7763"/>
                </a:cubicBezTo>
                <a:cubicBezTo>
                  <a:pt x="0" y="7359"/>
                  <a:pt x="100" y="6986"/>
                  <a:pt x="300" y="6642"/>
                </a:cubicBezTo>
                <a:cubicBezTo>
                  <a:pt x="500" y="6298"/>
                  <a:pt x="772" y="6026"/>
                  <a:pt x="1116" y="5826"/>
                </a:cubicBezTo>
                <a:cubicBezTo>
                  <a:pt x="1459" y="5626"/>
                  <a:pt x="1831" y="5526"/>
                  <a:pt x="2231" y="5526"/>
                </a:cubicBezTo>
                <a:moveTo>
                  <a:pt x="3420" y="6579"/>
                </a:moveTo>
                <a:lnTo>
                  <a:pt x="2242" y="6579"/>
                </a:lnTo>
                <a:cubicBezTo>
                  <a:pt x="2024" y="6579"/>
                  <a:pt x="1824" y="6631"/>
                  <a:pt x="1642" y="6737"/>
                </a:cubicBezTo>
                <a:cubicBezTo>
                  <a:pt x="1459" y="6842"/>
                  <a:pt x="1315" y="6986"/>
                  <a:pt x="1210" y="7168"/>
                </a:cubicBezTo>
                <a:cubicBezTo>
                  <a:pt x="1104" y="7350"/>
                  <a:pt x="1052" y="7549"/>
                  <a:pt x="1052" y="7763"/>
                </a:cubicBezTo>
                <a:cubicBezTo>
                  <a:pt x="1052" y="7977"/>
                  <a:pt x="1104" y="8175"/>
                  <a:pt x="1210" y="8358"/>
                </a:cubicBezTo>
                <a:cubicBezTo>
                  <a:pt x="1315" y="8540"/>
                  <a:pt x="1459" y="8684"/>
                  <a:pt x="1642" y="8789"/>
                </a:cubicBezTo>
                <a:cubicBezTo>
                  <a:pt x="1824" y="8894"/>
                  <a:pt x="2022" y="8947"/>
                  <a:pt x="2236" y="8947"/>
                </a:cubicBezTo>
                <a:cubicBezTo>
                  <a:pt x="2450" y="8947"/>
                  <a:pt x="2648" y="8894"/>
                  <a:pt x="2831" y="8789"/>
                </a:cubicBezTo>
                <a:cubicBezTo>
                  <a:pt x="3013" y="8684"/>
                  <a:pt x="3157" y="8540"/>
                  <a:pt x="3263" y="8358"/>
                </a:cubicBezTo>
                <a:cubicBezTo>
                  <a:pt x="3367" y="8175"/>
                  <a:pt x="3420" y="7975"/>
                  <a:pt x="3420" y="7758"/>
                </a:cubicBezTo>
                <a:lnTo>
                  <a:pt x="3420" y="6579"/>
                </a:lnTo>
                <a:moveTo>
                  <a:pt x="7767" y="0"/>
                </a:moveTo>
                <a:cubicBezTo>
                  <a:pt x="8167" y="0"/>
                  <a:pt x="8538" y="100"/>
                  <a:pt x="8882" y="300"/>
                </a:cubicBezTo>
                <a:cubicBezTo>
                  <a:pt x="9226" y="500"/>
                  <a:pt x="9498" y="772"/>
                  <a:pt x="9698" y="1116"/>
                </a:cubicBezTo>
                <a:cubicBezTo>
                  <a:pt x="9898" y="1460"/>
                  <a:pt x="9998" y="1833"/>
                  <a:pt x="9998" y="2237"/>
                </a:cubicBezTo>
                <a:cubicBezTo>
                  <a:pt x="9998" y="2640"/>
                  <a:pt x="9898" y="3014"/>
                  <a:pt x="9698" y="3358"/>
                </a:cubicBezTo>
                <a:cubicBezTo>
                  <a:pt x="9498" y="3702"/>
                  <a:pt x="9226" y="3974"/>
                  <a:pt x="8882" y="4174"/>
                </a:cubicBezTo>
                <a:cubicBezTo>
                  <a:pt x="8538" y="4374"/>
                  <a:pt x="8163" y="4474"/>
                  <a:pt x="7756" y="4474"/>
                </a:cubicBezTo>
                <a:lnTo>
                  <a:pt x="5525" y="4474"/>
                </a:lnTo>
                <a:lnTo>
                  <a:pt x="5525" y="2232"/>
                </a:lnTo>
                <a:cubicBezTo>
                  <a:pt x="5525" y="1832"/>
                  <a:pt x="5625" y="1460"/>
                  <a:pt x="5825" y="1116"/>
                </a:cubicBezTo>
                <a:cubicBezTo>
                  <a:pt x="6025" y="772"/>
                  <a:pt x="6297" y="500"/>
                  <a:pt x="6641" y="300"/>
                </a:cubicBezTo>
                <a:cubicBezTo>
                  <a:pt x="6984" y="100"/>
                  <a:pt x="7359" y="0"/>
                  <a:pt x="7767" y="0"/>
                </a:cubicBezTo>
                <a:moveTo>
                  <a:pt x="6578" y="3421"/>
                </a:moveTo>
                <a:lnTo>
                  <a:pt x="7767" y="3421"/>
                </a:lnTo>
                <a:cubicBezTo>
                  <a:pt x="7977" y="3421"/>
                  <a:pt x="8174" y="3368"/>
                  <a:pt x="8356" y="3263"/>
                </a:cubicBezTo>
                <a:cubicBezTo>
                  <a:pt x="8538" y="3157"/>
                  <a:pt x="8682" y="3014"/>
                  <a:pt x="8788" y="2832"/>
                </a:cubicBezTo>
                <a:cubicBezTo>
                  <a:pt x="8893" y="2649"/>
                  <a:pt x="8946" y="2451"/>
                  <a:pt x="8946" y="2237"/>
                </a:cubicBezTo>
                <a:cubicBezTo>
                  <a:pt x="8946" y="2023"/>
                  <a:pt x="8893" y="1824"/>
                  <a:pt x="8788" y="1642"/>
                </a:cubicBezTo>
                <a:cubicBezTo>
                  <a:pt x="8682" y="1459"/>
                  <a:pt x="8538" y="1315"/>
                  <a:pt x="8356" y="1211"/>
                </a:cubicBezTo>
                <a:cubicBezTo>
                  <a:pt x="8174" y="1105"/>
                  <a:pt x="7976" y="1053"/>
                  <a:pt x="7762" y="1053"/>
                </a:cubicBezTo>
                <a:cubicBezTo>
                  <a:pt x="7548" y="1053"/>
                  <a:pt x="7349" y="1105"/>
                  <a:pt x="7167" y="1211"/>
                </a:cubicBezTo>
                <a:cubicBezTo>
                  <a:pt x="6984" y="1315"/>
                  <a:pt x="6840" y="1459"/>
                  <a:pt x="6735" y="1642"/>
                </a:cubicBezTo>
                <a:cubicBezTo>
                  <a:pt x="6630" y="1824"/>
                  <a:pt x="6578" y="2021"/>
                  <a:pt x="6578" y="2232"/>
                </a:cubicBezTo>
                <a:lnTo>
                  <a:pt x="6578" y="3421"/>
                </a:lnTo>
                <a:moveTo>
                  <a:pt x="5525" y="7758"/>
                </a:moveTo>
                <a:lnTo>
                  <a:pt x="5525" y="5526"/>
                </a:lnTo>
                <a:lnTo>
                  <a:pt x="7767" y="5526"/>
                </a:lnTo>
                <a:cubicBezTo>
                  <a:pt x="8167" y="5526"/>
                  <a:pt x="8538" y="5626"/>
                  <a:pt x="8882" y="5826"/>
                </a:cubicBezTo>
                <a:cubicBezTo>
                  <a:pt x="9226" y="6026"/>
                  <a:pt x="9498" y="6298"/>
                  <a:pt x="9698" y="6642"/>
                </a:cubicBezTo>
                <a:cubicBezTo>
                  <a:pt x="9898" y="6986"/>
                  <a:pt x="9998" y="7359"/>
                  <a:pt x="9998" y="7763"/>
                </a:cubicBezTo>
                <a:cubicBezTo>
                  <a:pt x="9998" y="8166"/>
                  <a:pt x="9898" y="8540"/>
                  <a:pt x="9698" y="8884"/>
                </a:cubicBezTo>
                <a:cubicBezTo>
                  <a:pt x="9498" y="9228"/>
                  <a:pt x="9226" y="9500"/>
                  <a:pt x="8882" y="9700"/>
                </a:cubicBezTo>
                <a:cubicBezTo>
                  <a:pt x="8538" y="9900"/>
                  <a:pt x="8165" y="10000"/>
                  <a:pt x="7762" y="10000"/>
                </a:cubicBezTo>
                <a:cubicBezTo>
                  <a:pt x="7358" y="10000"/>
                  <a:pt x="6984" y="9900"/>
                  <a:pt x="6641" y="9700"/>
                </a:cubicBezTo>
                <a:cubicBezTo>
                  <a:pt x="6297" y="9500"/>
                  <a:pt x="6025" y="9228"/>
                  <a:pt x="5825" y="8884"/>
                </a:cubicBezTo>
                <a:cubicBezTo>
                  <a:pt x="5625" y="8540"/>
                  <a:pt x="5525" y="8164"/>
                  <a:pt x="5525" y="7758"/>
                </a:cubicBezTo>
                <a:moveTo>
                  <a:pt x="7767" y="6579"/>
                </a:moveTo>
                <a:lnTo>
                  <a:pt x="6578" y="6579"/>
                </a:lnTo>
                <a:lnTo>
                  <a:pt x="6578" y="7758"/>
                </a:lnTo>
                <a:cubicBezTo>
                  <a:pt x="6578" y="7975"/>
                  <a:pt x="6630" y="8175"/>
                  <a:pt x="6735" y="8358"/>
                </a:cubicBezTo>
                <a:cubicBezTo>
                  <a:pt x="6840" y="8540"/>
                  <a:pt x="6984" y="8684"/>
                  <a:pt x="7167" y="8789"/>
                </a:cubicBezTo>
                <a:cubicBezTo>
                  <a:pt x="7349" y="8894"/>
                  <a:pt x="7548" y="8947"/>
                  <a:pt x="7762" y="8947"/>
                </a:cubicBezTo>
                <a:cubicBezTo>
                  <a:pt x="7976" y="8947"/>
                  <a:pt x="8174" y="8894"/>
                  <a:pt x="8356" y="8789"/>
                </a:cubicBezTo>
                <a:cubicBezTo>
                  <a:pt x="8538" y="8684"/>
                  <a:pt x="8682" y="8540"/>
                  <a:pt x="8788" y="8358"/>
                </a:cubicBezTo>
                <a:cubicBezTo>
                  <a:pt x="8893" y="8175"/>
                  <a:pt x="8946" y="7977"/>
                  <a:pt x="8946" y="7763"/>
                </a:cubicBezTo>
                <a:cubicBezTo>
                  <a:pt x="8946" y="7549"/>
                  <a:pt x="8893" y="7350"/>
                  <a:pt x="8788" y="7168"/>
                </a:cubicBezTo>
                <a:cubicBezTo>
                  <a:pt x="8682" y="6986"/>
                  <a:pt x="8538" y="6842"/>
                  <a:pt x="8356" y="6737"/>
                </a:cubicBezTo>
                <a:cubicBezTo>
                  <a:pt x="8174" y="6631"/>
                  <a:pt x="7977" y="6579"/>
                  <a:pt x="7767" y="6579"/>
                </a:cubicBezTo>
              </a:path>
            </a:pathLst>
          </a:custGeom>
          <a:solidFill>
            <a:srgbClr val="5B8CB8">
              <a:alpha val="100000"/>
            </a:srgbClr>
          </a:solidFill>
          <a:ln>
            <a:headEnd type="none"/>
            <a:tailEnd type="none"/>
          </a:ln>
        </p:spPr>
      </p:sp>
      <p:sp>
        <p:nvSpPr>
          <p:cNvPr id="18" name="TextBox 18"/>
          <p:cNvSpPr txBox="true"/>
          <p:nvPr/>
        </p:nvSpPr>
        <p:spPr>
          <a:xfrm flipH="false" flipV="false" rot="0">
            <a:off x="923842" y="5158085"/>
            <a:ext cx="815970"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服务类型覆盖</a:t>
            </a:r>
            <a:endParaRPr lang="en-US" sz="1100"/>
          </a:p>
        </p:txBody>
      </p:sp>
      <p:sp>
        <p:nvSpPr>
          <p:cNvPr id="19" name="TextBox 19"/>
          <p:cNvSpPr txBox="true"/>
          <p:nvPr/>
        </p:nvSpPr>
        <p:spPr>
          <a:xfrm flipH="false" flipV="false" rot="0">
            <a:off x="695151" y="5522416"/>
            <a:ext cx="5304099"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85098"/>
                  </a:srgbClr>
                </a:solidFill>
                <a:latin typeface="FZYaYiHei GB18030L2 R"/>
                <a:ea typeface="FZYaYiHei GB18030L2 R"/>
                <a:cs typeface="FZYaYiHei GB18030L2 R"/>
              </a:rPr>
              <a:t>语音识别（iat）、语音合成（tts）、口语评测（ise）、机器翻译（trans）等</a:t>
            </a:r>
            <a:endParaRPr lang="en-US" sz="1100"/>
          </a:p>
        </p:txBody>
      </p:sp>
      <p:sp>
        <p:nvSpPr>
          <p:cNvPr id="20" name="AutoShape 20"/>
          <p:cNvSpPr/>
          <p:nvPr/>
        </p:nvSpPr>
        <p:spPr>
          <a:xfrm flipH="false" flipV="false" rot="0">
            <a:off x="6189702" y="4865191"/>
            <a:ext cx="5542164" cy="1535609"/>
          </a:xfrm>
          <a:prstGeom prst="rect">
            <a:avLst/>
          </a:prstGeom>
          <a:solidFill>
            <a:srgbClr val="E8EBEF">
              <a:alpha val="100000"/>
            </a:srgbClr>
          </a:solidFill>
          <a:ln w="9525">
            <a:solidFill>
              <a:srgbClr val="C5CDD6">
                <a:alpha val="100000"/>
              </a:srgbClr>
            </a:solidFill>
            <a:prstDash val="solid"/>
            <a:headEnd type="none"/>
            <a:tailEnd type="none"/>
          </a:ln>
        </p:spPr>
      </p:sp>
      <p:sp>
        <p:nvSpPr>
          <p:cNvPr id="21" name="AutoShape 21"/>
          <p:cNvSpPr/>
          <p:nvPr/>
        </p:nvSpPr>
        <p:spPr>
          <a:xfrm flipH="false" flipV="false" rot="0">
            <a:off x="6408797" y="5146178"/>
            <a:ext cx="171407" cy="171450"/>
          </a:xfrm>
          <a:custGeom>
            <a:rect b="b" l="l" r="r" t="t"/>
            <a:pathLst>
              <a:path h="10000" w="9998">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8887" y="1636"/>
                </a:moveTo>
                <a:lnTo>
                  <a:pt x="4999" y="927"/>
                </a:ln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moveTo>
                  <a:pt x="4721" y="5536"/>
                </a:moveTo>
                <a:lnTo>
                  <a:pt x="7476" y="3282"/>
                </a:lnTo>
                <a:lnTo>
                  <a:pt x="8254" y="3927"/>
                </a:lnTo>
                <a:lnTo>
                  <a:pt x="4721" y="6818"/>
                </a:lnTo>
                <a:lnTo>
                  <a:pt x="2366" y="4891"/>
                </a:lnTo>
                <a:lnTo>
                  <a:pt x="3155" y="4245"/>
                </a:lnTo>
              </a:path>
            </a:pathLst>
          </a:custGeom>
          <a:solidFill>
            <a:srgbClr val="5B8CB8">
              <a:alpha val="100000"/>
            </a:srgbClr>
          </a:solidFill>
          <a:ln>
            <a:headEnd type="none"/>
            <a:tailEnd type="none"/>
          </a:ln>
        </p:spPr>
      </p:sp>
      <p:sp>
        <p:nvSpPr>
          <p:cNvPr id="22" name="TextBox 22"/>
          <p:cNvSpPr txBox="true"/>
          <p:nvPr/>
        </p:nvSpPr>
        <p:spPr>
          <a:xfrm flipH="false" flipV="false" rot="0">
            <a:off x="6656460" y="5158085"/>
            <a:ext cx="684736"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规范统一性</a:t>
            </a:r>
            <a:endParaRPr lang="en-US" sz="1100"/>
          </a:p>
        </p:txBody>
      </p:sp>
      <p:sp>
        <p:nvSpPr>
          <p:cNvPr id="23" name="TextBox 23"/>
          <p:cNvSpPr txBox="true"/>
          <p:nvPr/>
        </p:nvSpPr>
        <p:spPr>
          <a:xfrm flipH="false" flipV="false" rot="0">
            <a:off x="6427767" y="5522416"/>
            <a:ext cx="5304099"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85098"/>
                  </a:srgbClr>
                </a:solidFill>
                <a:latin typeface="FZYaYiHei GB18030L2 R"/>
                <a:ea typeface="FZYaYiHei GB18030L2 R"/>
                <a:cs typeface="FZYaYiHei GB18030L2 R"/>
              </a:rPr>
              <a:t>所有服务均采用相同的</a:t>
            </a:r>
            <a:r>
              <a:rPr b="true" i="false" strike="noStrike" sz="1200">
                <a:ln/>
                <a:solidFill>
                  <a:srgbClr val="0A1F3D">
                    <a:alpha val="85098"/>
                  </a:srgbClr>
                </a:solidFill>
                <a:latin typeface="FZYaYiHei GB18030L2 R"/>
                <a:ea typeface="FZYaYiHei GB18030L2 R"/>
                <a:cs typeface="FZYaYiHei GB18030L2 R"/>
              </a:rPr>
              <a:t>流式结束信号机制</a:t>
            </a:r>
            <a:r>
              <a:rPr b="false" i="false" strike="noStrike" sz="1200">
                <a:ln/>
                <a:solidFill>
                  <a:srgbClr val="0A1F3D">
                    <a:alpha val="85098"/>
                  </a:srgbClr>
                </a:solidFill>
                <a:latin typeface="FZYaYiHei GB18030L2 R"/>
                <a:ea typeface="FZYaYiHei GB18030L2 R"/>
                <a:cs typeface="FZYaYiHei GB18030L2 R"/>
              </a:rPr>
              <a:t>，</a:t>
            </a:r>
            <a:r>
              <a:rPr b="false" i="false" strike="noStrike" sz="1200">
                <a:ln/>
                <a:solidFill>
                  <a:srgbClr val="0A1F3D">
                    <a:alpha val="85098"/>
                  </a:srgbClr>
                </a:solidFill>
                <a:latin typeface="Inter"/>
                <a:ea typeface="Inter"/>
                <a:cs typeface="Inter"/>
              </a:rPr>
              <a:t>endFlag</a:t>
            </a:r>
            <a:r>
              <a:rPr b="false" i="false" strike="noStrike" sz="1200">
                <a:ln/>
                <a:solidFill>
                  <a:srgbClr val="0A1F3D">
                    <a:alpha val="85098"/>
                  </a:srgbClr>
                </a:solidFill>
                <a:latin typeface="FZYaYiHei GB18030L2 R"/>
                <a:ea typeface="FZYaYiHei GB18030L2 R"/>
                <a:cs typeface="FZYaYiHei GB18030L2 R"/>
              </a:rPr>
              <a:t> 为平台级基础设施</a:t>
            </a:r>
            <a:endParaRPr lang="en-US" sz="1100"/>
          </a:p>
        </p:txBody>
      </p:sp>
    </p:spTree>
  </p:cSld>
  <p:clrMapOvr>
    <a:masterClrMapping/>
  </p:clrMapOvr>
</p:sld>
</file>

<file path=ppt/slides/slide12.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BUG ANALYSIS #01</a:t>
            </a:r>
            <a:endParaRPr lang="en-US" sz="1100"/>
          </a:p>
        </p:txBody>
      </p:sp>
      <p:sp>
        <p:nvSpPr>
          <p:cNvPr id="4" name="TextBox 4"/>
          <p:cNvSpPr txBox="true"/>
          <p:nvPr/>
        </p:nvSpPr>
        <p:spPr>
          <a:xfrm flipH="false" flipV="false" rot="0">
            <a:off x="457086" y="7239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协议 vs 行为直接对比</a:t>
            </a:r>
            <a:endParaRPr lang="en-US" sz="1100"/>
          </a:p>
        </p:txBody>
      </p:sp>
      <p:sp>
        <p:nvSpPr>
          <p:cNvPr id="5" name="AutoShape 5"/>
          <p:cNvSpPr/>
          <p:nvPr/>
        </p:nvSpPr>
        <p:spPr>
          <a:xfrm flipH="false" flipV="false" rot="0">
            <a:off x="457086" y="1352550"/>
            <a:ext cx="11274781" cy="1981200"/>
          </a:xfrm>
          <a:prstGeom prst="rect">
            <a:avLst/>
          </a:prstGeom>
          <a:solidFill>
            <a:srgbClr val="E8EBEF">
              <a:alpha val="100000"/>
            </a:srgbClr>
          </a:solidFill>
          <a:ln w="9525">
            <a:solidFill>
              <a:srgbClr val="C5CDD6">
                <a:alpha val="100000"/>
              </a:srgbClr>
            </a:solidFill>
            <a:prstDash val="solid"/>
            <a:headEnd type="none"/>
            <a:tailEnd type="none"/>
          </a:ln>
        </p:spPr>
      </p:sp>
      <p:sp>
        <p:nvSpPr>
          <p:cNvPr id="6" name="AutoShape 6"/>
          <p:cNvSpPr/>
          <p:nvPr/>
        </p:nvSpPr>
        <p:spPr>
          <a:xfrm flipH="false" flipV="false" rot="0">
            <a:off x="457086" y="1352550"/>
            <a:ext cx="11274781" cy="9525"/>
          </a:xfrm>
          <a:prstGeom prst="line">
            <a:avLst/>
          </a:prstGeom>
          <a:ln w="28575">
            <a:solidFill>
              <a:srgbClr val="5B8CB8">
                <a:alpha val="100000"/>
              </a:srgbClr>
            </a:solidFill>
            <a:prstDash val="solid"/>
            <a:headEnd type="none"/>
            <a:tailEnd type="none"/>
          </a:ln>
        </p:spPr>
      </p:sp>
      <p:graphicFrame>
        <p:nvGraphicFramePr>
          <p:cNvPr id="7" name="Table 7"/>
          <p:cNvGraphicFramePr>
            <a:graphicFrameLocks noGrp="true"/>
          </p:cNvGraphicFramePr>
          <p:nvPr/>
        </p:nvGraphicFramePr>
        <p:xfrm>
          <a:off x="466608" y="1381125"/>
          <a:ext cx="11255736" cy="1943100"/>
        </p:xfrm>
        <a:graphic>
          <a:graphicData uri="http://schemas.openxmlformats.org/drawingml/2006/table">
            <a:tbl>
              <a:tblPr/>
              <a:tblGrid>
                <a:gridCol w="2794000"/>
                <a:gridCol w="3200400"/>
                <a:gridCol w="3670300"/>
                <a:gridCol w="1574800"/>
              </a:tblGrid>
              <a:tr h="444500">
                <a:tc gridSpan="1" rowSpan="1">
                  <a:txBody>
                    <a:bodyPr anchor="ctr" anchorCtr="false" bIns="133350" lIns="152400" rIns="152400" rot="0" tIns="133350" vert="horz" wrap="square"/>
                    <a:p>
                      <a:pPr algn="l">
                        <a:defRPr b="true" i="false" strike="noStrike" sz="1000">
                          <a:ln/>
                          <a:solidFill>
                            <a:srgbClr val="F1F3F5">
                              <a:alpha val="100000"/>
                            </a:srgbClr>
                          </a:solidFill>
                          <a:latin typeface="&quot;FZYaYiHei GB18030L2 R&quot;, sans-serif"/>
                          <a:ea typeface="&quot;FZYaYiHei GB18030L2 R&quot;, sans-serif"/>
                          <a:cs typeface="&quot;FZYaYiHei GB18030L2 R&quot;, sans-serif"/>
                        </a:defRPr>
                      </a:pPr>
                      <a:r>
                        <a:rPr b="true" i="false" strike="noStrike" sz="1000">
                          <a:ln/>
                          <a:solidFill>
                            <a:srgbClr val="F1F3F5">
                              <a:alpha val="100000"/>
                            </a:srgbClr>
                          </a:solidFill>
                          <a:latin typeface="&quot;FZYaYiHei GB18030L2 R&quot;, sans-serif"/>
                          <a:ea typeface="&quot;FZYaYiHei GB18030L2 R&quot;, sans-serif"/>
                          <a:cs typeface="&quot;FZYaYiHei GB18030L2 R&quot;, sans-serif"/>
                        </a:rPr>
                        <a:t>对比项</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0A1F3D">
                        <a:alpha val="100000"/>
                      </a:srgbClr>
                    </a:solidFill>
                  </a:tcPr>
                </a:tc>
                <a:tc gridSpan="1" rowSpan="1">
                  <a:txBody>
                    <a:bodyPr anchor="ctr" anchorCtr="false" bIns="133350" lIns="152400" rIns="152400" rot="0" tIns="133350" vert="horz" wrap="square"/>
                    <a:p>
                      <a:pPr algn="l">
                        <a:defRPr b="true" i="false" strike="noStrike" sz="1000">
                          <a:ln/>
                          <a:solidFill>
                            <a:srgbClr val="F1F3F5">
                              <a:alpha val="100000"/>
                            </a:srgbClr>
                          </a:solidFill>
                          <a:latin typeface="&quot;FZYaYiHei GB18030L2 R&quot;, sans-serif"/>
                          <a:ea typeface="&quot;FZYaYiHei GB18030L2 R&quot;, sans-serif"/>
                          <a:cs typeface="&quot;FZYaYiHei GB18030L2 R&quot;, sans-serif"/>
                        </a:defRPr>
                      </a:pPr>
                      <a:r>
                        <a:rPr b="true" i="false" strike="noStrike" sz="1000">
                          <a:ln/>
                          <a:solidFill>
                            <a:srgbClr val="F1F3F5">
                              <a:alpha val="100000"/>
                            </a:srgbClr>
                          </a:solidFill>
                          <a:latin typeface="&quot;FZYaYiHei GB18030L2 R&quot;, sans-serif"/>
                          <a:ea typeface="&quot;FZYaYiHei GB18030L2 R&quot;, sans-serif"/>
                          <a:cs typeface="&quot;FZYaYiHei GB18030L2 R&quot;, sans-serif"/>
                        </a:rPr>
                        <a:t>协议要求（.proto）</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0A1F3D">
                        <a:alpha val="100000"/>
                      </a:srgbClr>
                    </a:solidFill>
                  </a:tcPr>
                </a:tc>
                <a:tc gridSpan="1" rowSpan="1">
                  <a:txBody>
                    <a:bodyPr anchor="ctr" anchorCtr="false" bIns="133350" lIns="152400" rIns="152400" rot="0" tIns="133350" vert="horz" wrap="square"/>
                    <a:p>
                      <a:pPr algn="l">
                        <a:defRPr b="true" i="false" strike="noStrike" sz="1000">
                          <a:ln/>
                          <a:solidFill>
                            <a:srgbClr val="F1F3F5">
                              <a:alpha val="100000"/>
                            </a:srgbClr>
                          </a:solidFill>
                          <a:latin typeface="&quot;FZYaYiHei GB18030L2 R&quot;, sans-serif"/>
                          <a:ea typeface="&quot;FZYaYiHei GB18030L2 R&quot;, sans-serif"/>
                          <a:cs typeface="&quot;FZYaYiHei GB18030L2 R&quot;, sans-serif"/>
                        </a:defRPr>
                      </a:pPr>
                      <a:r>
                        <a:rPr b="true" i="false" strike="noStrike" sz="1000">
                          <a:ln/>
                          <a:solidFill>
                            <a:srgbClr val="F1F3F5">
                              <a:alpha val="100000"/>
                            </a:srgbClr>
                          </a:solidFill>
                          <a:latin typeface="&quot;FZYaYiHei GB18030L2 R&quot;, sans-serif"/>
                          <a:ea typeface="&quot;FZYaYiHei GB18030L2 R&quot;, sans-serif"/>
                          <a:cs typeface="&quot;FZYaYiHei GB18030L2 R&quot;, sans-serif"/>
                        </a:rPr>
                        <a:t>实际行为（日志）</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0A1F3D">
                        <a:alpha val="100000"/>
                      </a:srgbClr>
                    </a:solidFill>
                  </a:tcPr>
                </a:tc>
                <a:tc gridSpan="1" rowSpan="1">
                  <a:txBody>
                    <a:bodyPr anchor="ctr" anchorCtr="true" bIns="133350" lIns="152400" rIns="152400" rot="0" tIns="133350" vert="horz" wrap="square"/>
                    <a:p>
                      <a:pPr algn="ctr">
                        <a:defRPr b="true" i="false" strike="noStrike" sz="1000">
                          <a:ln/>
                          <a:solidFill>
                            <a:srgbClr val="F1F3F5">
                              <a:alpha val="100000"/>
                            </a:srgbClr>
                          </a:solidFill>
                          <a:latin typeface="&quot;FZYaYiHei GB18030L2 R&quot;, sans-serif"/>
                          <a:ea typeface="&quot;FZYaYiHei GB18030L2 R&quot;, sans-serif"/>
                          <a:cs typeface="&quot;FZYaYiHei GB18030L2 R&quot;, sans-serif"/>
                        </a:defRPr>
                      </a:pPr>
                      <a:r>
                        <a:rPr b="true" i="false" strike="noStrike" sz="1000">
                          <a:ln/>
                          <a:solidFill>
                            <a:srgbClr val="F1F3F5">
                              <a:alpha val="100000"/>
                            </a:srgbClr>
                          </a:solidFill>
                          <a:latin typeface="&quot;FZYaYiHei GB18030L2 R&quot;, sans-serif"/>
                          <a:ea typeface="&quot;FZYaYiHei GB18030L2 R&quot;, sans-serif"/>
                          <a:cs typeface="&quot;FZYaYiHei GB18030L2 R&quot;, sans-serif"/>
                        </a:rPr>
                        <a:t>结果</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0A1F3D">
                        <a:alpha val="100000"/>
                      </a:srgbClr>
                    </a:solidFill>
                  </a:tcPr>
                </a:tc>
              </a:tr>
              <a:tr h="495300">
                <a:tc gridSpan="1" rowSpan="1">
                  <a:txBody>
                    <a:bodyPr anchor="ctr" anchorCtr="false" bIns="152400" lIns="152400" rIns="152400" rot="0" tIns="1524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发送 endFlag=true</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52400" lIns="152400" rIns="152400" rot="0" tIns="1524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必须（30+文件证实）</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52400" lIns="152400" rIns="152400" rot="0" tIns="152400" vert="horz" wrap="square"/>
                    <a:p>
                      <a:pPr algn="l">
                        <a:defRPr b="false" i="false" strike="noStrike" sz="1000">
                          <a:ln/>
                          <a:solidFill>
                            <a:srgbClr val="5B8CB8">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5B8CB8">
                              <a:alpha val="100000"/>
                            </a:srgbClr>
                          </a:solidFill>
                          <a:latin typeface="&quot;FZYaYiHei GB18030L2 R&quot;, sans-serif"/>
                          <a:ea typeface="&quot;FZYaYiHei GB18030L2 R&quot;, sans-serif"/>
                          <a:cs typeface="&quot;FZYaYiHei GB18030L2 R&quot;, sans-serif"/>
                        </a:rPr>
                        <a:t>无任何 endFlag=true 记录</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true" bIns="152400" lIns="152400" rIns="152400" rot="0" tIns="152400" vert="horz" wrap="square"/>
                    <a:p>
                      <a:pPr algn="ctr">
                        <a:defRPr b="true" i="false" strike="noStrike" sz="1000">
                          <a:ln/>
                          <a:solidFill>
                            <a:srgbClr val="C45C4A">
                              <a:alpha val="100000"/>
                            </a:srgbClr>
                          </a:solidFill>
                          <a:latin typeface="&quot;FZYaYiHei GB18030L2 R&quot;, sans-serif"/>
                          <a:ea typeface="&quot;FZYaYiHei GB18030L2 R&quot;, sans-serif"/>
                          <a:cs typeface="&quot;FZYaYiHei GB18030L2 R&quot;, sans-serif"/>
                        </a:defRPr>
                      </a:pPr>
                      <a:r>
                        <a:rPr b="true" i="false" strike="noStrike" sz="1000">
                          <a:ln/>
                          <a:solidFill>
                            <a:srgbClr val="C45C4A">
                              <a:alpha val="100000"/>
                            </a:srgbClr>
                          </a:solidFill>
                          <a:latin typeface="&quot;FZYaYiHei GB18030L2 R&quot;, sans-serif"/>
                          <a:ea typeface="&quot;FZYaYiHei GB18030L2 R&quot;, sans-serif"/>
                          <a:cs typeface="&quot;FZYaYiHei GB18030L2 R&quot;, sans-serif"/>
                        </a:rPr>
                        <a:t>❌ 缺失</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r h="495300">
                <a:tc gridSpan="1" rowSpan="1">
                  <a:txBody>
                    <a:bodyPr anchor="ctr" anchorCtr="false" bIns="152400" lIns="152400" rIns="152400" rot="0" tIns="1524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停止本地录音</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52400" lIns="152400" rIns="152400" rot="0" tIns="1524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52400" lIns="152400" rIns="152400" rot="0" tIns="1524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AudioRecord.stop() 正常</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true" bIns="152400" lIns="152400" rIns="152400" rot="0" tIns="152400" vert="horz" wrap="square"/>
                    <a:p>
                      <a:pPr algn="ctr">
                        <a:defRPr b="true" i="false" strike="noStrike" sz="1000">
                          <a:ln/>
                          <a:solidFill>
                            <a:srgbClr val="5A8A5A">
                              <a:alpha val="100000"/>
                            </a:srgbClr>
                          </a:solidFill>
                          <a:latin typeface="&quot;FZYaYiHei GB18030L2 R&quot;, sans-serif"/>
                          <a:ea typeface="&quot;FZYaYiHei GB18030L2 R&quot;, sans-serif"/>
                          <a:cs typeface="&quot;FZYaYiHei GB18030L2 R&quot;, sans-serif"/>
                        </a:defRPr>
                      </a:pPr>
                      <a:r>
                        <a:rPr b="true" i="false" strike="noStrike" sz="1000">
                          <a:ln/>
                          <a:solidFill>
                            <a:srgbClr val="5A8A5A">
                              <a:alpha val="100000"/>
                            </a:srgbClr>
                          </a:solidFill>
                          <a:latin typeface="&quot;FZYaYiHei GB18030L2 R&quot;, sans-serif"/>
                          <a:ea typeface="&quot;FZYaYiHei GB18030L2 R&quot;, sans-serif"/>
                          <a:cs typeface="&quot;FZYaYiHei GB18030L2 R&quot;, sans-serif"/>
                        </a:rPr>
                        <a:t>✅ 正常</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r h="495300">
                <a:tc gridSpan="1" rowSpan="1">
                  <a:txBody>
                    <a:bodyPr anchor="ctr" anchorCtr="false" bIns="152400" lIns="152400" rIns="152400" rot="0" tIns="1524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告知服务端流结束</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52400" lIns="152400" rIns="152400" rot="0" tIns="1524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必须</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52400" lIns="152400" rIns="152400" rot="0" tIns="152400" vert="horz" wrap="square"/>
                    <a:p>
                      <a:pPr algn="l">
                        <a:defRPr b="false" i="false" strike="noStrike" sz="1000">
                          <a:ln/>
                          <a:solidFill>
                            <a:srgbClr val="5B8CB8">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5B8CB8">
                              <a:alpha val="100000"/>
                            </a:srgbClr>
                          </a:solidFill>
                          <a:latin typeface="&quot;FZYaYiHei GB18030L2 R&quot;, sans-serif"/>
                          <a:ea typeface="&quot;FZYaYiHei GB18030L2 R&quot;, sans-serif"/>
                          <a:cs typeface="&quot;FZYaYiHei GB18030L2 R&quot;, sans-serif"/>
                        </a:rPr>
                        <a:t>完全没有</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true" bIns="152400" lIns="152400" rIns="152400" rot="0" tIns="152400" vert="horz" wrap="square"/>
                    <a:p>
                      <a:pPr algn="ctr">
                        <a:defRPr b="true" i="false" strike="noStrike" sz="1000">
                          <a:ln/>
                          <a:solidFill>
                            <a:srgbClr val="C45C4A">
                              <a:alpha val="100000"/>
                            </a:srgbClr>
                          </a:solidFill>
                          <a:latin typeface="&quot;FZYaYiHei GB18030L2 R&quot;, sans-serif"/>
                          <a:ea typeface="&quot;FZYaYiHei GB18030L2 R&quot;, sans-serif"/>
                          <a:cs typeface="&quot;FZYaYiHei GB18030L2 R&quot;, sans-serif"/>
                        </a:defRPr>
                      </a:pPr>
                      <a:r>
                        <a:rPr b="true" i="false" strike="noStrike" sz="1000">
                          <a:ln/>
                          <a:solidFill>
                            <a:srgbClr val="C45C4A">
                              <a:alpha val="100000"/>
                            </a:srgbClr>
                          </a:solidFill>
                          <a:latin typeface="&quot;FZYaYiHei GB18030L2 R&quot;, sans-serif"/>
                          <a:ea typeface="&quot;FZYaYiHei GB18030L2 R&quot;, sans-serif"/>
                          <a:cs typeface="&quot;FZYaYiHei GB18030L2 R&quot;, sans-serif"/>
                        </a:rPr>
                        <a:t>❌ 缺失</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bl>
          </a:graphicData>
        </a:graphic>
      </p:graphicFrame>
      <p:sp>
        <p:nvSpPr>
          <p:cNvPr id="8" name="AutoShape 8"/>
          <p:cNvSpPr/>
          <p:nvPr/>
        </p:nvSpPr>
        <p:spPr>
          <a:xfrm flipH="false" flipV="false" rot="0">
            <a:off x="457086" y="3562350"/>
            <a:ext cx="11274781" cy="2838450"/>
          </a:xfrm>
          <a:prstGeom prst="rect">
            <a:avLst/>
          </a:prstGeom>
          <a:solidFill>
            <a:srgbClr val="E8EBEF">
              <a:alpha val="100000"/>
            </a:srgbClr>
          </a:solidFill>
          <a:ln>
            <a:headEnd type="none"/>
            <a:tailEnd type="none"/>
          </a:ln>
        </p:spPr>
      </p:sp>
      <p:sp>
        <p:nvSpPr>
          <p:cNvPr id="9" name="AutoShape 9"/>
          <p:cNvSpPr/>
          <p:nvPr/>
        </p:nvSpPr>
        <p:spPr>
          <a:xfrm flipH="false" flipV="false" rot="0">
            <a:off x="457086" y="3562350"/>
            <a:ext cx="9522" cy="2838450"/>
          </a:xfrm>
          <a:prstGeom prst="line">
            <a:avLst/>
          </a:prstGeom>
          <a:ln w="28575">
            <a:solidFill>
              <a:srgbClr val="5B8CB8">
                <a:alpha val="100000"/>
              </a:srgbClr>
            </a:solidFill>
            <a:prstDash val="solid"/>
            <a:headEnd type="none"/>
            <a:tailEnd type="none"/>
          </a:ln>
        </p:spPr>
      </p:sp>
      <p:sp>
        <p:nvSpPr>
          <p:cNvPr id="10" name="AutoShape 10"/>
          <p:cNvSpPr/>
          <p:nvPr/>
        </p:nvSpPr>
        <p:spPr>
          <a:xfrm flipH="false" flipV="false" rot="0">
            <a:off x="706756" y="4444604"/>
            <a:ext cx="104748" cy="104775"/>
          </a:xfrm>
          <a:custGeom>
            <a:rect b="b" l="l" r="r" t="t"/>
            <a:pathLst>
              <a:path h="10000" w="9998">
                <a:moveTo>
                  <a:pt x="3737" y="7619"/>
                </a:moveTo>
                <a:lnTo>
                  <a:pt x="4374" y="7619"/>
                </a:lnTo>
                <a:lnTo>
                  <a:pt x="4374" y="5238"/>
                </a:lnTo>
                <a:lnTo>
                  <a:pt x="5624" y="5238"/>
                </a:lnTo>
                <a:lnTo>
                  <a:pt x="5624" y="7619"/>
                </a:lnTo>
                <a:lnTo>
                  <a:pt x="6261" y="7619"/>
                </a:lnTo>
                <a:cubicBezTo>
                  <a:pt x="6303" y="7346"/>
                  <a:pt x="6419" y="7079"/>
                  <a:pt x="6611" y="6819"/>
                </a:cubicBezTo>
                <a:cubicBezTo>
                  <a:pt x="6777" y="6584"/>
                  <a:pt x="7023" y="6330"/>
                  <a:pt x="7349" y="6057"/>
                </a:cubicBezTo>
                <a:lnTo>
                  <a:pt x="7523" y="5914"/>
                </a:lnTo>
                <a:cubicBezTo>
                  <a:pt x="7765" y="5724"/>
                  <a:pt x="7898" y="5619"/>
                  <a:pt x="7923" y="5600"/>
                </a:cubicBezTo>
                <a:cubicBezTo>
                  <a:pt x="8189" y="5346"/>
                  <a:pt x="8394" y="5066"/>
                  <a:pt x="8536" y="4762"/>
                </a:cubicBezTo>
                <a:cubicBezTo>
                  <a:pt x="8677" y="4457"/>
                  <a:pt x="8748" y="4140"/>
                  <a:pt x="8748" y="3810"/>
                </a:cubicBezTo>
                <a:cubicBezTo>
                  <a:pt x="8748" y="3295"/>
                  <a:pt x="8577" y="2815"/>
                  <a:pt x="8236" y="2371"/>
                </a:cubicBezTo>
                <a:cubicBezTo>
                  <a:pt x="7902" y="1939"/>
                  <a:pt x="7452" y="1597"/>
                  <a:pt x="6886" y="1343"/>
                </a:cubicBezTo>
                <a:cubicBezTo>
                  <a:pt x="6302" y="1082"/>
                  <a:pt x="5673" y="952"/>
                  <a:pt x="4999" y="952"/>
                </a:cubicBezTo>
                <a:cubicBezTo>
                  <a:pt x="4324" y="952"/>
                  <a:pt x="3695" y="1082"/>
                  <a:pt x="3112" y="1343"/>
                </a:cubicBezTo>
                <a:cubicBezTo>
                  <a:pt x="2545" y="1597"/>
                  <a:pt x="2095" y="1939"/>
                  <a:pt x="1762" y="2371"/>
                </a:cubicBezTo>
                <a:cubicBezTo>
                  <a:pt x="1420" y="2815"/>
                  <a:pt x="1250" y="3295"/>
                  <a:pt x="1250" y="3810"/>
                </a:cubicBezTo>
                <a:cubicBezTo>
                  <a:pt x="1250" y="4140"/>
                  <a:pt x="1320" y="4457"/>
                  <a:pt x="1462" y="4762"/>
                </a:cubicBezTo>
                <a:cubicBezTo>
                  <a:pt x="1604" y="5066"/>
                  <a:pt x="1808" y="5342"/>
                  <a:pt x="2075" y="5590"/>
                </a:cubicBezTo>
                <a:cubicBezTo>
                  <a:pt x="2099" y="5616"/>
                  <a:pt x="2233" y="5724"/>
                  <a:pt x="2475" y="5914"/>
                </a:cubicBezTo>
                <a:lnTo>
                  <a:pt x="2649" y="6057"/>
                </a:lnTo>
                <a:cubicBezTo>
                  <a:pt x="2974" y="6330"/>
                  <a:pt x="3220" y="6584"/>
                  <a:pt x="3387" y="6819"/>
                </a:cubicBezTo>
                <a:cubicBezTo>
                  <a:pt x="3578" y="7079"/>
                  <a:pt x="3695" y="7346"/>
                  <a:pt x="3737" y="7619"/>
                </a:cubicBezTo>
                <a:moveTo>
                  <a:pt x="6249" y="8571"/>
                </a:moveTo>
                <a:lnTo>
                  <a:pt x="3749" y="8571"/>
                </a:lnTo>
                <a:lnTo>
                  <a:pt x="3749" y="9048"/>
                </a:lnTo>
                <a:lnTo>
                  <a:pt x="6249" y="9048"/>
                </a:lnTo>
                <a:lnTo>
                  <a:pt x="6249" y="8571"/>
                </a:lnTo>
                <a:moveTo>
                  <a:pt x="1100" y="6190"/>
                </a:moveTo>
                <a:cubicBezTo>
                  <a:pt x="750" y="5860"/>
                  <a:pt x="479" y="5495"/>
                  <a:pt x="287" y="5095"/>
                </a:cubicBezTo>
                <a:cubicBezTo>
                  <a:pt x="95" y="4682"/>
                  <a:pt x="0" y="4254"/>
                  <a:pt x="0" y="3810"/>
                </a:cubicBezTo>
                <a:cubicBezTo>
                  <a:pt x="0" y="3117"/>
                  <a:pt x="229" y="2476"/>
                  <a:pt x="687" y="1886"/>
                </a:cubicBezTo>
                <a:cubicBezTo>
                  <a:pt x="1129" y="1314"/>
                  <a:pt x="1725" y="860"/>
                  <a:pt x="2475" y="524"/>
                </a:cubicBezTo>
                <a:cubicBezTo>
                  <a:pt x="3249" y="174"/>
                  <a:pt x="4091" y="0"/>
                  <a:pt x="4999" y="0"/>
                </a:cubicBezTo>
                <a:cubicBezTo>
                  <a:pt x="5907" y="0"/>
                  <a:pt x="6748" y="174"/>
                  <a:pt x="7523" y="524"/>
                </a:cubicBezTo>
                <a:cubicBezTo>
                  <a:pt x="8273" y="860"/>
                  <a:pt x="8869" y="1314"/>
                  <a:pt x="9311" y="1886"/>
                </a:cubicBezTo>
                <a:cubicBezTo>
                  <a:pt x="9769" y="2476"/>
                  <a:pt x="9998" y="3117"/>
                  <a:pt x="9998" y="3810"/>
                </a:cubicBezTo>
                <a:cubicBezTo>
                  <a:pt x="9998" y="4254"/>
                  <a:pt x="9902" y="4682"/>
                  <a:pt x="9711" y="5095"/>
                </a:cubicBezTo>
                <a:cubicBezTo>
                  <a:pt x="9519" y="5495"/>
                  <a:pt x="9248" y="5860"/>
                  <a:pt x="8898" y="6190"/>
                </a:cubicBezTo>
                <a:cubicBezTo>
                  <a:pt x="8840" y="6247"/>
                  <a:pt x="8723" y="6342"/>
                  <a:pt x="8548" y="6476"/>
                </a:cubicBezTo>
                <a:cubicBezTo>
                  <a:pt x="8223" y="6736"/>
                  <a:pt x="7994" y="6943"/>
                  <a:pt x="7861" y="7095"/>
                </a:cubicBezTo>
                <a:cubicBezTo>
                  <a:pt x="7619" y="7361"/>
                  <a:pt x="7498" y="7615"/>
                  <a:pt x="7498" y="7857"/>
                </a:cubicBezTo>
                <a:lnTo>
                  <a:pt x="7498" y="9048"/>
                </a:lnTo>
                <a:cubicBezTo>
                  <a:pt x="7498" y="9219"/>
                  <a:pt x="7442" y="9378"/>
                  <a:pt x="7330" y="9524"/>
                </a:cubicBezTo>
                <a:cubicBezTo>
                  <a:pt x="7217" y="9670"/>
                  <a:pt x="7065" y="9785"/>
                  <a:pt x="6874" y="9871"/>
                </a:cubicBezTo>
                <a:cubicBezTo>
                  <a:pt x="6682" y="9957"/>
                  <a:pt x="6473" y="10000"/>
                  <a:pt x="6249" y="10000"/>
                </a:cubicBezTo>
                <a:lnTo>
                  <a:pt x="3749" y="10000"/>
                </a:lnTo>
                <a:cubicBezTo>
                  <a:pt x="3524" y="10000"/>
                  <a:pt x="3316" y="9957"/>
                  <a:pt x="3124" y="9871"/>
                </a:cubicBezTo>
                <a:cubicBezTo>
                  <a:pt x="2932" y="9785"/>
                  <a:pt x="2780" y="9670"/>
                  <a:pt x="2668" y="9524"/>
                </a:cubicBezTo>
                <a:cubicBezTo>
                  <a:pt x="2555" y="9378"/>
                  <a:pt x="2499" y="9219"/>
                  <a:pt x="2499" y="9048"/>
                </a:cubicBezTo>
                <a:lnTo>
                  <a:pt x="2499" y="7857"/>
                </a:lnTo>
                <a:cubicBezTo>
                  <a:pt x="2499" y="7615"/>
                  <a:pt x="2378" y="7361"/>
                  <a:pt x="2137" y="7095"/>
                </a:cubicBezTo>
                <a:cubicBezTo>
                  <a:pt x="2003" y="6943"/>
                  <a:pt x="1774" y="6736"/>
                  <a:pt x="1450" y="6476"/>
                </a:cubicBezTo>
                <a:cubicBezTo>
                  <a:pt x="1274" y="6342"/>
                  <a:pt x="1158" y="6247"/>
                  <a:pt x="1100" y="6190"/>
                </a:cubicBezTo>
              </a:path>
            </a:pathLst>
          </a:custGeom>
          <a:solidFill>
            <a:srgbClr val="0A1F3D">
              <a:alpha val="100000"/>
            </a:srgbClr>
          </a:solidFill>
          <a:ln>
            <a:headEnd type="none"/>
            <a:tailEnd type="none"/>
          </a:ln>
        </p:spPr>
      </p:sp>
      <p:sp>
        <p:nvSpPr>
          <p:cNvPr id="11" name="TextBox 11"/>
          <p:cNvSpPr txBox="true"/>
          <p:nvPr/>
        </p:nvSpPr>
        <p:spPr>
          <a:xfrm flipH="false" flipV="false" rot="0">
            <a:off x="861202" y="4439841"/>
            <a:ext cx="10642121"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KEY INSIGHT</a:t>
            </a:r>
            <a:endParaRPr lang="en-US" sz="1100"/>
          </a:p>
        </p:txBody>
      </p:sp>
      <p:sp>
        <p:nvSpPr>
          <p:cNvPr id="12" name="TextBox 12"/>
          <p:cNvSpPr txBox="true"/>
          <p:nvPr/>
        </p:nvSpPr>
        <p:spPr>
          <a:xfrm flipH="false" flipV="false" rot="0">
            <a:off x="714196" y="4739879"/>
            <a:ext cx="11474756" cy="747712"/>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30余个ProtoBuf文件统一要求</a:t>
            </a:r>
            <a:r>
              <a:rPr b="true" i="false" strike="noStrike" sz="1200">
                <a:ln/>
                <a:solidFill>
                  <a:srgbClr val="5B8CB8">
                    <a:alpha val="90196"/>
                  </a:srgbClr>
                </a:solidFill>
                <a:latin typeface="FZYaYiHei GB18030L2 R"/>
                <a:ea typeface="FZYaYiHei GB18030L2 R"/>
                <a:cs typeface="FZYaYiHei GB18030L2 R"/>
              </a:rPr>
              <a:t>endFlag=true</a:t>
            </a:r>
            <a:r>
              <a:rPr b="false" i="false" strike="noStrike" sz="1200">
                <a:ln/>
                <a:solidFill>
                  <a:srgbClr val="0A1F3D">
                    <a:alpha val="90196"/>
                  </a:srgbClr>
                </a:solidFill>
                <a:latin typeface="FZYaYiHei GB18030L2 R"/>
                <a:ea typeface="FZYaYiHei GB18030L2 R"/>
                <a:cs typeface="FZYaYiHei GB18030L2 R"/>
              </a:rPr>
              <a:t>作为流式通信的必要终止信号，但运行时日志全网检索不到任何该信号的发送记录。本地录音流程</a:t>
            </a:r>
            <a:endParaRPr lang="en-US" sz="1100"/>
          </a:p>
          <a:p>
            <a:pPr algn="l"/>
            <a:r>
              <a:rPr b="false" i="false" strike="noStrike" sz="1200">
                <a:ln/>
                <a:solidFill>
                  <a:srgbClr val="0A1F3D">
                    <a:alpha val="90196"/>
                  </a:srgbClr>
                </a:solidFill>
                <a:latin typeface="FZYaYiHei GB18030L2 R"/>
                <a:ea typeface="FZYaYiHei GB18030L2 R"/>
                <a:cs typeface="FZYaYiHei GB18030L2 R"/>
              </a:rPr>
              <a:t>（AudioRecord.stop）与网络信号流程（endFlag）的异步设计</a:t>
            </a:r>
            <a:r>
              <a:rPr b="true" i="false" strike="noStrike" sz="1200">
                <a:ln/>
                <a:solidFill>
                  <a:srgbClr val="0A1F3D">
                    <a:alpha val="90196"/>
                  </a:srgbClr>
                </a:solidFill>
                <a:latin typeface="FZYaYiHei GB18030L2 R"/>
                <a:ea typeface="FZYaYiHei GB18030L2 R"/>
                <a:cs typeface="FZYaYiHei GB18030L2 R"/>
              </a:rPr>
              <a:t>缺失同步机制</a:t>
            </a:r>
            <a:r>
              <a:rPr b="false" i="false" strike="noStrike" sz="1200">
                <a:ln/>
                <a:solidFill>
                  <a:srgbClr val="0A1F3D">
                    <a:alpha val="90196"/>
                  </a:srgbClr>
                </a:solidFill>
                <a:latin typeface="FZYaYiHei GB18030L2 R"/>
                <a:ea typeface="FZYaYiHei GB18030L2 R"/>
                <a:cs typeface="FZYaYiHei GB18030L2 R"/>
              </a:rPr>
              <a:t>，导致服务器端流状态机持续等待，客户端超时计时器到期触发用户可见的</a:t>
            </a:r>
            <a:endParaRPr/>
          </a:p>
          <a:p>
            <a:pPr algn="l"/>
            <a:r>
              <a:rPr b="false" i="false" strike="noStrike" sz="1200">
                <a:ln/>
                <a:solidFill>
                  <a:srgbClr val="0A1F3D">
                    <a:alpha val="90196"/>
                  </a:srgbClr>
                </a:solidFill>
                <a:latin typeface="FZYaYiHei GB18030L2 R"/>
                <a:ea typeface="FZYaYiHei GB18030L2 R"/>
                <a:cs typeface="FZYaYiHei GB18030L2 R"/>
              </a:rPr>
              <a:t>失败提示。</a:t>
            </a:r>
            <a:endParaRPr/>
          </a:p>
        </p:txBody>
      </p:sp>
    </p:spTree>
  </p:cSld>
  <p:clrMapOvr>
    <a:masterClrMapping/>
  </p:clrMapOvr>
</p:sld>
</file>

<file path=ppt/slides/slide13.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Bug Analysis · 01</a:t>
            </a:r>
            <a:endParaRPr lang="en-US" sz="1100"/>
          </a:p>
        </p:txBody>
      </p:sp>
      <p:sp>
        <p:nvSpPr>
          <p:cNvPr id="4" name="TextBox 4"/>
          <p:cNvSpPr txBox="true"/>
          <p:nvPr/>
        </p:nvSpPr>
        <p:spPr>
          <a:xfrm flipH="false" flipV="false" rot="0">
            <a:off x="457086" y="8001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Bug 1：交互层证据（官方文字承认滑动）</a:t>
            </a:r>
            <a:endParaRPr lang="en-US" sz="1100"/>
          </a:p>
        </p:txBody>
      </p:sp>
      <p:sp>
        <p:nvSpPr>
          <p:cNvPr id="5" name="AutoShape 5"/>
          <p:cNvSpPr/>
          <p:nvPr/>
        </p:nvSpPr>
        <p:spPr>
          <a:xfrm flipH="false" flipV="false" rot="0">
            <a:off x="457086" y="1428750"/>
            <a:ext cx="11274781" cy="1616125"/>
          </a:xfrm>
          <a:prstGeom prst="rect">
            <a:avLst/>
          </a:prstGeom>
          <a:solidFill>
            <a:srgbClr val="E8EBEF">
              <a:alpha val="100000"/>
            </a:srgbClr>
          </a:solidFill>
          <a:ln w="9525">
            <a:solidFill>
              <a:srgbClr val="C5CDD6">
                <a:alpha val="100000"/>
              </a:srgbClr>
            </a:solidFill>
            <a:prstDash val="solid"/>
            <a:headEnd type="none"/>
            <a:tailEnd type="none"/>
          </a:ln>
        </p:spPr>
      </p:sp>
      <p:sp>
        <p:nvSpPr>
          <p:cNvPr id="6" name="AutoShape 6"/>
          <p:cNvSpPr/>
          <p:nvPr/>
        </p:nvSpPr>
        <p:spPr>
          <a:xfrm flipH="false" flipV="false" rot="0">
            <a:off x="457086" y="1428750"/>
            <a:ext cx="9522" cy="1616125"/>
          </a:xfrm>
          <a:prstGeom prst="line">
            <a:avLst/>
          </a:prstGeom>
          <a:ln w="28575">
            <a:solidFill>
              <a:srgbClr val="5B8CB8">
                <a:alpha val="100000"/>
              </a:srgbClr>
            </a:solidFill>
            <a:prstDash val="solid"/>
            <a:headEnd type="none"/>
            <a:tailEnd type="none"/>
          </a:ln>
        </p:spPr>
      </p:sp>
      <p:sp>
        <p:nvSpPr>
          <p:cNvPr id="7" name="AutoShape 7"/>
          <p:cNvSpPr/>
          <p:nvPr/>
        </p:nvSpPr>
        <p:spPr>
          <a:xfrm flipH="false" flipV="false" rot="0">
            <a:off x="705715" y="1690688"/>
            <a:ext cx="104748" cy="104775"/>
          </a:xfrm>
          <a:custGeom>
            <a:rect b="b" l="l" r="r" t="t"/>
            <a:pathLst>
              <a:path h="10000" w="9998">
                <a:moveTo>
                  <a:pt x="3737" y="7619"/>
                </a:moveTo>
                <a:lnTo>
                  <a:pt x="4374" y="7619"/>
                </a:lnTo>
                <a:lnTo>
                  <a:pt x="4374" y="5238"/>
                </a:lnTo>
                <a:lnTo>
                  <a:pt x="5624" y="5238"/>
                </a:lnTo>
                <a:lnTo>
                  <a:pt x="5624" y="7619"/>
                </a:lnTo>
                <a:lnTo>
                  <a:pt x="6261" y="7619"/>
                </a:lnTo>
                <a:cubicBezTo>
                  <a:pt x="6303" y="7346"/>
                  <a:pt x="6419" y="7079"/>
                  <a:pt x="6611" y="6819"/>
                </a:cubicBezTo>
                <a:cubicBezTo>
                  <a:pt x="6777" y="6584"/>
                  <a:pt x="7023" y="6330"/>
                  <a:pt x="7349" y="6057"/>
                </a:cubicBezTo>
                <a:lnTo>
                  <a:pt x="7523" y="5914"/>
                </a:lnTo>
                <a:cubicBezTo>
                  <a:pt x="7765" y="5724"/>
                  <a:pt x="7898" y="5619"/>
                  <a:pt x="7923" y="5600"/>
                </a:cubicBezTo>
                <a:cubicBezTo>
                  <a:pt x="8189" y="5346"/>
                  <a:pt x="8394" y="5066"/>
                  <a:pt x="8536" y="4762"/>
                </a:cubicBezTo>
                <a:cubicBezTo>
                  <a:pt x="8677" y="4457"/>
                  <a:pt x="8748" y="4140"/>
                  <a:pt x="8748" y="3810"/>
                </a:cubicBezTo>
                <a:cubicBezTo>
                  <a:pt x="8748" y="3295"/>
                  <a:pt x="8577" y="2815"/>
                  <a:pt x="8236" y="2371"/>
                </a:cubicBezTo>
                <a:cubicBezTo>
                  <a:pt x="7902" y="1939"/>
                  <a:pt x="7452" y="1597"/>
                  <a:pt x="6886" y="1343"/>
                </a:cubicBezTo>
                <a:cubicBezTo>
                  <a:pt x="6302" y="1082"/>
                  <a:pt x="5673" y="952"/>
                  <a:pt x="4999" y="952"/>
                </a:cubicBezTo>
                <a:cubicBezTo>
                  <a:pt x="4324" y="952"/>
                  <a:pt x="3695" y="1082"/>
                  <a:pt x="3112" y="1343"/>
                </a:cubicBezTo>
                <a:cubicBezTo>
                  <a:pt x="2545" y="1597"/>
                  <a:pt x="2095" y="1939"/>
                  <a:pt x="1762" y="2371"/>
                </a:cubicBezTo>
                <a:cubicBezTo>
                  <a:pt x="1420" y="2815"/>
                  <a:pt x="1250" y="3295"/>
                  <a:pt x="1250" y="3810"/>
                </a:cubicBezTo>
                <a:cubicBezTo>
                  <a:pt x="1250" y="4140"/>
                  <a:pt x="1320" y="4457"/>
                  <a:pt x="1462" y="4762"/>
                </a:cubicBezTo>
                <a:cubicBezTo>
                  <a:pt x="1604" y="5066"/>
                  <a:pt x="1808" y="5342"/>
                  <a:pt x="2075" y="5590"/>
                </a:cubicBezTo>
                <a:cubicBezTo>
                  <a:pt x="2099" y="5616"/>
                  <a:pt x="2233" y="5724"/>
                  <a:pt x="2475" y="5914"/>
                </a:cubicBezTo>
                <a:lnTo>
                  <a:pt x="2649" y="6057"/>
                </a:lnTo>
                <a:cubicBezTo>
                  <a:pt x="2974" y="6330"/>
                  <a:pt x="3220" y="6584"/>
                  <a:pt x="3387" y="6819"/>
                </a:cubicBezTo>
                <a:cubicBezTo>
                  <a:pt x="3578" y="7079"/>
                  <a:pt x="3695" y="7346"/>
                  <a:pt x="3737" y="7619"/>
                </a:cubicBezTo>
                <a:moveTo>
                  <a:pt x="6249" y="8571"/>
                </a:moveTo>
                <a:lnTo>
                  <a:pt x="3749" y="8571"/>
                </a:lnTo>
                <a:lnTo>
                  <a:pt x="3749" y="9048"/>
                </a:lnTo>
                <a:lnTo>
                  <a:pt x="6249" y="9048"/>
                </a:lnTo>
                <a:lnTo>
                  <a:pt x="6249" y="8571"/>
                </a:lnTo>
                <a:moveTo>
                  <a:pt x="1100" y="6190"/>
                </a:moveTo>
                <a:cubicBezTo>
                  <a:pt x="750" y="5860"/>
                  <a:pt x="479" y="5495"/>
                  <a:pt x="287" y="5095"/>
                </a:cubicBezTo>
                <a:cubicBezTo>
                  <a:pt x="95" y="4682"/>
                  <a:pt x="0" y="4254"/>
                  <a:pt x="0" y="3810"/>
                </a:cubicBezTo>
                <a:cubicBezTo>
                  <a:pt x="0" y="3117"/>
                  <a:pt x="229" y="2476"/>
                  <a:pt x="687" y="1886"/>
                </a:cubicBezTo>
                <a:cubicBezTo>
                  <a:pt x="1129" y="1314"/>
                  <a:pt x="1725" y="860"/>
                  <a:pt x="2475" y="524"/>
                </a:cubicBezTo>
                <a:cubicBezTo>
                  <a:pt x="3249" y="174"/>
                  <a:pt x="4091" y="0"/>
                  <a:pt x="4999" y="0"/>
                </a:cubicBezTo>
                <a:cubicBezTo>
                  <a:pt x="5907" y="0"/>
                  <a:pt x="6748" y="174"/>
                  <a:pt x="7523" y="524"/>
                </a:cubicBezTo>
                <a:cubicBezTo>
                  <a:pt x="8273" y="860"/>
                  <a:pt x="8869" y="1314"/>
                  <a:pt x="9311" y="1886"/>
                </a:cubicBezTo>
                <a:cubicBezTo>
                  <a:pt x="9769" y="2476"/>
                  <a:pt x="9998" y="3117"/>
                  <a:pt x="9998" y="3810"/>
                </a:cubicBezTo>
                <a:cubicBezTo>
                  <a:pt x="9998" y="4254"/>
                  <a:pt x="9902" y="4682"/>
                  <a:pt x="9711" y="5095"/>
                </a:cubicBezTo>
                <a:cubicBezTo>
                  <a:pt x="9519" y="5495"/>
                  <a:pt x="9248" y="5860"/>
                  <a:pt x="8898" y="6190"/>
                </a:cubicBezTo>
                <a:cubicBezTo>
                  <a:pt x="8840" y="6247"/>
                  <a:pt x="8723" y="6342"/>
                  <a:pt x="8548" y="6476"/>
                </a:cubicBezTo>
                <a:cubicBezTo>
                  <a:pt x="8223" y="6736"/>
                  <a:pt x="7994" y="6943"/>
                  <a:pt x="7861" y="7095"/>
                </a:cubicBezTo>
                <a:cubicBezTo>
                  <a:pt x="7619" y="7361"/>
                  <a:pt x="7498" y="7615"/>
                  <a:pt x="7498" y="7857"/>
                </a:cubicBezTo>
                <a:lnTo>
                  <a:pt x="7498" y="9048"/>
                </a:lnTo>
                <a:cubicBezTo>
                  <a:pt x="7498" y="9219"/>
                  <a:pt x="7442" y="9378"/>
                  <a:pt x="7330" y="9524"/>
                </a:cubicBezTo>
                <a:cubicBezTo>
                  <a:pt x="7217" y="9670"/>
                  <a:pt x="7065" y="9785"/>
                  <a:pt x="6874" y="9871"/>
                </a:cubicBezTo>
                <a:cubicBezTo>
                  <a:pt x="6682" y="9957"/>
                  <a:pt x="6473" y="10000"/>
                  <a:pt x="6249" y="10000"/>
                </a:cubicBezTo>
                <a:lnTo>
                  <a:pt x="3749" y="10000"/>
                </a:lnTo>
                <a:cubicBezTo>
                  <a:pt x="3524" y="10000"/>
                  <a:pt x="3316" y="9957"/>
                  <a:pt x="3124" y="9871"/>
                </a:cubicBezTo>
                <a:cubicBezTo>
                  <a:pt x="2932" y="9785"/>
                  <a:pt x="2780" y="9670"/>
                  <a:pt x="2668" y="9524"/>
                </a:cubicBezTo>
                <a:cubicBezTo>
                  <a:pt x="2555" y="9378"/>
                  <a:pt x="2499" y="9219"/>
                  <a:pt x="2499" y="9048"/>
                </a:cubicBezTo>
                <a:lnTo>
                  <a:pt x="2499" y="7857"/>
                </a:lnTo>
                <a:cubicBezTo>
                  <a:pt x="2499" y="7615"/>
                  <a:pt x="2378" y="7361"/>
                  <a:pt x="2137" y="7095"/>
                </a:cubicBezTo>
                <a:cubicBezTo>
                  <a:pt x="2003" y="6943"/>
                  <a:pt x="1774" y="6736"/>
                  <a:pt x="1450" y="6476"/>
                </a:cubicBezTo>
                <a:cubicBezTo>
                  <a:pt x="1274" y="6342"/>
                  <a:pt x="1158" y="6247"/>
                  <a:pt x="1100" y="6190"/>
                </a:cubicBezTo>
              </a:path>
            </a:pathLst>
          </a:custGeom>
          <a:solidFill>
            <a:srgbClr val="0A1F3D">
              <a:alpha val="100000"/>
            </a:srgbClr>
          </a:solidFill>
          <a:ln>
            <a:headEnd type="none"/>
            <a:tailEnd type="none"/>
          </a:ln>
        </p:spPr>
      </p:sp>
      <p:sp>
        <p:nvSpPr>
          <p:cNvPr id="8" name="TextBox 8"/>
          <p:cNvSpPr txBox="true"/>
          <p:nvPr/>
        </p:nvSpPr>
        <p:spPr>
          <a:xfrm flipH="false" flipV="false" rot="0">
            <a:off x="859118" y="1685925"/>
            <a:ext cx="10634682"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核心洞察</a:t>
            </a:r>
            <a:endParaRPr lang="en-US" sz="1100"/>
          </a:p>
        </p:txBody>
      </p:sp>
      <p:sp>
        <p:nvSpPr>
          <p:cNvPr id="9" name="TextBox 9"/>
          <p:cNvSpPr txBox="true"/>
          <p:nvPr/>
        </p:nvSpPr>
        <p:spPr>
          <a:xfrm flipH="false" flipV="false" rot="0">
            <a:off x="714196" y="1976438"/>
            <a:ext cx="11474756" cy="778966"/>
          </a:xfrm>
          <a:prstGeom prst="rect">
            <a:avLst/>
          </a:prstGeom>
          <a:ln>
            <a:headEnd type="none"/>
            <a:tailEnd type="none"/>
          </a:ln>
        </p:spPr>
        <p:txBody>
          <a:bodyPr anchor="t" anchorCtr="false" bIns="0" lIns="0" rIns="0" rtlCol="false" tIns="0" vert="horz" wrap="square"/>
          <a:lstStyle/>
          <a:p>
            <a:pPr algn="l">
              <a:defRPr/>
            </a:pPr>
            <a:r>
              <a:rPr b="false" i="false" lang="en-US" strike="noStrike" sz="1400">
                <a:ln/>
                <a:solidFill>
                  <a:srgbClr val="0A1F3D">
                    <a:alpha val="90196"/>
                  </a:srgbClr>
                </a:solidFill>
                <a:latin typeface="Alibaba PuHuiTi 3.0 55 Regular"/>
                <a:ea typeface="Alibaba PuHuiTi 3.0 55 Regular"/>
                <a:cs typeface="Alibaba PuHuiTi 3.0 55 Regular"/>
              </a:rPr>
              <a:t>字符串资源文件揭示交互设计意图与实现之间的致命鸿沟：</a:t>
            </a:r>
            <a:r>
              <a:rPr b="true" i="false" strike="noStrike" sz="1400">
                <a:ln/>
                <a:solidFill>
                  <a:srgbClr val="5B8CB8">
                    <a:alpha val="90196"/>
                  </a:srgbClr>
                </a:solidFill>
                <a:latin typeface="Alibaba PuHuiTi 3.0 55 Regular"/>
                <a:ea typeface="Alibaba PuHuiTi 3.0 55 Regular"/>
                <a:cs typeface="Alibaba PuHuiTi 3.0 55 Regular"/>
              </a:rPr>
              <a:t>str_horizontal_scroller_tip</a:t>
            </a:r>
            <a:r>
              <a:rPr b="false" i="false" strike="noStrike" sz="1400">
                <a:ln/>
                <a:solidFill>
                  <a:srgbClr val="0A1F3D">
                    <a:alpha val="90196"/>
                  </a:srgbClr>
                </a:solidFill>
                <a:latin typeface="Alibaba PuHuiTi 3.0 55 Regular"/>
                <a:ea typeface="Alibaba PuHuiTi 3.0 55 Regular"/>
                <a:cs typeface="Alibaba PuHuiTi 3.0 55 Regular"/>
              </a:rPr>
              <a:t>明确提示"左右划可以切换题目哦"，将滑动定位</a:t>
            </a:r>
            <a:endParaRPr lang="en-US" sz="1100"/>
          </a:p>
          <a:p>
            <a:pPr algn="l"/>
            <a:r>
              <a:rPr b="false" i="false" strike="noStrike" sz="1400">
                <a:ln/>
                <a:solidFill>
                  <a:srgbClr val="0A1F3D">
                    <a:alpha val="90196"/>
                  </a:srgbClr>
                </a:solidFill>
                <a:latin typeface="Alibaba PuHuiTi 3.0 55 Regular"/>
                <a:ea typeface="Alibaba PuHuiTi 3.0 55 Regular"/>
                <a:cs typeface="Alibaba PuHuiTi 3.0 55 Regular"/>
              </a:rPr>
              <a:t>为官方引导的核心交互方式；但代码层未为滑动场景实现录音结束流程，既没有AudioRecord.stop也没有endFlag发送。这种"设计鼓励</a:t>
            </a:r>
            <a:endParaRPr/>
          </a:p>
          <a:p>
            <a:pPr algn="l"/>
            <a:r>
              <a:rPr b="false" i="false" strike="noStrike" sz="1400">
                <a:ln/>
                <a:solidFill>
                  <a:srgbClr val="0A1F3D">
                    <a:alpha val="90196"/>
                  </a:srgbClr>
                </a:solidFill>
                <a:latin typeface="Alibaba PuHuiTi 3.0 55 Regular"/>
                <a:ea typeface="Alibaba PuHuiTi 3.0 55 Regular"/>
                <a:cs typeface="Alibaba PuHuiTi 3.0 55 Regular"/>
              </a:rPr>
              <a:t>行为与代码实现缺失"的错配，直接导致高频触发场景下的评分超时故障。</a:t>
            </a:r>
            <a:endParaRPr/>
          </a:p>
        </p:txBody>
      </p:sp>
      <p:sp>
        <p:nvSpPr>
          <p:cNvPr id="10" name="TextBox 10"/>
          <p:cNvSpPr txBox="true"/>
          <p:nvPr/>
        </p:nvSpPr>
        <p:spPr>
          <a:xfrm flipH="false" flipV="false" rot="0">
            <a:off x="514222" y="3330625"/>
            <a:ext cx="11217645"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关键证据点</a:t>
            </a:r>
            <a:endParaRPr lang="en-US" sz="1100"/>
          </a:p>
        </p:txBody>
      </p:sp>
      <p:sp>
        <p:nvSpPr>
          <p:cNvPr id="11" name="AutoShape 11"/>
          <p:cNvSpPr/>
          <p:nvPr/>
        </p:nvSpPr>
        <p:spPr>
          <a:xfrm flipH="false" flipV="false" rot="0">
            <a:off x="457086" y="4251723"/>
            <a:ext cx="11274781" cy="9525"/>
          </a:xfrm>
          <a:prstGeom prst="line">
            <a:avLst/>
          </a:prstGeom>
          <a:ln w="9525">
            <a:solidFill>
              <a:srgbClr val="C5CDD6">
                <a:alpha val="100000"/>
              </a:srgbClr>
            </a:solidFill>
            <a:prstDash val="solid"/>
            <a:headEnd type="none"/>
            <a:tailEnd type="none"/>
          </a:ln>
        </p:spPr>
      </p:sp>
      <p:sp>
        <p:nvSpPr>
          <p:cNvPr id="12" name="AutoShape 12"/>
          <p:cNvSpPr/>
          <p:nvPr/>
        </p:nvSpPr>
        <p:spPr>
          <a:xfrm flipH="false" flipV="false" rot="0">
            <a:off x="435958" y="3710136"/>
            <a:ext cx="190452" cy="190500"/>
          </a:xfrm>
          <a:custGeom>
            <a:rect b="b" l="l" r="r" t="t"/>
            <a:pathLst>
              <a:path h="10000" w="9998">
                <a:moveTo>
                  <a:pt x="3226" y="3538"/>
                </a:moveTo>
                <a:lnTo>
                  <a:pt x="4844" y="6478"/>
                </a:lnTo>
                <a:lnTo>
                  <a:pt x="5483" y="7641"/>
                </a:lnTo>
                <a:lnTo>
                  <a:pt x="9358" y="615"/>
                </a:lnTo>
                <a:lnTo>
                  <a:pt x="9998" y="1794"/>
                </a:lnTo>
                <a:lnTo>
                  <a:pt x="5483" y="10000"/>
                </a:lnTo>
                <a:lnTo>
                  <a:pt x="2577" y="4701"/>
                </a:lnTo>
                <a:lnTo>
                  <a:pt x="3226" y="3538"/>
                </a:lnTo>
                <a:moveTo>
                  <a:pt x="5483" y="5299"/>
                </a:moveTo>
                <a:lnTo>
                  <a:pt x="4844" y="4120"/>
                </a:lnTo>
                <a:lnTo>
                  <a:pt x="7101" y="0"/>
                </a:lnTo>
                <a:lnTo>
                  <a:pt x="7750" y="1179"/>
                </a:lnTo>
                <a:lnTo>
                  <a:pt x="5483" y="5299"/>
                </a:lnTo>
                <a:moveTo>
                  <a:pt x="1289" y="4701"/>
                </a:moveTo>
                <a:lnTo>
                  <a:pt x="3555" y="8821"/>
                </a:lnTo>
                <a:lnTo>
                  <a:pt x="2906" y="10000"/>
                </a:lnTo>
                <a:lnTo>
                  <a:pt x="0" y="4701"/>
                </a:lnTo>
                <a:lnTo>
                  <a:pt x="640" y="3538"/>
                </a:lnTo>
                <a:lnTo>
                  <a:pt x="1289" y="4701"/>
                </a:lnTo>
              </a:path>
            </a:pathLst>
          </a:custGeom>
          <a:solidFill>
            <a:srgbClr val="5B8CB8">
              <a:alpha val="100000"/>
            </a:srgbClr>
          </a:solidFill>
          <a:ln>
            <a:headEnd type="none"/>
            <a:tailEnd type="none"/>
          </a:ln>
        </p:spPr>
      </p:sp>
      <p:sp>
        <p:nvSpPr>
          <p:cNvPr id="13" name="TextBox 13"/>
          <p:cNvSpPr txBox="true"/>
          <p:nvPr/>
        </p:nvSpPr>
        <p:spPr>
          <a:xfrm flipH="false" flipV="false" rot="0">
            <a:off x="757644" y="3672036"/>
            <a:ext cx="3672458" cy="18097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100000"/>
                  </a:srgbClr>
                </a:solidFill>
                <a:latin typeface="FZYaYiHei GB18030L2 R"/>
                <a:ea typeface="FZYaYiHei GB18030L2 R"/>
                <a:cs typeface="FZYaYiHei GB18030L2 R"/>
              </a:rPr>
              <a:t>交互引导文本</a:t>
            </a:r>
            <a:endParaRPr lang="en-US" sz="1100"/>
          </a:p>
        </p:txBody>
      </p:sp>
      <p:sp>
        <p:nvSpPr>
          <p:cNvPr id="14" name="TextBox 14"/>
          <p:cNvSpPr txBox="true"/>
          <p:nvPr/>
        </p:nvSpPr>
        <p:spPr>
          <a:xfrm flipH="false" flipV="false" rot="0">
            <a:off x="757644" y="3914924"/>
            <a:ext cx="3710548"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74901"/>
                  </a:srgbClr>
                </a:solidFill>
                <a:latin typeface="FZYaYiHei GB18030L2 R"/>
                <a:ea typeface="FZYaYiHei GB18030L2 R"/>
                <a:cs typeface="FZYaYiHei GB18030L2 R"/>
              </a:rPr>
              <a:t>"左右划可以切换题目哦"证明滑动为设计意图内的标准操作</a:t>
            </a:r>
            <a:endParaRPr lang="en-US" sz="1100"/>
          </a:p>
        </p:txBody>
      </p:sp>
      <p:sp>
        <p:nvSpPr>
          <p:cNvPr id="15" name="AutoShape 15"/>
          <p:cNvSpPr/>
          <p:nvPr/>
        </p:nvSpPr>
        <p:spPr>
          <a:xfrm flipH="false" flipV="false" rot="0">
            <a:off x="457086" y="5006132"/>
            <a:ext cx="11274781" cy="9525"/>
          </a:xfrm>
          <a:prstGeom prst="line">
            <a:avLst/>
          </a:prstGeom>
          <a:ln w="9525">
            <a:solidFill>
              <a:srgbClr val="C5CDD6">
                <a:alpha val="100000"/>
              </a:srgbClr>
            </a:solidFill>
            <a:prstDash val="solid"/>
            <a:headEnd type="none"/>
            <a:tailEnd type="none"/>
          </a:ln>
        </p:spPr>
      </p:sp>
      <p:sp>
        <p:nvSpPr>
          <p:cNvPr id="16" name="AutoShape 16"/>
          <p:cNvSpPr/>
          <p:nvPr/>
        </p:nvSpPr>
        <p:spPr>
          <a:xfrm flipH="false" flipV="false" rot="0">
            <a:off x="435958" y="4464547"/>
            <a:ext cx="190452" cy="19050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5B8CB8">
              <a:alpha val="100000"/>
            </a:srgbClr>
          </a:solidFill>
          <a:ln>
            <a:headEnd type="none"/>
            <a:tailEnd type="none"/>
          </a:ln>
        </p:spPr>
      </p:sp>
      <p:sp>
        <p:nvSpPr>
          <p:cNvPr id="17" name="TextBox 17"/>
          <p:cNvSpPr txBox="true"/>
          <p:nvPr/>
        </p:nvSpPr>
        <p:spPr>
          <a:xfrm flipH="false" flipV="false" rot="0">
            <a:off x="757644" y="4426447"/>
            <a:ext cx="4303777" cy="18097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100000"/>
                  </a:srgbClr>
                </a:solidFill>
                <a:latin typeface="FZYaYiHei GB18030L2 R"/>
                <a:ea typeface="FZYaYiHei GB18030L2 R"/>
                <a:cs typeface="FZYaYiHei GB18030L2 R"/>
              </a:rPr>
              <a:t>错误状态预定义</a:t>
            </a:r>
            <a:endParaRPr lang="en-US" sz="1100"/>
          </a:p>
        </p:txBody>
      </p:sp>
      <p:sp>
        <p:nvSpPr>
          <p:cNvPr id="18" name="TextBox 18"/>
          <p:cNvSpPr txBox="true"/>
          <p:nvPr/>
        </p:nvSpPr>
        <p:spPr>
          <a:xfrm flipH="false" flipV="false" rot="0">
            <a:off x="757644" y="4669334"/>
            <a:ext cx="4341868"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74901"/>
                  </a:srgbClr>
                </a:solidFill>
                <a:latin typeface="FZYaYiHei GB18030L2 R"/>
                <a:ea typeface="FZYaYiHei GB18030L2 R"/>
                <a:cs typeface="FZYaYiHei GB18030L2 R"/>
              </a:rPr>
              <a:t>"评分超时""正在评分""评分失败"等文本表明开发者已预见到超时场景</a:t>
            </a:r>
            <a:endParaRPr lang="en-US" sz="1100"/>
          </a:p>
        </p:txBody>
      </p:sp>
      <p:sp>
        <p:nvSpPr>
          <p:cNvPr id="19" name="AutoShape 19"/>
          <p:cNvSpPr/>
          <p:nvPr/>
        </p:nvSpPr>
        <p:spPr>
          <a:xfrm flipH="false" flipV="false" rot="0">
            <a:off x="457086" y="5760541"/>
            <a:ext cx="11274781" cy="9525"/>
          </a:xfrm>
          <a:prstGeom prst="line">
            <a:avLst/>
          </a:prstGeom>
          <a:ln w="9525">
            <a:solidFill>
              <a:srgbClr val="C5CDD6">
                <a:alpha val="100000"/>
              </a:srgbClr>
            </a:solidFill>
            <a:prstDash val="solid"/>
            <a:headEnd type="none"/>
            <a:tailEnd type="none"/>
          </a:ln>
        </p:spPr>
      </p:sp>
      <p:sp>
        <p:nvSpPr>
          <p:cNvPr id="20" name="AutoShape 20"/>
          <p:cNvSpPr/>
          <p:nvPr/>
        </p:nvSpPr>
        <p:spPr>
          <a:xfrm flipH="false" flipV="false" rot="0">
            <a:off x="435958" y="5218956"/>
            <a:ext cx="190452" cy="190500"/>
          </a:xfrm>
          <a:custGeom>
            <a:rect b="b" l="l" r="r" t="t"/>
            <a:pathLst>
              <a:path h="10000" w="9998">
                <a:moveTo>
                  <a:pt x="4999" y="0"/>
                </a:moveTo>
                <a:cubicBezTo>
                  <a:pt x="5139" y="0"/>
                  <a:pt x="5257" y="48"/>
                  <a:pt x="5354" y="145"/>
                </a:cubicBezTo>
                <a:cubicBezTo>
                  <a:pt x="5450" y="241"/>
                  <a:pt x="5499" y="360"/>
                  <a:pt x="5499" y="500"/>
                </a:cubicBezTo>
                <a:lnTo>
                  <a:pt x="5499" y="2000"/>
                </a:lnTo>
                <a:cubicBezTo>
                  <a:pt x="5499" y="2140"/>
                  <a:pt x="5450" y="2258"/>
                  <a:pt x="5354" y="2355"/>
                </a:cubicBezTo>
                <a:cubicBezTo>
                  <a:pt x="5257" y="2451"/>
                  <a:pt x="5139" y="2500"/>
                  <a:pt x="4999" y="2500"/>
                </a:cubicBezTo>
                <a:cubicBezTo>
                  <a:pt x="4859" y="2500"/>
                  <a:pt x="4740" y="2451"/>
                  <a:pt x="4644" y="2355"/>
                </a:cubicBezTo>
                <a:cubicBezTo>
                  <a:pt x="4547" y="2258"/>
                  <a:pt x="4499" y="2140"/>
                  <a:pt x="4499" y="2000"/>
                </a:cubicBezTo>
                <a:lnTo>
                  <a:pt x="4499" y="500"/>
                </a:lnTo>
                <a:cubicBezTo>
                  <a:pt x="4499" y="360"/>
                  <a:pt x="4547" y="241"/>
                  <a:pt x="4644" y="145"/>
                </a:cubicBezTo>
                <a:cubicBezTo>
                  <a:pt x="4740" y="48"/>
                  <a:pt x="4859" y="0"/>
                  <a:pt x="4999" y="0"/>
                </a:cubicBezTo>
                <a:moveTo>
                  <a:pt x="4999" y="7500"/>
                </a:moveTo>
                <a:cubicBezTo>
                  <a:pt x="5139" y="7500"/>
                  <a:pt x="5257" y="7548"/>
                  <a:pt x="5354" y="7645"/>
                </a:cubicBezTo>
                <a:cubicBezTo>
                  <a:pt x="5450" y="7741"/>
                  <a:pt x="5499" y="7860"/>
                  <a:pt x="5499" y="8000"/>
                </a:cubicBezTo>
                <a:lnTo>
                  <a:pt x="5499" y="9500"/>
                </a:lnTo>
                <a:cubicBezTo>
                  <a:pt x="5499" y="9640"/>
                  <a:pt x="5450" y="9758"/>
                  <a:pt x="5354" y="9855"/>
                </a:cubicBezTo>
                <a:cubicBezTo>
                  <a:pt x="5257" y="9951"/>
                  <a:pt x="5139" y="10000"/>
                  <a:pt x="4999" y="10000"/>
                </a:cubicBezTo>
                <a:cubicBezTo>
                  <a:pt x="4859" y="10000"/>
                  <a:pt x="4740" y="9951"/>
                  <a:pt x="4644" y="9855"/>
                </a:cubicBezTo>
                <a:cubicBezTo>
                  <a:pt x="4547" y="9758"/>
                  <a:pt x="4499" y="9640"/>
                  <a:pt x="4499" y="9500"/>
                </a:cubicBezTo>
                <a:lnTo>
                  <a:pt x="4499" y="8000"/>
                </a:lnTo>
                <a:cubicBezTo>
                  <a:pt x="4499" y="7860"/>
                  <a:pt x="4547" y="7741"/>
                  <a:pt x="4644" y="7645"/>
                </a:cubicBezTo>
                <a:cubicBezTo>
                  <a:pt x="4740" y="7548"/>
                  <a:pt x="4859" y="7500"/>
                  <a:pt x="4999" y="7500"/>
                </a:cubicBezTo>
                <a:moveTo>
                  <a:pt x="9998" y="5000"/>
                </a:moveTo>
                <a:cubicBezTo>
                  <a:pt x="9998" y="5140"/>
                  <a:pt x="9949" y="5258"/>
                  <a:pt x="9853" y="5355"/>
                </a:cubicBezTo>
                <a:cubicBezTo>
                  <a:pt x="9756" y="5451"/>
                  <a:pt x="9638" y="5500"/>
                  <a:pt x="9498" y="5500"/>
                </a:cubicBezTo>
                <a:lnTo>
                  <a:pt x="7998" y="5500"/>
                </a:lnTo>
                <a:cubicBezTo>
                  <a:pt x="7858" y="5500"/>
                  <a:pt x="7739" y="5451"/>
                  <a:pt x="7643" y="5355"/>
                </a:cubicBezTo>
                <a:cubicBezTo>
                  <a:pt x="7547" y="5258"/>
                  <a:pt x="7499" y="5140"/>
                  <a:pt x="7499" y="5000"/>
                </a:cubicBezTo>
                <a:cubicBezTo>
                  <a:pt x="7499" y="4860"/>
                  <a:pt x="7547" y="4741"/>
                  <a:pt x="7643" y="4645"/>
                </a:cubicBezTo>
                <a:cubicBezTo>
                  <a:pt x="7739" y="4548"/>
                  <a:pt x="7858" y="4500"/>
                  <a:pt x="7998" y="4500"/>
                </a:cubicBezTo>
                <a:lnTo>
                  <a:pt x="9498" y="4500"/>
                </a:lnTo>
                <a:cubicBezTo>
                  <a:pt x="9638" y="4500"/>
                  <a:pt x="9756" y="4548"/>
                  <a:pt x="9853" y="4645"/>
                </a:cubicBezTo>
                <a:cubicBezTo>
                  <a:pt x="9949" y="4741"/>
                  <a:pt x="9998" y="4860"/>
                  <a:pt x="9998" y="5000"/>
                </a:cubicBezTo>
                <a:moveTo>
                  <a:pt x="2500" y="5000"/>
                </a:moveTo>
                <a:cubicBezTo>
                  <a:pt x="2500" y="5140"/>
                  <a:pt x="2451" y="5258"/>
                  <a:pt x="2355" y="5355"/>
                </a:cubicBezTo>
                <a:cubicBezTo>
                  <a:pt x="2258" y="5451"/>
                  <a:pt x="2140" y="5500"/>
                  <a:pt x="2000" y="5500"/>
                </a:cubicBezTo>
                <a:lnTo>
                  <a:pt x="500" y="5500"/>
                </a:lnTo>
                <a:cubicBezTo>
                  <a:pt x="360" y="5500"/>
                  <a:pt x="241" y="5451"/>
                  <a:pt x="145" y="5355"/>
                </a:cubicBezTo>
                <a:cubicBezTo>
                  <a:pt x="48" y="5258"/>
                  <a:pt x="0" y="5140"/>
                  <a:pt x="0" y="5000"/>
                </a:cubicBezTo>
                <a:cubicBezTo>
                  <a:pt x="0" y="4860"/>
                  <a:pt x="48" y="4741"/>
                  <a:pt x="145" y="4645"/>
                </a:cubicBezTo>
                <a:cubicBezTo>
                  <a:pt x="241" y="4548"/>
                  <a:pt x="360" y="4500"/>
                  <a:pt x="500" y="4500"/>
                </a:cubicBezTo>
                <a:lnTo>
                  <a:pt x="2000" y="4500"/>
                </a:lnTo>
                <a:cubicBezTo>
                  <a:pt x="2140" y="4500"/>
                  <a:pt x="2258" y="4548"/>
                  <a:pt x="2355" y="4645"/>
                </a:cubicBezTo>
                <a:cubicBezTo>
                  <a:pt x="2451" y="4741"/>
                  <a:pt x="2500" y="4860"/>
                  <a:pt x="2500" y="5000"/>
                </a:cubicBezTo>
                <a:moveTo>
                  <a:pt x="8538" y="8540"/>
                </a:moveTo>
                <a:cubicBezTo>
                  <a:pt x="8438" y="8633"/>
                  <a:pt x="8318" y="8680"/>
                  <a:pt x="8178" y="8680"/>
                </a:cubicBezTo>
                <a:cubicBezTo>
                  <a:pt x="8038" y="8680"/>
                  <a:pt x="7921" y="8633"/>
                  <a:pt x="7828" y="8540"/>
                </a:cubicBezTo>
                <a:lnTo>
                  <a:pt x="6769" y="7470"/>
                </a:lnTo>
                <a:cubicBezTo>
                  <a:pt x="6669" y="7376"/>
                  <a:pt x="6619" y="7260"/>
                  <a:pt x="6619" y="7120"/>
                </a:cubicBezTo>
                <a:cubicBezTo>
                  <a:pt x="6619" y="6980"/>
                  <a:pt x="6667" y="6861"/>
                  <a:pt x="6764" y="6765"/>
                </a:cubicBezTo>
                <a:cubicBezTo>
                  <a:pt x="6860" y="6668"/>
                  <a:pt x="6979" y="6620"/>
                  <a:pt x="7119" y="6620"/>
                </a:cubicBezTo>
                <a:cubicBezTo>
                  <a:pt x="7259" y="6620"/>
                  <a:pt x="7375" y="6670"/>
                  <a:pt x="7469" y="6770"/>
                </a:cubicBezTo>
                <a:lnTo>
                  <a:pt x="8538" y="7830"/>
                </a:lnTo>
                <a:cubicBezTo>
                  <a:pt x="8631" y="7923"/>
                  <a:pt x="8678" y="8040"/>
                  <a:pt x="8678" y="8180"/>
                </a:cubicBezTo>
                <a:cubicBezTo>
                  <a:pt x="8678" y="8320"/>
                  <a:pt x="8631" y="8440"/>
                  <a:pt x="8538" y="8540"/>
                </a:cubicBezTo>
                <a:moveTo>
                  <a:pt x="3229" y="3230"/>
                </a:moveTo>
                <a:cubicBezTo>
                  <a:pt x="3135" y="3330"/>
                  <a:pt x="3019" y="3380"/>
                  <a:pt x="2879" y="3380"/>
                </a:cubicBezTo>
                <a:cubicBezTo>
                  <a:pt x="2739" y="3380"/>
                  <a:pt x="2622" y="3330"/>
                  <a:pt x="2529" y="3230"/>
                </a:cubicBezTo>
                <a:lnTo>
                  <a:pt x="1460" y="2170"/>
                </a:lnTo>
                <a:cubicBezTo>
                  <a:pt x="1366" y="2076"/>
                  <a:pt x="1320" y="1960"/>
                  <a:pt x="1320" y="1820"/>
                </a:cubicBezTo>
                <a:cubicBezTo>
                  <a:pt x="1320" y="1680"/>
                  <a:pt x="1368" y="1561"/>
                  <a:pt x="1465" y="1465"/>
                </a:cubicBezTo>
                <a:cubicBezTo>
                  <a:pt x="1561" y="1368"/>
                  <a:pt x="1680" y="1320"/>
                  <a:pt x="1820" y="1320"/>
                </a:cubicBezTo>
                <a:cubicBezTo>
                  <a:pt x="1960" y="1320"/>
                  <a:pt x="2076" y="1366"/>
                  <a:pt x="2170" y="1460"/>
                </a:cubicBezTo>
                <a:lnTo>
                  <a:pt x="3229" y="2530"/>
                </a:lnTo>
                <a:cubicBezTo>
                  <a:pt x="3329" y="2623"/>
                  <a:pt x="3379" y="2740"/>
                  <a:pt x="3379" y="2880"/>
                </a:cubicBezTo>
                <a:cubicBezTo>
                  <a:pt x="3379" y="3020"/>
                  <a:pt x="3329" y="3136"/>
                  <a:pt x="3229" y="3230"/>
                </a:cubicBezTo>
                <a:moveTo>
                  <a:pt x="1460" y="8540"/>
                </a:moveTo>
                <a:cubicBezTo>
                  <a:pt x="1366" y="8440"/>
                  <a:pt x="1320" y="8320"/>
                  <a:pt x="1320" y="8180"/>
                </a:cubicBezTo>
                <a:cubicBezTo>
                  <a:pt x="1320" y="8040"/>
                  <a:pt x="1366" y="7923"/>
                  <a:pt x="1460" y="7830"/>
                </a:cubicBezTo>
                <a:lnTo>
                  <a:pt x="2529" y="6770"/>
                </a:lnTo>
                <a:cubicBezTo>
                  <a:pt x="2622" y="6670"/>
                  <a:pt x="2739" y="6620"/>
                  <a:pt x="2879" y="6620"/>
                </a:cubicBezTo>
                <a:cubicBezTo>
                  <a:pt x="3019" y="6620"/>
                  <a:pt x="3137" y="6668"/>
                  <a:pt x="3234" y="6765"/>
                </a:cubicBezTo>
                <a:cubicBezTo>
                  <a:pt x="3330" y="6861"/>
                  <a:pt x="3379" y="6980"/>
                  <a:pt x="3379" y="7120"/>
                </a:cubicBezTo>
                <a:cubicBezTo>
                  <a:pt x="3379" y="7260"/>
                  <a:pt x="3329" y="7376"/>
                  <a:pt x="3229" y="7470"/>
                </a:cubicBezTo>
                <a:lnTo>
                  <a:pt x="2170" y="8540"/>
                </a:lnTo>
                <a:cubicBezTo>
                  <a:pt x="2076" y="8633"/>
                  <a:pt x="1960" y="8680"/>
                  <a:pt x="1820" y="8680"/>
                </a:cubicBezTo>
                <a:cubicBezTo>
                  <a:pt x="1680" y="8680"/>
                  <a:pt x="1560" y="8633"/>
                  <a:pt x="1460" y="8540"/>
                </a:cubicBezTo>
                <a:moveTo>
                  <a:pt x="6769" y="3230"/>
                </a:moveTo>
                <a:cubicBezTo>
                  <a:pt x="6669" y="3136"/>
                  <a:pt x="6619" y="3020"/>
                  <a:pt x="6619" y="2880"/>
                </a:cubicBezTo>
                <a:cubicBezTo>
                  <a:pt x="6619" y="2740"/>
                  <a:pt x="6669" y="2623"/>
                  <a:pt x="6769" y="2530"/>
                </a:cubicBezTo>
                <a:lnTo>
                  <a:pt x="7828" y="1460"/>
                </a:lnTo>
                <a:cubicBezTo>
                  <a:pt x="7921" y="1366"/>
                  <a:pt x="8038" y="1320"/>
                  <a:pt x="8178" y="1320"/>
                </a:cubicBezTo>
                <a:cubicBezTo>
                  <a:pt x="8318" y="1320"/>
                  <a:pt x="8436" y="1368"/>
                  <a:pt x="8533" y="1465"/>
                </a:cubicBezTo>
                <a:cubicBezTo>
                  <a:pt x="8629" y="1561"/>
                  <a:pt x="8678" y="1680"/>
                  <a:pt x="8678" y="1820"/>
                </a:cubicBezTo>
                <a:cubicBezTo>
                  <a:pt x="8678" y="1960"/>
                  <a:pt x="8631" y="2076"/>
                  <a:pt x="8538" y="2170"/>
                </a:cubicBezTo>
                <a:lnTo>
                  <a:pt x="7469" y="3230"/>
                </a:lnTo>
                <a:cubicBezTo>
                  <a:pt x="7375" y="3330"/>
                  <a:pt x="7259" y="3380"/>
                  <a:pt x="7119" y="3380"/>
                </a:cubicBezTo>
                <a:cubicBezTo>
                  <a:pt x="6979" y="3380"/>
                  <a:pt x="6862" y="3330"/>
                  <a:pt x="6769" y="3230"/>
                </a:cubicBezTo>
              </a:path>
            </a:pathLst>
          </a:custGeom>
          <a:solidFill>
            <a:srgbClr val="5B8CB8">
              <a:alpha val="100000"/>
            </a:srgbClr>
          </a:solidFill>
          <a:ln>
            <a:headEnd type="none"/>
            <a:tailEnd type="none"/>
          </a:ln>
        </p:spPr>
      </p:sp>
      <p:sp>
        <p:nvSpPr>
          <p:cNvPr id="21" name="TextBox 21"/>
          <p:cNvSpPr txBox="true"/>
          <p:nvPr/>
        </p:nvSpPr>
        <p:spPr>
          <a:xfrm flipH="false" flipV="false" rot="0">
            <a:off x="757644" y="5180856"/>
            <a:ext cx="4100975" cy="18097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100000"/>
                  </a:srgbClr>
                </a:solidFill>
                <a:latin typeface="FZYaYiHei GB18030L2 R"/>
                <a:ea typeface="FZYaYiHei GB18030L2 R"/>
                <a:cs typeface="FZYaYiHei GB18030L2 R"/>
              </a:rPr>
              <a:t>状态管理存在</a:t>
            </a:r>
            <a:endParaRPr lang="en-US" sz="1100"/>
          </a:p>
        </p:txBody>
      </p:sp>
      <p:sp>
        <p:nvSpPr>
          <p:cNvPr id="22" name="TextBox 22"/>
          <p:cNvSpPr txBox="true"/>
          <p:nvPr/>
        </p:nvSpPr>
        <p:spPr>
          <a:xfrm flipH="false" flipV="false" rot="0">
            <a:off x="757644" y="5423743"/>
            <a:ext cx="4139066"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74901"/>
                  </a:srgbClr>
                </a:solidFill>
                <a:latin typeface="FZYaYiHei GB18030L2 R"/>
                <a:ea typeface="FZYaYiHei GB18030L2 R"/>
                <a:cs typeface="FZYaYiHei GB18030L2 R"/>
              </a:rPr>
              <a:t>"正在评分"状态的存在证明有评分状态管理机制，但无法正确清除</a:t>
            </a:r>
            <a:endParaRPr lang="en-US" sz="1100"/>
          </a:p>
        </p:txBody>
      </p:sp>
      <p:sp>
        <p:nvSpPr>
          <p:cNvPr id="23" name="AutoShape 23"/>
          <p:cNvSpPr/>
          <p:nvPr/>
        </p:nvSpPr>
        <p:spPr>
          <a:xfrm flipH="false" flipV="false" rot="0">
            <a:off x="435958" y="5973366"/>
            <a:ext cx="190452" cy="190500"/>
          </a:xfrm>
          <a:custGeom>
            <a:rect b="b" l="l" r="r" t="t"/>
            <a:pathLst>
              <a:path h="10000" w="9998">
                <a:moveTo>
                  <a:pt x="6780" y="0"/>
                </a:moveTo>
                <a:lnTo>
                  <a:pt x="9998" y="5000"/>
                </a:lnTo>
                <a:lnTo>
                  <a:pt x="6780" y="10000"/>
                </a:lnTo>
                <a:lnTo>
                  <a:pt x="6144" y="8997"/>
                </a:lnTo>
                <a:lnTo>
                  <a:pt x="8716" y="5000"/>
                </a:lnTo>
                <a:lnTo>
                  <a:pt x="6144" y="1003"/>
                </a:lnTo>
                <a:lnTo>
                  <a:pt x="6780" y="0"/>
                </a:lnTo>
                <a:moveTo>
                  <a:pt x="3854" y="1003"/>
                </a:moveTo>
                <a:lnTo>
                  <a:pt x="1282" y="5000"/>
                </a:lnTo>
                <a:lnTo>
                  <a:pt x="3854" y="8997"/>
                </a:lnTo>
                <a:lnTo>
                  <a:pt x="3218" y="10000"/>
                </a:lnTo>
                <a:lnTo>
                  <a:pt x="0" y="5000"/>
                </a:lnTo>
                <a:lnTo>
                  <a:pt x="3218" y="0"/>
                </a:lnTo>
              </a:path>
            </a:pathLst>
          </a:custGeom>
          <a:solidFill>
            <a:srgbClr val="5B8CB8">
              <a:alpha val="100000"/>
            </a:srgbClr>
          </a:solidFill>
          <a:ln>
            <a:headEnd type="none"/>
            <a:tailEnd type="none"/>
          </a:ln>
        </p:spPr>
      </p:sp>
      <p:sp>
        <p:nvSpPr>
          <p:cNvPr id="24" name="TextBox 24"/>
          <p:cNvSpPr txBox="true"/>
          <p:nvPr/>
        </p:nvSpPr>
        <p:spPr>
          <a:xfrm flipH="false" flipV="false" rot="0">
            <a:off x="757644" y="5935265"/>
            <a:ext cx="4372966" cy="18097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100000"/>
                  </a:srgbClr>
                </a:solidFill>
                <a:latin typeface="FZYaYiHei GB18030L2 R"/>
                <a:ea typeface="FZYaYiHei GB18030L2 R"/>
                <a:cs typeface="FZYaYiHei GB18030L2 R"/>
              </a:rPr>
              <a:t>实现缺失确认</a:t>
            </a:r>
            <a:endParaRPr lang="en-US" sz="1100"/>
          </a:p>
        </p:txBody>
      </p:sp>
      <p:sp>
        <p:nvSpPr>
          <p:cNvPr id="25" name="TextBox 25"/>
          <p:cNvSpPr txBox="true"/>
          <p:nvPr/>
        </p:nvSpPr>
        <p:spPr>
          <a:xfrm flipH="false" flipV="false" rot="0">
            <a:off x="757644" y="6178152"/>
            <a:ext cx="4411055"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74901"/>
                  </a:srgbClr>
                </a:solidFill>
                <a:latin typeface="FZYaYiHei GB18030L2 R"/>
                <a:ea typeface="FZYaYiHei GB18030L2 R"/>
                <a:cs typeface="FZYaYiHei GB18030L2 R"/>
              </a:rPr>
              <a:t>滑动回调中未包含录音停止和endFlag发送逻辑，与官方引导形成矛盾</a:t>
            </a:r>
            <a:endParaRPr lang="en-US" sz="1100"/>
          </a:p>
        </p:txBody>
      </p:sp>
    </p:spTree>
  </p:cSld>
  <p:clrMapOvr>
    <a:masterClrMapping/>
  </p:clrMapOvr>
</p:sld>
</file>

<file path=ppt/slides/slide14.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AutoShape 3"/>
          <p:cNvSpPr/>
          <p:nvPr/>
        </p:nvSpPr>
        <p:spPr>
          <a:xfrm flipH="false" flipV="false" rot="0">
            <a:off x="448977" y="485775"/>
            <a:ext cx="114271" cy="114300"/>
          </a:xfrm>
          <a:custGeom>
            <a:rect b="b" l="l" r="r" t="t"/>
            <a:pathLst>
              <a:path h="10000" w="9998">
                <a:moveTo>
                  <a:pt x="5499" y="6000"/>
                </a:moveTo>
                <a:lnTo>
                  <a:pt x="5499" y="8950"/>
                </a:lnTo>
                <a:cubicBezTo>
                  <a:pt x="5879" y="8876"/>
                  <a:pt x="6220" y="8721"/>
                  <a:pt x="6524" y="8485"/>
                </a:cubicBezTo>
                <a:cubicBezTo>
                  <a:pt x="6827" y="8248"/>
                  <a:pt x="7065" y="7956"/>
                  <a:pt x="7239" y="7610"/>
                </a:cubicBezTo>
                <a:cubicBezTo>
                  <a:pt x="7412" y="7263"/>
                  <a:pt x="7499" y="6893"/>
                  <a:pt x="7499" y="6500"/>
                </a:cubicBezTo>
                <a:lnTo>
                  <a:pt x="7499" y="5000"/>
                </a:lnTo>
                <a:cubicBezTo>
                  <a:pt x="7499" y="4653"/>
                  <a:pt x="7429" y="4320"/>
                  <a:pt x="7289" y="4000"/>
                </a:cubicBezTo>
                <a:lnTo>
                  <a:pt x="2709" y="4000"/>
                </a:lnTo>
                <a:cubicBezTo>
                  <a:pt x="2569" y="4320"/>
                  <a:pt x="2500" y="4653"/>
                  <a:pt x="2500" y="5000"/>
                </a:cubicBezTo>
                <a:lnTo>
                  <a:pt x="2500" y="6500"/>
                </a:lnTo>
                <a:cubicBezTo>
                  <a:pt x="2500" y="6893"/>
                  <a:pt x="2586" y="7263"/>
                  <a:pt x="2759" y="7610"/>
                </a:cubicBezTo>
                <a:cubicBezTo>
                  <a:pt x="2932" y="7956"/>
                  <a:pt x="3170" y="8248"/>
                  <a:pt x="3474" y="8485"/>
                </a:cubicBezTo>
                <a:cubicBezTo>
                  <a:pt x="3777" y="8721"/>
                  <a:pt x="4119" y="8876"/>
                  <a:pt x="4499" y="8950"/>
                </a:cubicBezTo>
                <a:lnTo>
                  <a:pt x="4499" y="6000"/>
                </a:lnTo>
                <a:lnTo>
                  <a:pt x="5499" y="6000"/>
                </a:lnTo>
                <a:moveTo>
                  <a:pt x="520" y="8570"/>
                </a:moveTo>
                <a:lnTo>
                  <a:pt x="1770" y="7850"/>
                </a:lnTo>
                <a:cubicBezTo>
                  <a:pt x="1590" y="7416"/>
                  <a:pt x="1500" y="6966"/>
                  <a:pt x="1500" y="6500"/>
                </a:cubicBezTo>
                <a:lnTo>
                  <a:pt x="0" y="6500"/>
                </a:lnTo>
                <a:lnTo>
                  <a:pt x="0" y="5500"/>
                </a:lnTo>
                <a:lnTo>
                  <a:pt x="1500" y="5500"/>
                </a:lnTo>
                <a:lnTo>
                  <a:pt x="1500" y="5000"/>
                </a:lnTo>
                <a:cubicBezTo>
                  <a:pt x="1500" y="4686"/>
                  <a:pt x="1540" y="4376"/>
                  <a:pt x="1620" y="4070"/>
                </a:cubicBezTo>
                <a:lnTo>
                  <a:pt x="520" y="3430"/>
                </a:lnTo>
                <a:lnTo>
                  <a:pt x="1020" y="2570"/>
                </a:lnTo>
                <a:lnTo>
                  <a:pt x="2030" y="3150"/>
                </a:lnTo>
                <a:lnTo>
                  <a:pt x="2130" y="3000"/>
                </a:lnTo>
                <a:lnTo>
                  <a:pt x="7868" y="3000"/>
                </a:lnTo>
                <a:lnTo>
                  <a:pt x="7968" y="3150"/>
                </a:lnTo>
                <a:lnTo>
                  <a:pt x="8978" y="2570"/>
                </a:lnTo>
                <a:lnTo>
                  <a:pt x="9478" y="3430"/>
                </a:lnTo>
                <a:lnTo>
                  <a:pt x="8378" y="4070"/>
                </a:lnTo>
                <a:cubicBezTo>
                  <a:pt x="8458" y="4376"/>
                  <a:pt x="8498" y="4686"/>
                  <a:pt x="8498" y="5000"/>
                </a:cubicBezTo>
                <a:lnTo>
                  <a:pt x="8498" y="5500"/>
                </a:lnTo>
                <a:lnTo>
                  <a:pt x="9998" y="5500"/>
                </a:lnTo>
                <a:lnTo>
                  <a:pt x="9998" y="6500"/>
                </a:lnTo>
                <a:lnTo>
                  <a:pt x="8498" y="6500"/>
                </a:lnTo>
                <a:cubicBezTo>
                  <a:pt x="8498" y="6966"/>
                  <a:pt x="8408" y="7416"/>
                  <a:pt x="8228" y="7850"/>
                </a:cubicBezTo>
                <a:lnTo>
                  <a:pt x="9478" y="8570"/>
                </a:lnTo>
                <a:lnTo>
                  <a:pt x="8978" y="9430"/>
                </a:lnTo>
                <a:lnTo>
                  <a:pt x="7718" y="8700"/>
                </a:lnTo>
                <a:cubicBezTo>
                  <a:pt x="7392" y="9106"/>
                  <a:pt x="6995" y="9423"/>
                  <a:pt x="6529" y="9650"/>
                </a:cubicBezTo>
                <a:cubicBezTo>
                  <a:pt x="6049" y="9883"/>
                  <a:pt x="5539" y="10000"/>
                  <a:pt x="4999" y="10000"/>
                </a:cubicBezTo>
                <a:cubicBezTo>
                  <a:pt x="4459" y="10000"/>
                  <a:pt x="3949" y="9883"/>
                  <a:pt x="3469" y="9650"/>
                </a:cubicBezTo>
                <a:cubicBezTo>
                  <a:pt x="3002" y="9423"/>
                  <a:pt x="2606" y="9106"/>
                  <a:pt x="2280" y="8700"/>
                </a:cubicBezTo>
                <a:lnTo>
                  <a:pt x="1020" y="9430"/>
                </a:lnTo>
                <a:lnTo>
                  <a:pt x="520" y="8570"/>
                </a:lnTo>
                <a:moveTo>
                  <a:pt x="6999" y="2000"/>
                </a:moveTo>
                <a:lnTo>
                  <a:pt x="2999" y="2000"/>
                </a:lnTo>
                <a:cubicBezTo>
                  <a:pt x="2999" y="1640"/>
                  <a:pt x="3089" y="1306"/>
                  <a:pt x="3269" y="1000"/>
                </a:cubicBezTo>
                <a:cubicBezTo>
                  <a:pt x="3449" y="693"/>
                  <a:pt x="3692" y="450"/>
                  <a:pt x="3999" y="270"/>
                </a:cubicBezTo>
                <a:cubicBezTo>
                  <a:pt x="4305" y="90"/>
                  <a:pt x="4639" y="0"/>
                  <a:pt x="4999" y="0"/>
                </a:cubicBezTo>
                <a:cubicBezTo>
                  <a:pt x="5359" y="0"/>
                  <a:pt x="5692" y="90"/>
                  <a:pt x="5999" y="270"/>
                </a:cubicBezTo>
                <a:cubicBezTo>
                  <a:pt x="6305" y="450"/>
                  <a:pt x="6549" y="693"/>
                  <a:pt x="6729" y="1000"/>
                </a:cubicBezTo>
                <a:cubicBezTo>
                  <a:pt x="6909" y="1306"/>
                  <a:pt x="6999" y="1640"/>
                  <a:pt x="6999" y="2000"/>
                </a:cubicBezTo>
              </a:path>
            </a:pathLst>
          </a:custGeom>
          <a:solidFill>
            <a:srgbClr val="0A1F3D">
              <a:alpha val="100000"/>
            </a:srgbClr>
          </a:solidFill>
          <a:ln>
            <a:headEnd type="none"/>
            <a:tailEnd type="none"/>
          </a:ln>
        </p:spPr>
      </p:sp>
      <p:sp>
        <p:nvSpPr>
          <p:cNvPr id="4" name="TextBox 4"/>
          <p:cNvSpPr txBox="true"/>
          <p:nvPr/>
        </p:nvSpPr>
        <p:spPr>
          <a:xfrm flipH="false" flipV="false" rot="0">
            <a:off x="612275" y="476250"/>
            <a:ext cx="11119592"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Bug Analysis 01</a:t>
            </a:r>
            <a:endParaRPr lang="en-US" sz="1100"/>
          </a:p>
        </p:txBody>
      </p:sp>
      <p:sp>
        <p:nvSpPr>
          <p:cNvPr id="5" name="TextBox 5"/>
          <p:cNvSpPr txBox="true"/>
          <p:nvPr/>
        </p:nvSpPr>
        <p:spPr>
          <a:xfrm flipH="false" flipV="false" rot="0">
            <a:off x="457086" y="8001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Bug 1：UI 层证据（自定义控件）</a:t>
            </a:r>
            <a:endParaRPr lang="en-US" sz="1100"/>
          </a:p>
        </p:txBody>
      </p:sp>
      <p:sp>
        <p:nvSpPr>
          <p:cNvPr id="6" name="AutoShape 6"/>
          <p:cNvSpPr/>
          <p:nvPr/>
        </p:nvSpPr>
        <p:spPr>
          <a:xfrm flipH="false" flipV="false" rot="0">
            <a:off x="457086" y="1882825"/>
            <a:ext cx="11274781" cy="1717178"/>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1882825"/>
            <a:ext cx="11274781" cy="9525"/>
          </a:xfrm>
          <a:prstGeom prst="line">
            <a:avLst/>
          </a:prstGeom>
          <a:ln w="28575">
            <a:solidFill>
              <a:srgbClr val="5B8CB8">
                <a:alpha val="100000"/>
              </a:srgbClr>
            </a:solidFill>
            <a:prstDash val="solid"/>
            <a:headEnd type="none"/>
            <a:tailEnd type="none"/>
          </a:ln>
        </p:spPr>
      </p:sp>
      <p:sp>
        <p:nvSpPr>
          <p:cNvPr id="8" name="AutoShape 8"/>
          <p:cNvSpPr/>
          <p:nvPr/>
        </p:nvSpPr>
        <p:spPr>
          <a:xfrm flipH="false" flipV="false" rot="0">
            <a:off x="762851" y="2201912"/>
            <a:ext cx="104748" cy="104775"/>
          </a:xfrm>
          <a:custGeom>
            <a:rect b="b" l="l" r="r" t="t"/>
            <a:pathLst>
              <a:path h="10000" w="9998">
                <a:moveTo>
                  <a:pt x="6665" y="3000"/>
                </a:moveTo>
                <a:lnTo>
                  <a:pt x="6665" y="1000"/>
                </a:lnTo>
                <a:lnTo>
                  <a:pt x="1111" y="1000"/>
                </a:lnTo>
                <a:lnTo>
                  <a:pt x="1111" y="9000"/>
                </a:lnTo>
                <a:lnTo>
                  <a:pt x="8887" y="9000"/>
                </a:lnTo>
                <a:lnTo>
                  <a:pt x="8887" y="3000"/>
                </a:lnTo>
                <a:lnTo>
                  <a:pt x="6665" y="3000"/>
                </a:lnTo>
                <a:moveTo>
                  <a:pt x="0" y="9500"/>
                </a:moveTo>
                <a:lnTo>
                  <a:pt x="0" y="500"/>
                </a:lnTo>
                <a:cubicBezTo>
                  <a:pt x="0" y="360"/>
                  <a:pt x="53" y="241"/>
                  <a:pt x="161" y="145"/>
                </a:cubicBezTo>
                <a:cubicBezTo>
                  <a:pt x="268" y="48"/>
                  <a:pt x="399" y="0"/>
                  <a:pt x="555" y="0"/>
                </a:cubicBezTo>
                <a:lnTo>
                  <a:pt x="7221" y="0"/>
                </a:lnTo>
                <a:lnTo>
                  <a:pt x="9998" y="2500"/>
                </a:lnTo>
                <a:lnTo>
                  <a:pt x="9998" y="9500"/>
                </a:lnTo>
                <a:cubicBezTo>
                  <a:pt x="9998" y="9633"/>
                  <a:pt x="9944" y="9750"/>
                  <a:pt x="9837" y="9850"/>
                </a:cubicBezTo>
                <a:cubicBezTo>
                  <a:pt x="9729" y="9950"/>
                  <a:pt x="9598" y="10000"/>
                  <a:pt x="9443" y="10000"/>
                </a:cubicBezTo>
                <a:lnTo>
                  <a:pt x="555" y="10000"/>
                </a:lnTo>
                <a:cubicBezTo>
                  <a:pt x="399" y="10000"/>
                  <a:pt x="268" y="9951"/>
                  <a:pt x="161" y="9855"/>
                </a:cubicBezTo>
                <a:cubicBezTo>
                  <a:pt x="53" y="9758"/>
                  <a:pt x="0" y="9640"/>
                  <a:pt x="0" y="9500"/>
                </a:cubicBezTo>
                <a:moveTo>
                  <a:pt x="7076" y="7330"/>
                </a:moveTo>
                <a:lnTo>
                  <a:pt x="5843" y="6220"/>
                </a:lnTo>
                <a:cubicBezTo>
                  <a:pt x="5561" y="6373"/>
                  <a:pt x="5258" y="6463"/>
                  <a:pt x="4932" y="6490"/>
                </a:cubicBezTo>
                <a:cubicBezTo>
                  <a:pt x="4606" y="6516"/>
                  <a:pt x="4288" y="6481"/>
                  <a:pt x="3977" y="6385"/>
                </a:cubicBezTo>
                <a:cubicBezTo>
                  <a:pt x="3665" y="6288"/>
                  <a:pt x="3388" y="6130"/>
                  <a:pt x="3144" y="5910"/>
                </a:cubicBezTo>
                <a:cubicBezTo>
                  <a:pt x="2862" y="5656"/>
                  <a:pt x="2672" y="5358"/>
                  <a:pt x="2572" y="5015"/>
                </a:cubicBezTo>
                <a:cubicBezTo>
                  <a:pt x="2472" y="4671"/>
                  <a:pt x="2472" y="4328"/>
                  <a:pt x="2572" y="3985"/>
                </a:cubicBezTo>
                <a:cubicBezTo>
                  <a:pt x="2672" y="3641"/>
                  <a:pt x="2864" y="3341"/>
                  <a:pt x="3149" y="3085"/>
                </a:cubicBezTo>
                <a:cubicBezTo>
                  <a:pt x="3434" y="2828"/>
                  <a:pt x="3767" y="2655"/>
                  <a:pt x="4149" y="2565"/>
                </a:cubicBezTo>
                <a:cubicBezTo>
                  <a:pt x="4530" y="2475"/>
                  <a:pt x="4911" y="2475"/>
                  <a:pt x="5293" y="2565"/>
                </a:cubicBezTo>
                <a:cubicBezTo>
                  <a:pt x="5674" y="2655"/>
                  <a:pt x="6006" y="2830"/>
                  <a:pt x="6288" y="3090"/>
                </a:cubicBezTo>
                <a:cubicBezTo>
                  <a:pt x="6532" y="3303"/>
                  <a:pt x="6707" y="3550"/>
                  <a:pt x="6815" y="3830"/>
                </a:cubicBezTo>
                <a:cubicBezTo>
                  <a:pt x="6922" y="4110"/>
                  <a:pt x="6961" y="4396"/>
                  <a:pt x="6932" y="4690"/>
                </a:cubicBezTo>
                <a:cubicBezTo>
                  <a:pt x="6902" y="4983"/>
                  <a:pt x="6802" y="5260"/>
                  <a:pt x="6632" y="5520"/>
                </a:cubicBezTo>
                <a:lnTo>
                  <a:pt x="7865" y="6620"/>
                </a:lnTo>
                <a:lnTo>
                  <a:pt x="7076" y="7330"/>
                </a:lnTo>
                <a:moveTo>
                  <a:pt x="5510" y="5210"/>
                </a:moveTo>
                <a:cubicBezTo>
                  <a:pt x="5650" y="5083"/>
                  <a:pt x="5745" y="4933"/>
                  <a:pt x="5793" y="4760"/>
                </a:cubicBezTo>
                <a:cubicBezTo>
                  <a:pt x="5841" y="4586"/>
                  <a:pt x="5841" y="4413"/>
                  <a:pt x="5793" y="4240"/>
                </a:cubicBezTo>
                <a:cubicBezTo>
                  <a:pt x="5745" y="4066"/>
                  <a:pt x="5648" y="3916"/>
                  <a:pt x="5504" y="3790"/>
                </a:cubicBezTo>
                <a:cubicBezTo>
                  <a:pt x="5360" y="3663"/>
                  <a:pt x="5193" y="3578"/>
                  <a:pt x="5005" y="3535"/>
                </a:cubicBezTo>
                <a:cubicBezTo>
                  <a:pt x="4815" y="3491"/>
                  <a:pt x="4624" y="3491"/>
                  <a:pt x="4432" y="3535"/>
                </a:cubicBezTo>
                <a:cubicBezTo>
                  <a:pt x="4240" y="3578"/>
                  <a:pt x="4073" y="3663"/>
                  <a:pt x="3933" y="3790"/>
                </a:cubicBezTo>
                <a:cubicBezTo>
                  <a:pt x="3791" y="3916"/>
                  <a:pt x="3695" y="4066"/>
                  <a:pt x="3644" y="4240"/>
                </a:cubicBezTo>
                <a:cubicBezTo>
                  <a:pt x="3592" y="4413"/>
                  <a:pt x="3592" y="4586"/>
                  <a:pt x="3644" y="4760"/>
                </a:cubicBezTo>
                <a:cubicBezTo>
                  <a:pt x="3695" y="4933"/>
                  <a:pt x="3791" y="5083"/>
                  <a:pt x="3933" y="5210"/>
                </a:cubicBezTo>
                <a:cubicBezTo>
                  <a:pt x="4073" y="5336"/>
                  <a:pt x="4240" y="5421"/>
                  <a:pt x="4432" y="5465"/>
                </a:cubicBezTo>
                <a:cubicBezTo>
                  <a:pt x="4624" y="5508"/>
                  <a:pt x="4815" y="5508"/>
                  <a:pt x="5005" y="5465"/>
                </a:cubicBezTo>
                <a:cubicBezTo>
                  <a:pt x="5193" y="5421"/>
                  <a:pt x="5362" y="5336"/>
                  <a:pt x="5510" y="5210"/>
                </a:cubicBezTo>
              </a:path>
            </a:pathLst>
          </a:custGeom>
          <a:solidFill>
            <a:srgbClr val="0A1F3D">
              <a:alpha val="100000"/>
            </a:srgbClr>
          </a:solidFill>
          <a:ln>
            <a:headEnd type="none"/>
            <a:tailEnd type="none"/>
          </a:ln>
        </p:spPr>
      </p:sp>
      <p:sp>
        <p:nvSpPr>
          <p:cNvPr id="9" name="TextBox 9"/>
          <p:cNvSpPr txBox="true"/>
          <p:nvPr/>
        </p:nvSpPr>
        <p:spPr>
          <a:xfrm flipH="false" flipV="false" rot="0">
            <a:off x="916254" y="2197150"/>
            <a:ext cx="10501366"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Key Evidence</a:t>
            </a:r>
            <a:endParaRPr lang="en-US" sz="1100"/>
          </a:p>
        </p:txBody>
      </p:sp>
      <p:sp>
        <p:nvSpPr>
          <p:cNvPr id="10" name="AutoShape 10"/>
          <p:cNvSpPr/>
          <p:nvPr/>
        </p:nvSpPr>
        <p:spPr>
          <a:xfrm flipH="false" flipV="false" rot="0">
            <a:off x="2704573" y="2506712"/>
            <a:ext cx="1351914" cy="200025"/>
          </a:xfrm>
          <a:prstGeom prst="roundRect">
            <a:avLst>
              <a:gd fmla="val 50000" name="adj"/>
            </a:avLst>
          </a:prstGeom>
          <a:solidFill>
            <a:srgbClr val="F1F3F5">
              <a:alpha val="72156"/>
            </a:srgbClr>
          </a:solidFill>
          <a:ln>
            <a:headEnd type="none"/>
            <a:tailEnd type="none"/>
          </a:ln>
        </p:spPr>
      </p:sp>
      <p:sp>
        <p:nvSpPr>
          <p:cNvPr id="11" name="TextBox 11"/>
          <p:cNvSpPr txBox="true"/>
          <p:nvPr/>
        </p:nvSpPr>
        <p:spPr>
          <a:xfrm flipH="false" flipV="false" rot="0">
            <a:off x="771332" y="2497187"/>
            <a:ext cx="10960534" cy="773311"/>
          </a:xfrm>
          <a:prstGeom prst="rect">
            <a:avLst/>
          </a:prstGeom>
          <a:ln>
            <a:headEnd type="none"/>
            <a:tailEnd type="none"/>
          </a:ln>
        </p:spPr>
        <p:txBody>
          <a:bodyPr anchor="t" anchorCtr="false" bIns="0" lIns="0" rIns="0" rtlCol="false" tIns="0" vert="horz" wrap="square"/>
          <a:lstStyle/>
          <a:p>
            <a:pPr algn="l">
              <a:defRPr/>
            </a:pPr>
            <a:r>
              <a:rPr b="false" i="false" lang="en-US" strike="noStrike" sz="1300">
                <a:ln/>
                <a:solidFill>
                  <a:srgbClr val="0A1F3D">
                    <a:alpha val="90196"/>
                  </a:srgbClr>
                </a:solidFill>
                <a:latin typeface="FZYaYiHei GB18030L2 R"/>
                <a:ea typeface="FZYaYiHei GB18030L2 R"/>
                <a:cs typeface="FZYaYiHei GB18030L2 R"/>
              </a:rPr>
              <a:t>布局文件中的自定义控件 </a:t>
            </a:r>
            <a:r>
              <a:rPr b="false" i="false" strike="noStrike" sz="1200">
                <a:ln/>
                <a:solidFill>
                  <a:srgbClr val="0A1F3D">
                    <a:alpha val="80000"/>
                  </a:srgbClr>
                </a:solidFill>
                <a:highlight>
                  <a:srgbClr val="F1F3F5">
                    <a:alpha val="100000"/>
                  </a:srgbClr>
                </a:highlight>
                <a:latin typeface="Inter"/>
                <a:ea typeface="Inter"/>
                <a:cs typeface="Inter"/>
              </a:rPr>
              <a:t>MockAnswerView</a:t>
            </a:r>
            <a:r>
              <a:rPr b="false" i="false" strike="noStrike" sz="1300">
                <a:ln/>
                <a:solidFill>
                  <a:srgbClr val="0A1F3D">
                    <a:alpha val="90196"/>
                  </a:srgbClr>
                </a:solidFill>
                <a:latin typeface="FZYaYiHei GB18030L2 R"/>
                <a:ea typeface="FZYaYiHei GB18030L2 R"/>
                <a:cs typeface="FZYaYiHei GB18030L2 R"/>
              </a:rPr>
              <a:t> 明确了责任归属：该控件位于包路径 </a:t>
            </a:r>
            <a:r>
              <a:rPr b="false" i="false" strike="noStrike" sz="1100">
                <a:ln/>
                <a:solidFill>
                  <a:srgbClr val="0A1F3D">
                    <a:alpha val="74901"/>
                  </a:srgbClr>
                </a:solidFill>
                <a:latin typeface="Inter"/>
                <a:ea typeface="Inter"/>
                <a:cs typeface="Inter"/>
              </a:rPr>
              <a:t>com.iflytek.aistudy.aitalk.mock.widget</a:t>
            </a:r>
            <a:r>
              <a:rPr b="false" i="false" strike="noStrike" sz="1300">
                <a:ln/>
                <a:solidFill>
                  <a:srgbClr val="0A1F3D">
                    <a:alpha val="90196"/>
                  </a:srgbClr>
                </a:solidFill>
                <a:latin typeface="FZYaYiHei GB18030L2 R"/>
                <a:ea typeface="FZYaYiHei GB18030L2 R"/>
                <a:cs typeface="FZYaYiHei GB18030L2 R"/>
              </a:rPr>
              <a:t> 下，是开发者亲手编写的自</a:t>
            </a:r>
            <a:endParaRPr lang="en-US" sz="1100"/>
          </a:p>
          <a:p>
            <a:pPr algn="l"/>
            <a:r>
              <a:rPr b="false" i="false" strike="noStrike" sz="1300">
                <a:ln/>
                <a:solidFill>
                  <a:srgbClr val="0A1F3D">
                    <a:alpha val="90196"/>
                  </a:srgbClr>
                </a:solidFill>
                <a:latin typeface="FZYaYiHei GB18030L2 R"/>
                <a:ea typeface="FZYaYiHei GB18030L2 R"/>
                <a:cs typeface="FZYaYiHei GB18030L2 R"/>
              </a:rPr>
              <a:t>定义View组件。滑动逻辑的手势识别、页面切换动画、滑动边界检测及滑动时的业务状态处理（录音停止、endFlag发送）</a:t>
            </a:r>
            <a:r>
              <a:rPr b="true" i="false" strike="noStrike" sz="1300">
                <a:ln/>
                <a:solidFill>
                  <a:srgbClr val="5B8CB8">
                    <a:alpha val="90196"/>
                  </a:srgbClr>
                </a:solidFill>
                <a:latin typeface="FZYaYiHei GB18030L2 R"/>
                <a:ea typeface="FZYaYiHei GB18030L2 R"/>
                <a:cs typeface="FZYaYiHei GB18030L2 R"/>
              </a:rPr>
              <a:t>完全由该控件实</a:t>
            </a:r>
            <a:endParaRPr/>
          </a:p>
          <a:p>
            <a:pPr algn="l"/>
            <a:r>
              <a:rPr b="true" i="false" strike="noStrike" sz="1300">
                <a:ln/>
                <a:solidFill>
                  <a:srgbClr val="5B8CB8">
                    <a:alpha val="90196"/>
                  </a:srgbClr>
                </a:solidFill>
                <a:latin typeface="FZYaYiHei GB18030L2 R"/>
                <a:ea typeface="FZYaYiHei GB18030L2 R"/>
                <a:cs typeface="FZYaYiHei GB18030L2 R"/>
              </a:rPr>
              <a:t>现</a:t>
            </a:r>
            <a:r>
              <a:rPr b="false" i="false" strike="noStrike" sz="1300">
                <a:ln/>
                <a:solidFill>
                  <a:srgbClr val="0A1F3D">
                    <a:alpha val="90196"/>
                  </a:srgbClr>
                </a:solidFill>
                <a:latin typeface="FZYaYiHei GB18030L2 R"/>
                <a:ea typeface="FZYaYiHei GB18030L2 R"/>
                <a:cs typeface="FZYaYiHei GB18030L2 R"/>
              </a:rPr>
              <a:t>，不存在外部依赖导致的实现受限，责任归属清晰明确。</a:t>
            </a:r>
            <a:endParaRPr/>
          </a:p>
        </p:txBody>
      </p:sp>
      <p:sp>
        <p:nvSpPr>
          <p:cNvPr id="12" name="AutoShape 12"/>
          <p:cNvSpPr/>
          <p:nvPr/>
        </p:nvSpPr>
        <p:spPr>
          <a:xfrm flipH="false" flipV="false" rot="0">
            <a:off x="457086" y="3904803"/>
            <a:ext cx="5542164" cy="935236"/>
          </a:xfrm>
          <a:prstGeom prst="rect">
            <a:avLst/>
          </a:prstGeom>
          <a:solidFill>
            <a:srgbClr val="E8EBEF">
              <a:alpha val="100000"/>
            </a:srgbClr>
          </a:solidFill>
          <a:ln w="9525">
            <a:solidFill>
              <a:srgbClr val="C5CDD6">
                <a:alpha val="100000"/>
              </a:srgbClr>
            </a:solidFill>
            <a:prstDash val="solid"/>
            <a:headEnd type="none"/>
            <a:tailEnd type="none"/>
          </a:ln>
        </p:spPr>
      </p:sp>
      <p:sp>
        <p:nvSpPr>
          <p:cNvPr id="13" name="AutoShape 13"/>
          <p:cNvSpPr/>
          <p:nvPr/>
        </p:nvSpPr>
        <p:spPr>
          <a:xfrm flipH="false" flipV="false" rot="0">
            <a:off x="695151" y="4123878"/>
            <a:ext cx="304724" cy="304800"/>
          </a:xfrm>
          <a:prstGeom prst="roundRect">
            <a:avLst>
              <a:gd fmla="val 50000" name="adj"/>
            </a:avLst>
          </a:prstGeom>
          <a:solidFill>
            <a:srgbClr val="5B8CB8">
              <a:alpha val="100000"/>
            </a:srgbClr>
          </a:solidFill>
          <a:ln>
            <a:headEnd type="none"/>
            <a:tailEnd type="none"/>
          </a:ln>
        </p:spPr>
      </p:sp>
      <p:sp>
        <p:nvSpPr>
          <p:cNvPr id="14" name="AutoShape 14"/>
          <p:cNvSpPr/>
          <p:nvPr/>
        </p:nvSpPr>
        <p:spPr>
          <a:xfrm flipH="false" flipV="false" rot="0">
            <a:off x="771258" y="4200078"/>
            <a:ext cx="152362" cy="152400"/>
          </a:xfrm>
          <a:custGeom>
            <a:rect b="b" l="l" r="r" t="t"/>
            <a:pathLst>
              <a:path h="10000" w="9998">
                <a:moveTo>
                  <a:pt x="500" y="0"/>
                </a:moveTo>
                <a:lnTo>
                  <a:pt x="9498" y="0"/>
                </a:lnTo>
                <a:cubicBezTo>
                  <a:pt x="9638" y="0"/>
                  <a:pt x="9756" y="53"/>
                  <a:pt x="9853" y="161"/>
                </a:cubicBezTo>
                <a:cubicBezTo>
                  <a:pt x="9949" y="268"/>
                  <a:pt x="9998" y="400"/>
                  <a:pt x="9998" y="556"/>
                </a:cubicBezTo>
                <a:lnTo>
                  <a:pt x="9998" y="9444"/>
                </a:lnTo>
                <a:cubicBezTo>
                  <a:pt x="9998" y="9600"/>
                  <a:pt x="9949" y="9731"/>
                  <a:pt x="9853" y="9839"/>
                </a:cubicBezTo>
                <a:cubicBezTo>
                  <a:pt x="9756" y="9946"/>
                  <a:pt x="9638" y="10000"/>
                  <a:pt x="9498" y="10000"/>
                </a:cubicBezTo>
                <a:lnTo>
                  <a:pt x="500" y="10000"/>
                </a:lnTo>
                <a:cubicBezTo>
                  <a:pt x="360" y="10000"/>
                  <a:pt x="241" y="9946"/>
                  <a:pt x="145" y="9839"/>
                </a:cubicBezTo>
                <a:cubicBezTo>
                  <a:pt x="48" y="9731"/>
                  <a:pt x="0" y="9600"/>
                  <a:pt x="0" y="9444"/>
                </a:cubicBezTo>
                <a:lnTo>
                  <a:pt x="0" y="556"/>
                </a:lnTo>
                <a:cubicBezTo>
                  <a:pt x="0" y="400"/>
                  <a:pt x="48" y="268"/>
                  <a:pt x="145" y="161"/>
                </a:cubicBezTo>
                <a:cubicBezTo>
                  <a:pt x="241" y="53"/>
                  <a:pt x="360" y="0"/>
                  <a:pt x="500" y="0"/>
                </a:cubicBezTo>
                <a:moveTo>
                  <a:pt x="8998" y="1111"/>
                </a:moveTo>
                <a:lnTo>
                  <a:pt x="1000" y="1111"/>
                </a:lnTo>
                <a:lnTo>
                  <a:pt x="1000" y="8889"/>
                </a:lnTo>
                <a:lnTo>
                  <a:pt x="8998" y="8889"/>
                </a:lnTo>
                <a:lnTo>
                  <a:pt x="8998" y="1111"/>
                </a:lnTo>
                <a:moveTo>
                  <a:pt x="7229" y="3033"/>
                </a:moveTo>
                <a:lnTo>
                  <a:pt x="8998" y="5000"/>
                </a:lnTo>
                <a:lnTo>
                  <a:pt x="7229" y="6967"/>
                </a:lnTo>
                <a:lnTo>
                  <a:pt x="6529" y="6178"/>
                </a:lnTo>
                <a:lnTo>
                  <a:pt x="7588" y="5000"/>
                </a:lnTo>
                <a:lnTo>
                  <a:pt x="6529" y="3822"/>
                </a:lnTo>
                <a:lnTo>
                  <a:pt x="7229" y="3033"/>
                </a:lnTo>
                <a:moveTo>
                  <a:pt x="3469" y="3822"/>
                </a:moveTo>
                <a:lnTo>
                  <a:pt x="2410" y="5000"/>
                </a:lnTo>
                <a:lnTo>
                  <a:pt x="3469" y="6178"/>
                </a:lnTo>
                <a:lnTo>
                  <a:pt x="2769" y="6967"/>
                </a:lnTo>
                <a:lnTo>
                  <a:pt x="1000" y="5000"/>
                </a:lnTo>
                <a:lnTo>
                  <a:pt x="2769" y="3033"/>
                </a:lnTo>
                <a:lnTo>
                  <a:pt x="3469" y="3822"/>
                </a:lnTo>
                <a:moveTo>
                  <a:pt x="6439" y="2222"/>
                </a:moveTo>
                <a:lnTo>
                  <a:pt x="4619" y="7778"/>
                </a:lnTo>
                <a:lnTo>
                  <a:pt x="3559" y="7778"/>
                </a:lnTo>
                <a:lnTo>
                  <a:pt x="5379" y="2222"/>
                </a:lnTo>
              </a:path>
            </a:pathLst>
          </a:custGeom>
          <a:solidFill>
            <a:srgbClr val="F1F3F5">
              <a:alpha val="100000"/>
            </a:srgbClr>
          </a:solidFill>
          <a:ln>
            <a:headEnd type="none"/>
            <a:tailEnd type="none"/>
          </a:ln>
        </p:spPr>
      </p:sp>
      <p:sp>
        <p:nvSpPr>
          <p:cNvPr id="15" name="TextBox 15"/>
          <p:cNvSpPr txBox="true"/>
          <p:nvPr/>
        </p:nvSpPr>
        <p:spPr>
          <a:xfrm flipH="false" flipV="false" rot="0">
            <a:off x="1133192" y="4142928"/>
            <a:ext cx="2960642"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控件类型定位</a:t>
            </a:r>
            <a:endParaRPr lang="en-US" sz="1100"/>
          </a:p>
        </p:txBody>
      </p:sp>
      <p:sp>
        <p:nvSpPr>
          <p:cNvPr id="16" name="TextBox 16"/>
          <p:cNvSpPr txBox="true"/>
          <p:nvPr/>
        </p:nvSpPr>
        <p:spPr>
          <a:xfrm flipH="false" flipV="false" rot="0">
            <a:off x="1133192" y="4436269"/>
            <a:ext cx="2998732"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74901"/>
                  </a:srgbClr>
                </a:solidFill>
                <a:latin typeface="FZYaYiHei GB18030L2 R"/>
                <a:ea typeface="FZYaYiHei GB18030L2 R"/>
                <a:cs typeface="FZYaYiHei GB18030L2 R"/>
              </a:rPr>
              <a:t>MockAnswerView为完全自定义的Answer视图组件</a:t>
            </a:r>
            <a:endParaRPr lang="en-US" sz="1100"/>
          </a:p>
        </p:txBody>
      </p:sp>
      <p:sp>
        <p:nvSpPr>
          <p:cNvPr id="17" name="AutoShape 17"/>
          <p:cNvSpPr/>
          <p:nvPr/>
        </p:nvSpPr>
        <p:spPr>
          <a:xfrm flipH="false" flipV="false" rot="0">
            <a:off x="6189702" y="3904803"/>
            <a:ext cx="5542164" cy="935236"/>
          </a:xfrm>
          <a:prstGeom prst="rect">
            <a:avLst/>
          </a:prstGeom>
          <a:solidFill>
            <a:srgbClr val="E8EBEF">
              <a:alpha val="100000"/>
            </a:srgbClr>
          </a:solidFill>
          <a:ln w="9525">
            <a:solidFill>
              <a:srgbClr val="C5CDD6">
                <a:alpha val="100000"/>
              </a:srgbClr>
            </a:solidFill>
            <a:prstDash val="solid"/>
            <a:headEnd type="none"/>
            <a:tailEnd type="none"/>
          </a:ln>
        </p:spPr>
      </p:sp>
      <p:sp>
        <p:nvSpPr>
          <p:cNvPr id="18" name="AutoShape 18"/>
          <p:cNvSpPr/>
          <p:nvPr/>
        </p:nvSpPr>
        <p:spPr>
          <a:xfrm flipH="false" flipV="false" rot="0">
            <a:off x="6427767" y="4123878"/>
            <a:ext cx="304724" cy="304800"/>
          </a:xfrm>
          <a:prstGeom prst="roundRect">
            <a:avLst>
              <a:gd fmla="val 50000" name="adj"/>
            </a:avLst>
          </a:prstGeom>
          <a:solidFill>
            <a:srgbClr val="5B8CB8">
              <a:alpha val="100000"/>
            </a:srgbClr>
          </a:solidFill>
          <a:ln>
            <a:headEnd type="none"/>
            <a:tailEnd type="none"/>
          </a:ln>
        </p:spPr>
      </p:sp>
      <p:sp>
        <p:nvSpPr>
          <p:cNvPr id="19" name="AutoShape 19"/>
          <p:cNvSpPr/>
          <p:nvPr/>
        </p:nvSpPr>
        <p:spPr>
          <a:xfrm flipH="false" flipV="false" rot="0">
            <a:off x="6503874" y="4200078"/>
            <a:ext cx="152362" cy="152400"/>
          </a:xfrm>
          <a:custGeom>
            <a:rect b="b" l="l" r="r" t="t"/>
            <a:pathLst>
              <a:path h="10000" w="9998">
                <a:moveTo>
                  <a:pt x="3789" y="1111"/>
                </a:moveTo>
                <a:lnTo>
                  <a:pt x="1000" y="1111"/>
                </a:lnTo>
                <a:lnTo>
                  <a:pt x="1000" y="8889"/>
                </a:lnTo>
                <a:lnTo>
                  <a:pt x="8998" y="8889"/>
                </a:lnTo>
                <a:lnTo>
                  <a:pt x="8998" y="2222"/>
                </a:lnTo>
                <a:lnTo>
                  <a:pt x="4789" y="2222"/>
                </a:lnTo>
                <a:lnTo>
                  <a:pt x="3789" y="1111"/>
                </a:lnTo>
                <a:moveTo>
                  <a:pt x="4209" y="0"/>
                </a:moveTo>
                <a:lnTo>
                  <a:pt x="5209" y="1111"/>
                </a:lnTo>
                <a:lnTo>
                  <a:pt x="9498" y="1111"/>
                </a:lnTo>
                <a:cubicBezTo>
                  <a:pt x="9638" y="1111"/>
                  <a:pt x="9756" y="1164"/>
                  <a:pt x="9853" y="1272"/>
                </a:cubicBezTo>
                <a:cubicBezTo>
                  <a:pt x="9949" y="1379"/>
                  <a:pt x="9998" y="1511"/>
                  <a:pt x="9998" y="1667"/>
                </a:cubicBezTo>
                <a:lnTo>
                  <a:pt x="9998" y="9444"/>
                </a:lnTo>
                <a:cubicBezTo>
                  <a:pt x="9998" y="9600"/>
                  <a:pt x="9949" y="9731"/>
                  <a:pt x="9853" y="9839"/>
                </a:cubicBezTo>
                <a:cubicBezTo>
                  <a:pt x="9756" y="9946"/>
                  <a:pt x="9638" y="10000"/>
                  <a:pt x="9498" y="10000"/>
                </a:cubicBezTo>
                <a:lnTo>
                  <a:pt x="500" y="10000"/>
                </a:lnTo>
                <a:cubicBezTo>
                  <a:pt x="360" y="10000"/>
                  <a:pt x="241" y="9946"/>
                  <a:pt x="145" y="9839"/>
                </a:cubicBezTo>
                <a:cubicBezTo>
                  <a:pt x="48" y="9731"/>
                  <a:pt x="0" y="9600"/>
                  <a:pt x="0" y="9444"/>
                </a:cubicBezTo>
                <a:lnTo>
                  <a:pt x="0" y="556"/>
                </a:lnTo>
                <a:cubicBezTo>
                  <a:pt x="0" y="400"/>
                  <a:pt x="48" y="268"/>
                  <a:pt x="145" y="161"/>
                </a:cubicBezTo>
                <a:cubicBezTo>
                  <a:pt x="241" y="53"/>
                  <a:pt x="360" y="0"/>
                  <a:pt x="500" y="0"/>
                </a:cubicBezTo>
              </a:path>
            </a:pathLst>
          </a:custGeom>
          <a:solidFill>
            <a:srgbClr val="F1F3F5">
              <a:alpha val="100000"/>
            </a:srgbClr>
          </a:solidFill>
          <a:ln>
            <a:headEnd type="none"/>
            <a:tailEnd type="none"/>
          </a:ln>
        </p:spPr>
      </p:sp>
      <p:sp>
        <p:nvSpPr>
          <p:cNvPr id="20" name="TextBox 20"/>
          <p:cNvSpPr txBox="true"/>
          <p:nvPr/>
        </p:nvSpPr>
        <p:spPr>
          <a:xfrm flipH="false" flipV="false" rot="0">
            <a:off x="6865808" y="4142928"/>
            <a:ext cx="3538695"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包路径归属</a:t>
            </a:r>
            <a:endParaRPr lang="en-US" sz="1100"/>
          </a:p>
        </p:txBody>
      </p:sp>
      <p:sp>
        <p:nvSpPr>
          <p:cNvPr id="21" name="TextBox 21"/>
          <p:cNvSpPr txBox="true"/>
          <p:nvPr/>
        </p:nvSpPr>
        <p:spPr>
          <a:xfrm flipH="false" flipV="false" rot="0">
            <a:off x="6865808" y="4436269"/>
            <a:ext cx="3576785"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74901"/>
                  </a:srgbClr>
                </a:solidFill>
                <a:latin typeface="FZYaYiHei GB18030L2 R"/>
                <a:ea typeface="FZYaYiHei GB18030L2 R"/>
                <a:cs typeface="FZYaYiHei GB18030L2 R"/>
              </a:rPr>
              <a:t>com.iflytek.aistudy.aitalk.mock.widget表明讯飞开发团队维护</a:t>
            </a:r>
            <a:endParaRPr lang="en-US" sz="1100"/>
          </a:p>
        </p:txBody>
      </p:sp>
      <p:sp>
        <p:nvSpPr>
          <p:cNvPr id="22" name="AutoShape 22"/>
          <p:cNvSpPr/>
          <p:nvPr/>
        </p:nvSpPr>
        <p:spPr>
          <a:xfrm flipH="false" flipV="false" rot="0">
            <a:off x="457086" y="5030540"/>
            <a:ext cx="5542164" cy="954286"/>
          </a:xfrm>
          <a:prstGeom prst="rect">
            <a:avLst/>
          </a:prstGeom>
          <a:solidFill>
            <a:srgbClr val="E8EBEF">
              <a:alpha val="100000"/>
            </a:srgbClr>
          </a:solidFill>
          <a:ln w="9525">
            <a:solidFill>
              <a:srgbClr val="C5CDD6">
                <a:alpha val="100000"/>
              </a:srgbClr>
            </a:solidFill>
            <a:prstDash val="solid"/>
            <a:headEnd type="none"/>
            <a:tailEnd type="none"/>
          </a:ln>
        </p:spPr>
      </p:sp>
      <p:sp>
        <p:nvSpPr>
          <p:cNvPr id="23" name="AutoShape 23"/>
          <p:cNvSpPr/>
          <p:nvPr/>
        </p:nvSpPr>
        <p:spPr>
          <a:xfrm flipH="false" flipV="false" rot="0">
            <a:off x="695151" y="5249615"/>
            <a:ext cx="304724" cy="304800"/>
          </a:xfrm>
          <a:prstGeom prst="roundRect">
            <a:avLst>
              <a:gd fmla="val 50000" name="adj"/>
            </a:avLst>
          </a:prstGeom>
          <a:solidFill>
            <a:srgbClr val="5B8CB8">
              <a:alpha val="100000"/>
            </a:srgbClr>
          </a:solidFill>
          <a:ln>
            <a:headEnd type="none"/>
            <a:tailEnd type="none"/>
          </a:ln>
        </p:spPr>
      </p:sp>
      <p:sp>
        <p:nvSpPr>
          <p:cNvPr id="24" name="TextBox 24"/>
          <p:cNvSpPr txBox="true"/>
          <p:nvPr/>
        </p:nvSpPr>
        <p:spPr>
          <a:xfrm flipH="false" flipV="false" rot="0">
            <a:off x="1133192" y="5268665"/>
            <a:ext cx="3466233"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功能范围承担</a:t>
            </a:r>
            <a:endParaRPr lang="en-US" sz="1100"/>
          </a:p>
        </p:txBody>
      </p:sp>
      <p:sp>
        <p:nvSpPr>
          <p:cNvPr id="25" name="TextBox 25"/>
          <p:cNvSpPr txBox="true"/>
          <p:nvPr/>
        </p:nvSpPr>
        <p:spPr>
          <a:xfrm flipH="false" flipV="false" rot="0">
            <a:off x="1133192" y="5562004"/>
            <a:ext cx="3504324"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74901"/>
                  </a:srgbClr>
                </a:solidFill>
                <a:latin typeface="FZYaYiHei GB18030L2 R"/>
                <a:ea typeface="FZYaYiHei GB18030L2 R"/>
                <a:cs typeface="FZYaYiHei GB18030L2 R"/>
              </a:rPr>
              <a:t>承担滑动容器、手势处理、页面切换、状态同步等全套职责</a:t>
            </a:r>
            <a:endParaRPr lang="en-US" sz="1100"/>
          </a:p>
        </p:txBody>
      </p:sp>
      <p:sp>
        <p:nvSpPr>
          <p:cNvPr id="26" name="AutoShape 26"/>
          <p:cNvSpPr/>
          <p:nvPr/>
        </p:nvSpPr>
        <p:spPr>
          <a:xfrm flipH="false" flipV="false" rot="0">
            <a:off x="6189702" y="5030540"/>
            <a:ext cx="5542164" cy="954286"/>
          </a:xfrm>
          <a:prstGeom prst="rect">
            <a:avLst/>
          </a:prstGeom>
          <a:solidFill>
            <a:srgbClr val="E8EBEF">
              <a:alpha val="100000"/>
            </a:srgbClr>
          </a:solidFill>
          <a:ln w="9525">
            <a:solidFill>
              <a:srgbClr val="C5CDD6">
                <a:alpha val="100000"/>
              </a:srgbClr>
            </a:solidFill>
            <a:prstDash val="solid"/>
            <a:headEnd type="none"/>
            <a:tailEnd type="none"/>
          </a:ln>
        </p:spPr>
      </p:sp>
      <p:sp>
        <p:nvSpPr>
          <p:cNvPr id="27" name="AutoShape 27"/>
          <p:cNvSpPr/>
          <p:nvPr/>
        </p:nvSpPr>
        <p:spPr>
          <a:xfrm flipH="false" flipV="false" rot="0">
            <a:off x="6189702" y="5030540"/>
            <a:ext cx="5542164" cy="9525"/>
          </a:xfrm>
          <a:prstGeom prst="line">
            <a:avLst/>
          </a:prstGeom>
          <a:ln w="28575">
            <a:solidFill>
              <a:srgbClr val="C45C5C">
                <a:alpha val="100000"/>
              </a:srgbClr>
            </a:solidFill>
            <a:prstDash val="solid"/>
            <a:headEnd type="none"/>
            <a:tailEnd type="none"/>
          </a:ln>
        </p:spPr>
      </p:sp>
      <p:sp>
        <p:nvSpPr>
          <p:cNvPr id="28" name="AutoShape 28"/>
          <p:cNvSpPr/>
          <p:nvPr/>
        </p:nvSpPr>
        <p:spPr>
          <a:xfrm flipH="false" flipV="false" rot="0">
            <a:off x="6427767" y="5268665"/>
            <a:ext cx="304724" cy="304800"/>
          </a:xfrm>
          <a:prstGeom prst="roundRect">
            <a:avLst>
              <a:gd fmla="val 50000" name="adj"/>
            </a:avLst>
          </a:prstGeom>
          <a:solidFill>
            <a:srgbClr val="C45C5C">
              <a:alpha val="100000"/>
            </a:srgbClr>
          </a:solidFill>
          <a:ln>
            <a:headEnd type="none"/>
            <a:tailEnd type="none"/>
          </a:ln>
        </p:spPr>
      </p:sp>
      <p:sp>
        <p:nvSpPr>
          <p:cNvPr id="29" name="AutoShape 29"/>
          <p:cNvSpPr/>
          <p:nvPr/>
        </p:nvSpPr>
        <p:spPr>
          <a:xfrm flipH="false" flipV="false" rot="0">
            <a:off x="6503874" y="5344865"/>
            <a:ext cx="152362" cy="15240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F1F3F5">
              <a:alpha val="100000"/>
            </a:srgbClr>
          </a:solidFill>
          <a:ln>
            <a:headEnd type="none"/>
            <a:tailEnd type="none"/>
          </a:ln>
        </p:spPr>
      </p:sp>
      <p:sp>
        <p:nvSpPr>
          <p:cNvPr id="30" name="TextBox 30"/>
          <p:cNvSpPr txBox="true"/>
          <p:nvPr/>
        </p:nvSpPr>
        <p:spPr>
          <a:xfrm flipH="false" flipV="false" rot="0">
            <a:off x="6865808" y="5287715"/>
            <a:ext cx="3681385"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实现责任明确</a:t>
            </a:r>
            <a:endParaRPr lang="en-US" sz="1100"/>
          </a:p>
        </p:txBody>
      </p:sp>
      <p:sp>
        <p:nvSpPr>
          <p:cNvPr id="31" name="TextBox 31"/>
          <p:cNvSpPr txBox="true"/>
          <p:nvPr/>
        </p:nvSpPr>
        <p:spPr>
          <a:xfrm flipH="false" flipV="false" rot="0">
            <a:off x="6865808" y="5581054"/>
            <a:ext cx="3719476"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74901"/>
                  </a:srgbClr>
                </a:solidFill>
                <a:latin typeface="FZYaYiHei GB18030L2 R"/>
                <a:ea typeface="FZYaYiHei GB18030L2 R"/>
                <a:cs typeface="FZYaYiHei GB18030L2 R"/>
              </a:rPr>
              <a:t>滑动回调中的录音结束和endFlag发送逻辑缺失为直接开发缺陷</a:t>
            </a:r>
            <a:endParaRPr lang="en-US" sz="1100"/>
          </a:p>
        </p:txBody>
      </p:sp>
    </p:spTree>
  </p:cSld>
  <p:clrMapOvr>
    <a:masterClrMapping/>
  </p:clrMapOvr>
</p:sld>
</file>

<file path=ppt/slides/slide15.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00050"/>
            <a:ext cx="11274781"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Root Cause Analysis</a:t>
            </a:r>
            <a:endParaRPr lang="en-US" sz="1100"/>
          </a:p>
        </p:txBody>
      </p:sp>
      <p:sp>
        <p:nvSpPr>
          <p:cNvPr id="4" name="TextBox 4"/>
          <p:cNvSpPr txBox="true"/>
          <p:nvPr/>
        </p:nvSpPr>
        <p:spPr>
          <a:xfrm flipH="false" flipV="false" rot="0">
            <a:off x="457086" y="614362"/>
            <a:ext cx="11274781" cy="390525"/>
          </a:xfrm>
          <a:prstGeom prst="rect">
            <a:avLst/>
          </a:prstGeom>
          <a:ln>
            <a:headEnd type="none"/>
            <a:tailEnd type="none"/>
          </a:ln>
        </p:spPr>
        <p:txBody>
          <a:bodyPr anchor="t" anchorCtr="false" bIns="0" lIns="0" rIns="0" rtlCol="false" tIns="0" vert="horz" wrap="none"/>
          <a:lstStyle/>
          <a:p>
            <a:pPr algn="l">
              <a:defRPr/>
            </a:pPr>
            <a:r>
              <a:rPr b="true" i="false" lang="en-US" strike="noStrike" sz="2700">
                <a:ln/>
                <a:solidFill>
                  <a:srgbClr val="0A1F3D">
                    <a:alpha val="100000"/>
                  </a:srgbClr>
                </a:solidFill>
                <a:latin typeface="Alibaba PuHuiTi 3.0 55 Regular"/>
                <a:ea typeface="Alibaba PuHuiTi 3.0 55 Regular"/>
                <a:cs typeface="Alibaba PuHuiTi 3.0 55 Regular"/>
              </a:rPr>
              <a:t>Bug 1：根因分析</a:t>
            </a:r>
            <a:endParaRPr lang="en-US" sz="1100"/>
          </a:p>
        </p:txBody>
      </p:sp>
      <p:sp>
        <p:nvSpPr>
          <p:cNvPr id="5" name="AutoShape 5"/>
          <p:cNvSpPr/>
          <p:nvPr/>
        </p:nvSpPr>
        <p:spPr>
          <a:xfrm flipH="false" flipV="false" rot="0">
            <a:off x="457086" y="1199109"/>
            <a:ext cx="11274781" cy="571500"/>
          </a:xfrm>
          <a:prstGeom prst="rect">
            <a:avLst/>
          </a:prstGeom>
          <a:solidFill>
            <a:srgbClr val="E8EBEF">
              <a:alpha val="100000"/>
            </a:srgbClr>
          </a:solidFill>
          <a:ln w="9525">
            <a:solidFill>
              <a:srgbClr val="C5CDD6">
                <a:alpha val="100000"/>
              </a:srgbClr>
            </a:solidFill>
            <a:prstDash val="solid"/>
            <a:headEnd type="none"/>
            <a:tailEnd type="none"/>
          </a:ln>
        </p:spPr>
      </p:sp>
      <p:sp>
        <p:nvSpPr>
          <p:cNvPr id="6" name="AutoShape 6"/>
          <p:cNvSpPr/>
          <p:nvPr/>
        </p:nvSpPr>
        <p:spPr>
          <a:xfrm flipH="false" flipV="false" rot="0">
            <a:off x="457086" y="1199109"/>
            <a:ext cx="11274781" cy="9525"/>
          </a:xfrm>
          <a:prstGeom prst="line">
            <a:avLst/>
          </a:prstGeom>
          <a:ln w="28575">
            <a:solidFill>
              <a:srgbClr val="5B8CB8">
                <a:alpha val="100000"/>
              </a:srgbClr>
            </a:solidFill>
            <a:prstDash val="solid"/>
            <a:headEnd type="none"/>
            <a:tailEnd type="none"/>
          </a:ln>
        </p:spPr>
      </p:sp>
      <p:sp>
        <p:nvSpPr>
          <p:cNvPr id="7" name="TextBox 7"/>
          <p:cNvSpPr txBox="true"/>
          <p:nvPr/>
        </p:nvSpPr>
        <p:spPr>
          <a:xfrm flipH="false" flipV="false" rot="0">
            <a:off x="657061" y="1408659"/>
            <a:ext cx="1087483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90196"/>
                  </a:srgbClr>
                </a:solidFill>
                <a:latin typeface="Alibaba PuHuiTi 3.0 55 Regular"/>
                <a:ea typeface="Alibaba PuHuiTi 3.0 55 Regular"/>
                <a:cs typeface="Alibaba PuHuiTi 3.0 55 Regular"/>
              </a:rPr>
              <a:t>Bug 1 是跨越</a:t>
            </a:r>
            <a:r>
              <a:rPr b="true" i="false" strike="noStrike" sz="1100">
                <a:ln/>
                <a:solidFill>
                  <a:srgbClr val="5B8CB8">
                    <a:alpha val="90196"/>
                  </a:srgbClr>
                </a:solidFill>
                <a:latin typeface="Alibaba PuHuiTi 3.0 55 Regular"/>
                <a:ea typeface="Alibaba PuHuiTi 3.0 55 Regular"/>
                <a:cs typeface="Alibaba PuHuiTi 3.0 55 Regular"/>
              </a:rPr>
              <a:t>协议层、代码层、线程层、交互层</a:t>
            </a:r>
            <a:r>
              <a:rPr b="false" i="false" strike="noStrike" sz="1100">
                <a:ln/>
                <a:solidFill>
                  <a:srgbClr val="0A1F3D">
                    <a:alpha val="90196"/>
                  </a:srgbClr>
                </a:solidFill>
                <a:latin typeface="Alibaba PuHuiTi 3.0 55 Regular"/>
                <a:ea typeface="Alibaba PuHuiTi 3.0 55 Regular"/>
                <a:cs typeface="Alibaba PuHuiTi 3.0 55 Regular"/>
              </a:rPr>
              <a:t>的系统性架构缺陷。五层缺陷叠加，构成</a:t>
            </a:r>
            <a:r>
              <a:rPr b="false" i="false" strike="noStrike" sz="1100">
                <a:ln/>
                <a:solidFill>
                  <a:srgbClr val="5B8CB8">
                    <a:alpha val="90196"/>
                  </a:srgbClr>
                </a:solidFill>
                <a:latin typeface="Alibaba PuHuiTi 3.0 55 Regular"/>
                <a:ea typeface="Alibaba PuHuiTi 3.0 55 Regular"/>
                <a:cs typeface="Alibaba PuHuiTi 3.0 55 Regular"/>
              </a:rPr>
              <a:t>"设计-实现-性能-交互"</a:t>
            </a:r>
            <a:r>
              <a:rPr b="false" i="false" strike="noStrike" sz="1100">
                <a:ln/>
                <a:solidFill>
                  <a:srgbClr val="0A1F3D">
                    <a:alpha val="90196"/>
                  </a:srgbClr>
                </a:solidFill>
                <a:latin typeface="Alibaba PuHuiTi 3.0 55 Regular"/>
                <a:ea typeface="Alibaba PuHuiTi 3.0 55 Regular"/>
                <a:cs typeface="Alibaba PuHuiTi 3.0 55 Regular"/>
              </a:rPr>
              <a:t>的全链条故障。</a:t>
            </a:r>
            <a:endParaRPr lang="en-US" sz="1100"/>
          </a:p>
        </p:txBody>
      </p:sp>
      <p:sp>
        <p:nvSpPr>
          <p:cNvPr id="8" name="TextBox 8"/>
          <p:cNvSpPr txBox="true"/>
          <p:nvPr/>
        </p:nvSpPr>
        <p:spPr>
          <a:xfrm flipH="false" flipV="false" rot="0">
            <a:off x="457086" y="1980159"/>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Bug 1 根因分层汇总</a:t>
            </a:r>
            <a:endParaRPr lang="en-US" sz="1100"/>
          </a:p>
        </p:txBody>
      </p:sp>
      <p:graphicFrame>
        <p:nvGraphicFramePr>
          <p:cNvPr id="9" name="Table 9"/>
          <p:cNvGraphicFramePr>
            <a:graphicFrameLocks noGrp="true"/>
          </p:cNvGraphicFramePr>
          <p:nvPr/>
        </p:nvGraphicFramePr>
        <p:xfrm>
          <a:off x="457086" y="2227809"/>
          <a:ext cx="11274781" cy="2324100"/>
        </p:xfrm>
        <a:graphic>
          <a:graphicData uri="http://schemas.openxmlformats.org/drawingml/2006/table">
            <a:tbl>
              <a:tblPr/>
              <a:tblGrid>
                <a:gridCol w="1346200"/>
                <a:gridCol w="3606800"/>
                <a:gridCol w="6311900"/>
              </a:tblGrid>
              <a:tr h="381000">
                <a:tc gridSpan="1" rowSpan="1">
                  <a:txBody>
                    <a:bodyPr anchor="ctr" anchorCtr="false" bIns="95250" lIns="114300" rIns="114300" rot="0" tIns="95250" vert="horz" wrap="square"/>
                    <a:p>
                      <a:pPr algn="l">
                        <a:def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rPr>
                        <a:t>层级</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95250" lIns="114300" rIns="114300" rot="0" tIns="95250" vert="horz" wrap="square"/>
                    <a:p>
                      <a:pPr algn="l">
                        <a:def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rPr>
                        <a:t>问题</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95250" lIns="114300" rIns="114300" rot="0" tIns="95250" vert="horz" wrap="square"/>
                    <a:p>
                      <a:pPr algn="l">
                        <a:def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rPr>
                        <a:t>证据</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r>
              <a:tr h="381000">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协议层</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endFlag 必须发送但未发送</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30+ .proto 文件 + 日志无 endFlag=true</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r>
              <a:tr h="381000">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代码层</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滑动回调漏写 endFlag=true</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MockAnswerView + 滑动引导文本</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r>
              <a:tr h="381000">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代码层</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全局单例监听器，无 TaskID</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Session ID 变化，旧回调被丢弃</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r>
              <a:tr h="381000">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线程层</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主线程 IO 阻塞 10.6 秒</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Looper slow dispatch 10676ms</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r>
              <a:tr h="381000">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交互层</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官方引导用户滑动</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strings.xml "左右划可以切换题目哦"</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r>
            </a:tbl>
          </a:graphicData>
        </a:graphic>
      </p:graphicFrame>
      <p:sp>
        <p:nvSpPr>
          <p:cNvPr id="10" name="TextBox 10"/>
          <p:cNvSpPr txBox="true"/>
          <p:nvPr/>
        </p:nvSpPr>
        <p:spPr>
          <a:xfrm flipH="false" flipV="false" rot="0">
            <a:off x="10103499" y="4723359"/>
            <a:ext cx="1628367" cy="133350"/>
          </a:xfrm>
          <a:prstGeom prst="rect">
            <a:avLst/>
          </a:prstGeom>
          <a:ln>
            <a:headEnd type="none"/>
            <a:tailEnd type="none"/>
          </a:ln>
        </p:spPr>
        <p:txBody>
          <a:bodyPr anchor="t" anchorCtr="false" bIns="0" lIns="0" rIns="0" rtlCol="false" tIns="0" vert="horz" wrap="none"/>
          <a:lstStyle/>
          <a:p>
            <a:pPr algn="r">
              <a:defRPr/>
            </a:pPr>
            <a:r>
              <a:rPr b="false" i="false" lang="en-US" strike="noStrike" sz="900">
                <a:ln/>
                <a:solidFill>
                  <a:srgbClr val="0A1F3D">
                    <a:alpha val="60000"/>
                  </a:srgbClr>
                </a:solidFill>
                <a:latin typeface="FZYaYiHei GB18030L2 R"/>
                <a:ea typeface="FZYaYiHei GB18030L2 R"/>
                <a:cs typeface="FZYaYiHei GB18030L2 R"/>
              </a:rPr>
              <a:t>五层缺陷叠加形成完美故障风暴</a:t>
            </a:r>
            <a:endParaRPr lang="en-US" sz="1100"/>
          </a:p>
        </p:txBody>
      </p:sp>
    </p:spTree>
  </p:cSld>
  <p:clrMapOvr>
    <a:masterClrMapping/>
  </p:clrMapOvr>
</p:sld>
</file>

<file path=ppt/slides/slide16.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AutoShape 3"/>
          <p:cNvSpPr/>
          <p:nvPr/>
        </p:nvSpPr>
        <p:spPr>
          <a:xfrm flipH="false" flipV="false" rot="0">
            <a:off x="436791" y="502905"/>
            <a:ext cx="182834" cy="182880"/>
          </a:xfrm>
          <a:custGeom>
            <a:rect b="b" l="l" r="r" t="t"/>
            <a:pathLst>
              <a:path h="10000" w="9998">
                <a:moveTo>
                  <a:pt x="5499" y="6000"/>
                </a:moveTo>
                <a:lnTo>
                  <a:pt x="5499" y="8950"/>
                </a:lnTo>
                <a:cubicBezTo>
                  <a:pt x="5879" y="8876"/>
                  <a:pt x="6220" y="8721"/>
                  <a:pt x="6524" y="8485"/>
                </a:cubicBezTo>
                <a:cubicBezTo>
                  <a:pt x="6827" y="8248"/>
                  <a:pt x="7065" y="7956"/>
                  <a:pt x="7239" y="7610"/>
                </a:cubicBezTo>
                <a:cubicBezTo>
                  <a:pt x="7412" y="7263"/>
                  <a:pt x="7499" y="6893"/>
                  <a:pt x="7499" y="6500"/>
                </a:cubicBezTo>
                <a:lnTo>
                  <a:pt x="7499" y="5000"/>
                </a:lnTo>
                <a:cubicBezTo>
                  <a:pt x="7499" y="4653"/>
                  <a:pt x="7429" y="4320"/>
                  <a:pt x="7289" y="4000"/>
                </a:cubicBezTo>
                <a:lnTo>
                  <a:pt x="2709" y="4000"/>
                </a:lnTo>
                <a:cubicBezTo>
                  <a:pt x="2569" y="4320"/>
                  <a:pt x="2500" y="4653"/>
                  <a:pt x="2500" y="5000"/>
                </a:cubicBezTo>
                <a:lnTo>
                  <a:pt x="2500" y="6500"/>
                </a:lnTo>
                <a:cubicBezTo>
                  <a:pt x="2500" y="6893"/>
                  <a:pt x="2586" y="7263"/>
                  <a:pt x="2759" y="7610"/>
                </a:cubicBezTo>
                <a:cubicBezTo>
                  <a:pt x="2932" y="7956"/>
                  <a:pt x="3170" y="8248"/>
                  <a:pt x="3474" y="8485"/>
                </a:cubicBezTo>
                <a:cubicBezTo>
                  <a:pt x="3777" y="8721"/>
                  <a:pt x="4119" y="8876"/>
                  <a:pt x="4499" y="8950"/>
                </a:cubicBezTo>
                <a:lnTo>
                  <a:pt x="4499" y="6000"/>
                </a:lnTo>
                <a:lnTo>
                  <a:pt x="5499" y="6000"/>
                </a:lnTo>
                <a:moveTo>
                  <a:pt x="520" y="8570"/>
                </a:moveTo>
                <a:lnTo>
                  <a:pt x="1770" y="7850"/>
                </a:lnTo>
                <a:cubicBezTo>
                  <a:pt x="1590" y="7416"/>
                  <a:pt x="1500" y="6966"/>
                  <a:pt x="1500" y="6500"/>
                </a:cubicBezTo>
                <a:lnTo>
                  <a:pt x="0" y="6500"/>
                </a:lnTo>
                <a:lnTo>
                  <a:pt x="0" y="5500"/>
                </a:lnTo>
                <a:lnTo>
                  <a:pt x="1500" y="5500"/>
                </a:lnTo>
                <a:lnTo>
                  <a:pt x="1500" y="5000"/>
                </a:lnTo>
                <a:cubicBezTo>
                  <a:pt x="1500" y="4686"/>
                  <a:pt x="1540" y="4376"/>
                  <a:pt x="1620" y="4070"/>
                </a:cubicBezTo>
                <a:lnTo>
                  <a:pt x="520" y="3430"/>
                </a:lnTo>
                <a:lnTo>
                  <a:pt x="1020" y="2570"/>
                </a:lnTo>
                <a:lnTo>
                  <a:pt x="2030" y="3150"/>
                </a:lnTo>
                <a:lnTo>
                  <a:pt x="2130" y="3000"/>
                </a:lnTo>
                <a:lnTo>
                  <a:pt x="7868" y="3000"/>
                </a:lnTo>
                <a:lnTo>
                  <a:pt x="7968" y="3150"/>
                </a:lnTo>
                <a:lnTo>
                  <a:pt x="8978" y="2570"/>
                </a:lnTo>
                <a:lnTo>
                  <a:pt x="9478" y="3430"/>
                </a:lnTo>
                <a:lnTo>
                  <a:pt x="8378" y="4070"/>
                </a:lnTo>
                <a:cubicBezTo>
                  <a:pt x="8458" y="4376"/>
                  <a:pt x="8498" y="4686"/>
                  <a:pt x="8498" y="5000"/>
                </a:cubicBezTo>
                <a:lnTo>
                  <a:pt x="8498" y="5500"/>
                </a:lnTo>
                <a:lnTo>
                  <a:pt x="9998" y="5500"/>
                </a:lnTo>
                <a:lnTo>
                  <a:pt x="9998" y="6500"/>
                </a:lnTo>
                <a:lnTo>
                  <a:pt x="8498" y="6500"/>
                </a:lnTo>
                <a:cubicBezTo>
                  <a:pt x="8498" y="6966"/>
                  <a:pt x="8408" y="7416"/>
                  <a:pt x="8228" y="7850"/>
                </a:cubicBezTo>
                <a:lnTo>
                  <a:pt x="9478" y="8570"/>
                </a:lnTo>
                <a:lnTo>
                  <a:pt x="8978" y="9430"/>
                </a:lnTo>
                <a:lnTo>
                  <a:pt x="7718" y="8700"/>
                </a:lnTo>
                <a:cubicBezTo>
                  <a:pt x="7392" y="9106"/>
                  <a:pt x="6995" y="9423"/>
                  <a:pt x="6529" y="9650"/>
                </a:cubicBezTo>
                <a:cubicBezTo>
                  <a:pt x="6049" y="9883"/>
                  <a:pt x="5539" y="10000"/>
                  <a:pt x="4999" y="10000"/>
                </a:cubicBezTo>
                <a:cubicBezTo>
                  <a:pt x="4459" y="10000"/>
                  <a:pt x="3949" y="9883"/>
                  <a:pt x="3469" y="9650"/>
                </a:cubicBezTo>
                <a:cubicBezTo>
                  <a:pt x="3002" y="9423"/>
                  <a:pt x="2606" y="9106"/>
                  <a:pt x="2280" y="8700"/>
                </a:cubicBezTo>
                <a:lnTo>
                  <a:pt x="1020" y="9430"/>
                </a:lnTo>
                <a:lnTo>
                  <a:pt x="520" y="8570"/>
                </a:lnTo>
                <a:moveTo>
                  <a:pt x="6999" y="2000"/>
                </a:moveTo>
                <a:lnTo>
                  <a:pt x="2999" y="2000"/>
                </a:lnTo>
                <a:cubicBezTo>
                  <a:pt x="2999" y="1640"/>
                  <a:pt x="3089" y="1306"/>
                  <a:pt x="3269" y="1000"/>
                </a:cubicBezTo>
                <a:cubicBezTo>
                  <a:pt x="3449" y="693"/>
                  <a:pt x="3692" y="450"/>
                  <a:pt x="3999" y="270"/>
                </a:cubicBezTo>
                <a:cubicBezTo>
                  <a:pt x="4305" y="90"/>
                  <a:pt x="4639" y="0"/>
                  <a:pt x="4999" y="0"/>
                </a:cubicBezTo>
                <a:cubicBezTo>
                  <a:pt x="5359" y="0"/>
                  <a:pt x="5692" y="90"/>
                  <a:pt x="5999" y="270"/>
                </a:cubicBezTo>
                <a:cubicBezTo>
                  <a:pt x="6305" y="450"/>
                  <a:pt x="6549" y="693"/>
                  <a:pt x="6729" y="1000"/>
                </a:cubicBezTo>
                <a:cubicBezTo>
                  <a:pt x="6909" y="1306"/>
                  <a:pt x="6999" y="1640"/>
                  <a:pt x="6999" y="2000"/>
                </a:cubicBezTo>
              </a:path>
            </a:pathLst>
          </a:custGeom>
          <a:solidFill>
            <a:srgbClr val="5B8CB8">
              <a:alpha val="100000"/>
            </a:srgbClr>
          </a:solidFill>
          <a:ln>
            <a:headEnd type="none"/>
            <a:tailEnd type="none"/>
          </a:ln>
        </p:spPr>
      </p:sp>
      <p:sp>
        <p:nvSpPr>
          <p:cNvPr id="4" name="TextBox 4"/>
          <p:cNvSpPr txBox="true"/>
          <p:nvPr/>
        </p:nvSpPr>
        <p:spPr>
          <a:xfrm flipH="false" flipV="false" rot="0">
            <a:off x="713602" y="527596"/>
            <a:ext cx="1236154"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Bug Analysis · 02</a:t>
            </a:r>
            <a:endParaRPr lang="en-US" sz="1100"/>
          </a:p>
        </p:txBody>
      </p:sp>
      <p:sp>
        <p:nvSpPr>
          <p:cNvPr id="5" name="TextBox 5"/>
          <p:cNvSpPr txBox="true"/>
          <p:nvPr/>
        </p:nvSpPr>
        <p:spPr>
          <a:xfrm flipH="false" flipV="false" rot="0">
            <a:off x="457086" y="902941"/>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答题卡片大小异常（现象描述）</a:t>
            </a:r>
            <a:endParaRPr lang="en-US" sz="1100"/>
          </a:p>
        </p:txBody>
      </p:sp>
      <p:sp>
        <p:nvSpPr>
          <p:cNvPr id="6" name="AutoShape 6"/>
          <p:cNvSpPr/>
          <p:nvPr/>
        </p:nvSpPr>
        <p:spPr>
          <a:xfrm flipH="false" flipV="false" rot="0">
            <a:off x="457086" y="1531591"/>
            <a:ext cx="11274781" cy="582811"/>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1531591"/>
            <a:ext cx="9522" cy="582811"/>
          </a:xfrm>
          <a:prstGeom prst="line">
            <a:avLst/>
          </a:prstGeom>
          <a:ln w="28575">
            <a:solidFill>
              <a:srgbClr val="5B8CB8">
                <a:alpha val="100000"/>
              </a:srgbClr>
            </a:solidFill>
            <a:prstDash val="solid"/>
            <a:headEnd type="none"/>
            <a:tailEnd type="none"/>
          </a:ln>
        </p:spPr>
      </p:sp>
      <p:sp>
        <p:nvSpPr>
          <p:cNvPr id="8" name="AutoShape 8"/>
          <p:cNvSpPr/>
          <p:nvPr/>
        </p:nvSpPr>
        <p:spPr>
          <a:xfrm flipH="false" flipV="false" rot="0">
            <a:off x="659218" y="1745903"/>
            <a:ext cx="152362" cy="152400"/>
          </a:xfrm>
          <a:custGeom>
            <a:rect b="b" l="l" r="r" t="t"/>
            <a:pathLst>
              <a:path h="10000" w="9998">
                <a:moveTo>
                  <a:pt x="3737" y="7619"/>
                </a:moveTo>
                <a:lnTo>
                  <a:pt x="4374" y="7619"/>
                </a:lnTo>
                <a:lnTo>
                  <a:pt x="4374" y="5238"/>
                </a:lnTo>
                <a:lnTo>
                  <a:pt x="5624" y="5238"/>
                </a:lnTo>
                <a:lnTo>
                  <a:pt x="5624" y="7619"/>
                </a:lnTo>
                <a:lnTo>
                  <a:pt x="6261" y="7619"/>
                </a:lnTo>
                <a:cubicBezTo>
                  <a:pt x="6303" y="7346"/>
                  <a:pt x="6419" y="7079"/>
                  <a:pt x="6611" y="6819"/>
                </a:cubicBezTo>
                <a:cubicBezTo>
                  <a:pt x="6777" y="6584"/>
                  <a:pt x="7023" y="6330"/>
                  <a:pt x="7349" y="6057"/>
                </a:cubicBezTo>
                <a:lnTo>
                  <a:pt x="7523" y="5914"/>
                </a:lnTo>
                <a:cubicBezTo>
                  <a:pt x="7765" y="5724"/>
                  <a:pt x="7898" y="5619"/>
                  <a:pt x="7923" y="5600"/>
                </a:cubicBezTo>
                <a:cubicBezTo>
                  <a:pt x="8189" y="5346"/>
                  <a:pt x="8394" y="5066"/>
                  <a:pt x="8536" y="4762"/>
                </a:cubicBezTo>
                <a:cubicBezTo>
                  <a:pt x="8677" y="4457"/>
                  <a:pt x="8748" y="4140"/>
                  <a:pt x="8748" y="3810"/>
                </a:cubicBezTo>
                <a:cubicBezTo>
                  <a:pt x="8748" y="3295"/>
                  <a:pt x="8577" y="2815"/>
                  <a:pt x="8236" y="2371"/>
                </a:cubicBezTo>
                <a:cubicBezTo>
                  <a:pt x="7902" y="1939"/>
                  <a:pt x="7452" y="1597"/>
                  <a:pt x="6886" y="1343"/>
                </a:cubicBezTo>
                <a:cubicBezTo>
                  <a:pt x="6302" y="1082"/>
                  <a:pt x="5673" y="952"/>
                  <a:pt x="4999" y="952"/>
                </a:cubicBezTo>
                <a:cubicBezTo>
                  <a:pt x="4324" y="952"/>
                  <a:pt x="3695" y="1082"/>
                  <a:pt x="3112" y="1343"/>
                </a:cubicBezTo>
                <a:cubicBezTo>
                  <a:pt x="2545" y="1597"/>
                  <a:pt x="2095" y="1939"/>
                  <a:pt x="1762" y="2371"/>
                </a:cubicBezTo>
                <a:cubicBezTo>
                  <a:pt x="1420" y="2815"/>
                  <a:pt x="1250" y="3295"/>
                  <a:pt x="1250" y="3810"/>
                </a:cubicBezTo>
                <a:cubicBezTo>
                  <a:pt x="1250" y="4140"/>
                  <a:pt x="1320" y="4457"/>
                  <a:pt x="1462" y="4762"/>
                </a:cubicBezTo>
                <a:cubicBezTo>
                  <a:pt x="1604" y="5066"/>
                  <a:pt x="1808" y="5342"/>
                  <a:pt x="2075" y="5590"/>
                </a:cubicBezTo>
                <a:cubicBezTo>
                  <a:pt x="2099" y="5616"/>
                  <a:pt x="2233" y="5724"/>
                  <a:pt x="2475" y="5914"/>
                </a:cubicBezTo>
                <a:lnTo>
                  <a:pt x="2649" y="6057"/>
                </a:lnTo>
                <a:cubicBezTo>
                  <a:pt x="2974" y="6330"/>
                  <a:pt x="3220" y="6584"/>
                  <a:pt x="3387" y="6819"/>
                </a:cubicBezTo>
                <a:cubicBezTo>
                  <a:pt x="3578" y="7079"/>
                  <a:pt x="3695" y="7346"/>
                  <a:pt x="3737" y="7619"/>
                </a:cubicBezTo>
                <a:moveTo>
                  <a:pt x="6249" y="8571"/>
                </a:moveTo>
                <a:lnTo>
                  <a:pt x="3749" y="8571"/>
                </a:lnTo>
                <a:lnTo>
                  <a:pt x="3749" y="9048"/>
                </a:lnTo>
                <a:lnTo>
                  <a:pt x="6249" y="9048"/>
                </a:lnTo>
                <a:lnTo>
                  <a:pt x="6249" y="8571"/>
                </a:lnTo>
                <a:moveTo>
                  <a:pt x="1100" y="6190"/>
                </a:moveTo>
                <a:cubicBezTo>
                  <a:pt x="750" y="5860"/>
                  <a:pt x="479" y="5495"/>
                  <a:pt x="287" y="5095"/>
                </a:cubicBezTo>
                <a:cubicBezTo>
                  <a:pt x="95" y="4682"/>
                  <a:pt x="0" y="4254"/>
                  <a:pt x="0" y="3810"/>
                </a:cubicBezTo>
                <a:cubicBezTo>
                  <a:pt x="0" y="3117"/>
                  <a:pt x="229" y="2476"/>
                  <a:pt x="687" y="1886"/>
                </a:cubicBezTo>
                <a:cubicBezTo>
                  <a:pt x="1129" y="1314"/>
                  <a:pt x="1725" y="860"/>
                  <a:pt x="2475" y="524"/>
                </a:cubicBezTo>
                <a:cubicBezTo>
                  <a:pt x="3249" y="174"/>
                  <a:pt x="4091" y="0"/>
                  <a:pt x="4999" y="0"/>
                </a:cubicBezTo>
                <a:cubicBezTo>
                  <a:pt x="5907" y="0"/>
                  <a:pt x="6748" y="174"/>
                  <a:pt x="7523" y="524"/>
                </a:cubicBezTo>
                <a:cubicBezTo>
                  <a:pt x="8273" y="860"/>
                  <a:pt x="8869" y="1314"/>
                  <a:pt x="9311" y="1886"/>
                </a:cubicBezTo>
                <a:cubicBezTo>
                  <a:pt x="9769" y="2476"/>
                  <a:pt x="9998" y="3117"/>
                  <a:pt x="9998" y="3810"/>
                </a:cubicBezTo>
                <a:cubicBezTo>
                  <a:pt x="9998" y="4254"/>
                  <a:pt x="9902" y="4682"/>
                  <a:pt x="9711" y="5095"/>
                </a:cubicBezTo>
                <a:cubicBezTo>
                  <a:pt x="9519" y="5495"/>
                  <a:pt x="9248" y="5860"/>
                  <a:pt x="8898" y="6190"/>
                </a:cubicBezTo>
                <a:cubicBezTo>
                  <a:pt x="8840" y="6247"/>
                  <a:pt x="8723" y="6342"/>
                  <a:pt x="8548" y="6476"/>
                </a:cubicBezTo>
                <a:cubicBezTo>
                  <a:pt x="8223" y="6736"/>
                  <a:pt x="7994" y="6943"/>
                  <a:pt x="7861" y="7095"/>
                </a:cubicBezTo>
                <a:cubicBezTo>
                  <a:pt x="7619" y="7361"/>
                  <a:pt x="7498" y="7615"/>
                  <a:pt x="7498" y="7857"/>
                </a:cubicBezTo>
                <a:lnTo>
                  <a:pt x="7498" y="9048"/>
                </a:lnTo>
                <a:cubicBezTo>
                  <a:pt x="7498" y="9219"/>
                  <a:pt x="7442" y="9378"/>
                  <a:pt x="7330" y="9524"/>
                </a:cubicBezTo>
                <a:cubicBezTo>
                  <a:pt x="7217" y="9670"/>
                  <a:pt x="7065" y="9785"/>
                  <a:pt x="6874" y="9871"/>
                </a:cubicBezTo>
                <a:cubicBezTo>
                  <a:pt x="6682" y="9957"/>
                  <a:pt x="6473" y="10000"/>
                  <a:pt x="6249" y="10000"/>
                </a:cubicBezTo>
                <a:lnTo>
                  <a:pt x="3749" y="10000"/>
                </a:lnTo>
                <a:cubicBezTo>
                  <a:pt x="3524" y="10000"/>
                  <a:pt x="3316" y="9957"/>
                  <a:pt x="3124" y="9871"/>
                </a:cubicBezTo>
                <a:cubicBezTo>
                  <a:pt x="2932" y="9785"/>
                  <a:pt x="2780" y="9670"/>
                  <a:pt x="2668" y="9524"/>
                </a:cubicBezTo>
                <a:cubicBezTo>
                  <a:pt x="2555" y="9378"/>
                  <a:pt x="2499" y="9219"/>
                  <a:pt x="2499" y="9048"/>
                </a:cubicBezTo>
                <a:lnTo>
                  <a:pt x="2499" y="7857"/>
                </a:lnTo>
                <a:cubicBezTo>
                  <a:pt x="2499" y="7615"/>
                  <a:pt x="2378" y="7361"/>
                  <a:pt x="2137" y="7095"/>
                </a:cubicBezTo>
                <a:cubicBezTo>
                  <a:pt x="2003" y="6943"/>
                  <a:pt x="1774" y="6736"/>
                  <a:pt x="1450" y="6476"/>
                </a:cubicBezTo>
                <a:cubicBezTo>
                  <a:pt x="1274" y="6342"/>
                  <a:pt x="1158" y="6247"/>
                  <a:pt x="1100" y="6190"/>
                </a:cubicBezTo>
              </a:path>
            </a:pathLst>
          </a:custGeom>
          <a:solidFill>
            <a:srgbClr val="5B8CB8">
              <a:alpha val="100000"/>
            </a:srgbClr>
          </a:solidFill>
          <a:ln>
            <a:headEnd type="none"/>
            <a:tailEnd type="none"/>
          </a:ln>
        </p:spPr>
      </p:sp>
      <p:sp>
        <p:nvSpPr>
          <p:cNvPr id="9" name="TextBox 9"/>
          <p:cNvSpPr txBox="true"/>
          <p:nvPr/>
        </p:nvSpPr>
        <p:spPr>
          <a:xfrm flipH="false" flipV="false" rot="0">
            <a:off x="870873" y="1741141"/>
            <a:ext cx="10661018"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85098"/>
                  </a:srgbClr>
                </a:solidFill>
                <a:latin typeface="FZYaYiHei GB18030L2 R"/>
                <a:ea typeface="FZYaYiHei GB18030L2 R"/>
                <a:cs typeface="FZYaYiHei GB18030L2 R"/>
              </a:rPr>
              <a:t>核心洞察：RecyclerView 视图复用机制与布局测量时序缺陷的典型表现，ViewHolder 缓存池中的布局参数被污染且未在重新绑定时被正确重置。</a:t>
            </a:r>
            <a:endParaRPr lang="en-US" sz="1100"/>
          </a:p>
        </p:txBody>
      </p:sp>
      <p:sp>
        <p:nvSpPr>
          <p:cNvPr id="10" name="AutoShape 10"/>
          <p:cNvSpPr/>
          <p:nvPr/>
        </p:nvSpPr>
        <p:spPr>
          <a:xfrm flipH="false" flipV="false" rot="0">
            <a:off x="457086" y="2343001"/>
            <a:ext cx="11274781" cy="738188"/>
          </a:xfrm>
          <a:prstGeom prst="rect">
            <a:avLst/>
          </a:prstGeom>
          <a:solidFill>
            <a:srgbClr val="E8EBEF">
              <a:alpha val="100000"/>
            </a:srgbClr>
          </a:solidFill>
          <a:ln w="9525">
            <a:solidFill>
              <a:srgbClr val="C5CDD6">
                <a:alpha val="100000"/>
              </a:srgbClr>
            </a:solidFill>
            <a:prstDash val="solid"/>
            <a:headEnd type="none"/>
            <a:tailEnd type="none"/>
          </a:ln>
        </p:spPr>
      </p:sp>
      <p:sp>
        <p:nvSpPr>
          <p:cNvPr id="11" name="AutoShape 11"/>
          <p:cNvSpPr/>
          <p:nvPr/>
        </p:nvSpPr>
        <p:spPr>
          <a:xfrm flipH="false" flipV="false" rot="0">
            <a:off x="619387" y="2546792"/>
            <a:ext cx="167598" cy="167640"/>
          </a:xfrm>
          <a:custGeom>
            <a:rect b="b" l="l" r="r" t="t"/>
            <a:pathLst>
              <a:path h="10000" w="9998">
                <a:moveTo>
                  <a:pt x="4999" y="0"/>
                </a:moveTo>
                <a:cubicBezTo>
                  <a:pt x="5812" y="0"/>
                  <a:pt x="6582" y="222"/>
                  <a:pt x="7309" y="667"/>
                </a:cubicBezTo>
                <a:cubicBezTo>
                  <a:pt x="8005" y="1096"/>
                  <a:pt x="8591" y="1690"/>
                  <a:pt x="9069" y="2450"/>
                </a:cubicBezTo>
                <a:cubicBezTo>
                  <a:pt x="9546" y="3209"/>
                  <a:pt x="9856" y="4059"/>
                  <a:pt x="9998" y="5000"/>
                </a:cubicBezTo>
                <a:cubicBezTo>
                  <a:pt x="9856" y="5940"/>
                  <a:pt x="9546" y="6790"/>
                  <a:pt x="9069" y="7550"/>
                </a:cubicBezTo>
                <a:cubicBezTo>
                  <a:pt x="8591" y="8309"/>
                  <a:pt x="8005" y="8903"/>
                  <a:pt x="7309" y="9333"/>
                </a:cubicBezTo>
                <a:cubicBezTo>
                  <a:pt x="6582" y="9777"/>
                  <a:pt x="5812" y="10000"/>
                  <a:pt x="4999" y="10000"/>
                </a:cubicBezTo>
                <a:cubicBezTo>
                  <a:pt x="4185" y="10000"/>
                  <a:pt x="3415" y="9777"/>
                  <a:pt x="2689" y="9333"/>
                </a:cubicBezTo>
                <a:cubicBezTo>
                  <a:pt x="1993" y="8903"/>
                  <a:pt x="1406" y="8309"/>
                  <a:pt x="929" y="7550"/>
                </a:cubicBezTo>
                <a:cubicBezTo>
                  <a:pt x="451" y="6790"/>
                  <a:pt x="142" y="5940"/>
                  <a:pt x="0" y="5000"/>
                </a:cubicBezTo>
                <a:cubicBezTo>
                  <a:pt x="142" y="4059"/>
                  <a:pt x="451" y="3209"/>
                  <a:pt x="929" y="2450"/>
                </a:cubicBezTo>
                <a:cubicBezTo>
                  <a:pt x="1406" y="1690"/>
                  <a:pt x="1993" y="1096"/>
                  <a:pt x="2689" y="667"/>
                </a:cubicBezTo>
                <a:cubicBezTo>
                  <a:pt x="3415" y="222"/>
                  <a:pt x="4185" y="0"/>
                  <a:pt x="4999" y="0"/>
                </a:cubicBezTo>
                <a:moveTo>
                  <a:pt x="4999" y="8889"/>
                </a:moveTo>
                <a:cubicBezTo>
                  <a:pt x="5639" y="8889"/>
                  <a:pt x="6249" y="8718"/>
                  <a:pt x="6829" y="8378"/>
                </a:cubicBezTo>
                <a:cubicBezTo>
                  <a:pt x="7389" y="8052"/>
                  <a:pt x="7864" y="7592"/>
                  <a:pt x="8256" y="7000"/>
                </a:cubicBezTo>
                <a:cubicBezTo>
                  <a:pt x="8647" y="6407"/>
                  <a:pt x="8913" y="5740"/>
                  <a:pt x="9055" y="5000"/>
                </a:cubicBezTo>
                <a:cubicBezTo>
                  <a:pt x="8913" y="4259"/>
                  <a:pt x="8647" y="3592"/>
                  <a:pt x="8256" y="3000"/>
                </a:cubicBezTo>
                <a:cubicBezTo>
                  <a:pt x="7864" y="2407"/>
                  <a:pt x="7389" y="1948"/>
                  <a:pt x="6829" y="1622"/>
                </a:cubicBezTo>
                <a:cubicBezTo>
                  <a:pt x="6249" y="1281"/>
                  <a:pt x="5639" y="1111"/>
                  <a:pt x="4999" y="1111"/>
                </a:cubicBezTo>
                <a:cubicBezTo>
                  <a:pt x="4358" y="1111"/>
                  <a:pt x="3748" y="1281"/>
                  <a:pt x="3169" y="1622"/>
                </a:cubicBezTo>
                <a:cubicBezTo>
                  <a:pt x="2609" y="1948"/>
                  <a:pt x="2133" y="2407"/>
                  <a:pt x="1742" y="3000"/>
                </a:cubicBezTo>
                <a:cubicBezTo>
                  <a:pt x="1350" y="3592"/>
                  <a:pt x="1084" y="4259"/>
                  <a:pt x="943" y="5000"/>
                </a:cubicBezTo>
                <a:cubicBezTo>
                  <a:pt x="1084" y="5740"/>
                  <a:pt x="1350" y="6407"/>
                  <a:pt x="1742" y="7000"/>
                </a:cubicBezTo>
                <a:cubicBezTo>
                  <a:pt x="2133" y="7592"/>
                  <a:pt x="2609" y="8052"/>
                  <a:pt x="3169" y="8378"/>
                </a:cubicBezTo>
                <a:cubicBezTo>
                  <a:pt x="3748" y="8718"/>
                  <a:pt x="4358" y="8889"/>
                  <a:pt x="4999" y="8889"/>
                </a:cubicBezTo>
                <a:moveTo>
                  <a:pt x="4999" y="7500"/>
                </a:moveTo>
                <a:cubicBezTo>
                  <a:pt x="4623" y="7500"/>
                  <a:pt x="4276" y="7387"/>
                  <a:pt x="3959" y="7161"/>
                </a:cubicBezTo>
                <a:cubicBezTo>
                  <a:pt x="3642" y="6935"/>
                  <a:pt x="3390" y="6631"/>
                  <a:pt x="3202" y="6250"/>
                </a:cubicBezTo>
                <a:cubicBezTo>
                  <a:pt x="3014" y="5868"/>
                  <a:pt x="2920" y="5452"/>
                  <a:pt x="2920" y="5000"/>
                </a:cubicBezTo>
                <a:cubicBezTo>
                  <a:pt x="2920" y="4548"/>
                  <a:pt x="3014" y="4131"/>
                  <a:pt x="3202" y="3750"/>
                </a:cubicBezTo>
                <a:cubicBezTo>
                  <a:pt x="3390" y="3368"/>
                  <a:pt x="3642" y="3065"/>
                  <a:pt x="3959" y="2839"/>
                </a:cubicBezTo>
                <a:cubicBezTo>
                  <a:pt x="4276" y="2613"/>
                  <a:pt x="4623" y="2500"/>
                  <a:pt x="4999" y="2500"/>
                </a:cubicBezTo>
                <a:cubicBezTo>
                  <a:pt x="5375" y="2500"/>
                  <a:pt x="5721" y="2613"/>
                  <a:pt x="6039" y="2839"/>
                </a:cubicBezTo>
                <a:cubicBezTo>
                  <a:pt x="6355" y="3065"/>
                  <a:pt x="6608" y="3368"/>
                  <a:pt x="6796" y="3750"/>
                </a:cubicBezTo>
                <a:cubicBezTo>
                  <a:pt x="6984" y="4131"/>
                  <a:pt x="7078" y="4548"/>
                  <a:pt x="7078" y="5000"/>
                </a:cubicBezTo>
                <a:cubicBezTo>
                  <a:pt x="7078" y="5452"/>
                  <a:pt x="6984" y="5868"/>
                  <a:pt x="6796" y="6250"/>
                </a:cubicBezTo>
                <a:cubicBezTo>
                  <a:pt x="6608" y="6631"/>
                  <a:pt x="6355" y="6935"/>
                  <a:pt x="6039" y="7161"/>
                </a:cubicBezTo>
                <a:cubicBezTo>
                  <a:pt x="5721" y="7387"/>
                  <a:pt x="5375" y="7500"/>
                  <a:pt x="4999" y="7500"/>
                </a:cubicBezTo>
                <a:moveTo>
                  <a:pt x="4999" y="6389"/>
                </a:moveTo>
                <a:cubicBezTo>
                  <a:pt x="5208" y="6389"/>
                  <a:pt x="5401" y="6326"/>
                  <a:pt x="5577" y="6200"/>
                </a:cubicBezTo>
                <a:cubicBezTo>
                  <a:pt x="5752" y="6074"/>
                  <a:pt x="5892" y="5905"/>
                  <a:pt x="5997" y="5694"/>
                </a:cubicBezTo>
                <a:cubicBezTo>
                  <a:pt x="6101" y="5483"/>
                  <a:pt x="6154" y="5252"/>
                  <a:pt x="6154" y="5000"/>
                </a:cubicBezTo>
                <a:cubicBezTo>
                  <a:pt x="6154" y="4748"/>
                  <a:pt x="6101" y="4516"/>
                  <a:pt x="5997" y="4306"/>
                </a:cubicBezTo>
                <a:cubicBezTo>
                  <a:pt x="5892" y="4094"/>
                  <a:pt x="5752" y="3926"/>
                  <a:pt x="5577" y="3800"/>
                </a:cubicBezTo>
                <a:cubicBezTo>
                  <a:pt x="5401" y="3674"/>
                  <a:pt x="5208" y="3611"/>
                  <a:pt x="4999" y="3611"/>
                </a:cubicBezTo>
                <a:cubicBezTo>
                  <a:pt x="4789" y="3611"/>
                  <a:pt x="4597" y="3674"/>
                  <a:pt x="4421" y="3800"/>
                </a:cubicBezTo>
                <a:cubicBezTo>
                  <a:pt x="4245" y="3926"/>
                  <a:pt x="4105" y="4094"/>
                  <a:pt x="4001" y="4306"/>
                </a:cubicBezTo>
                <a:cubicBezTo>
                  <a:pt x="3896" y="4516"/>
                  <a:pt x="3844" y="4748"/>
                  <a:pt x="3844" y="5000"/>
                </a:cubicBezTo>
                <a:cubicBezTo>
                  <a:pt x="3844" y="5252"/>
                  <a:pt x="3896" y="5483"/>
                  <a:pt x="4001" y="5694"/>
                </a:cubicBezTo>
                <a:cubicBezTo>
                  <a:pt x="4105" y="5905"/>
                  <a:pt x="4245" y="6074"/>
                  <a:pt x="4421" y="6200"/>
                </a:cubicBezTo>
                <a:cubicBezTo>
                  <a:pt x="4597" y="6326"/>
                  <a:pt x="4789" y="6389"/>
                  <a:pt x="4999" y="6389"/>
                </a:cubicBezTo>
              </a:path>
            </a:pathLst>
          </a:custGeom>
          <a:solidFill>
            <a:srgbClr val="5B8CB8">
              <a:alpha val="100000"/>
            </a:srgbClr>
          </a:solidFill>
          <a:ln>
            <a:headEnd type="none"/>
            <a:tailEnd type="none"/>
          </a:ln>
        </p:spPr>
      </p:sp>
      <p:sp>
        <p:nvSpPr>
          <p:cNvPr id="12" name="TextBox 12"/>
          <p:cNvSpPr txBox="true"/>
          <p:nvPr/>
        </p:nvSpPr>
        <p:spPr>
          <a:xfrm flipH="false" flipV="false" rot="0">
            <a:off x="882627" y="2504926"/>
            <a:ext cx="4386654"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Alibaba PuHuiTi 3.0 55 Regular"/>
                <a:ea typeface="Alibaba PuHuiTi 3.0 55 Regular"/>
                <a:cs typeface="Alibaba PuHuiTi 3.0 55 Regular"/>
              </a:rPr>
              <a:t>视觉异常</a:t>
            </a:r>
            <a:endParaRPr lang="en-US" sz="1100"/>
          </a:p>
        </p:txBody>
      </p:sp>
      <p:sp>
        <p:nvSpPr>
          <p:cNvPr id="13" name="TextBox 13"/>
          <p:cNvSpPr txBox="true"/>
          <p:nvPr/>
        </p:nvSpPr>
        <p:spPr>
          <a:xfrm flipH="false" flipV="false" rot="0">
            <a:off x="882627" y="2738289"/>
            <a:ext cx="4424745"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90196"/>
                  </a:srgbClr>
                </a:solidFill>
                <a:latin typeface="FZYaYiHei GB18030L2 R"/>
                <a:ea typeface="FZYaYiHei GB18030L2 R"/>
                <a:cs typeface="FZYaYiHei GB18030L2 R"/>
              </a:rPr>
              <a:t>部分卡片呈现"矮胖"形态——高度测量值偏低、宽度撑满父容器无边距</a:t>
            </a:r>
            <a:endParaRPr lang="en-US" sz="1100"/>
          </a:p>
        </p:txBody>
      </p:sp>
      <p:sp>
        <p:nvSpPr>
          <p:cNvPr id="14" name="AutoShape 14"/>
          <p:cNvSpPr/>
          <p:nvPr/>
        </p:nvSpPr>
        <p:spPr>
          <a:xfrm flipH="false" flipV="false" rot="0">
            <a:off x="457086" y="3195489"/>
            <a:ext cx="11274781" cy="738188"/>
          </a:xfrm>
          <a:prstGeom prst="rect">
            <a:avLst/>
          </a:prstGeom>
          <a:solidFill>
            <a:srgbClr val="E8EBEF">
              <a:alpha val="100000"/>
            </a:srgbClr>
          </a:solidFill>
          <a:ln w="9525">
            <a:solidFill>
              <a:srgbClr val="C5CDD6">
                <a:alpha val="100000"/>
              </a:srgbClr>
            </a:solidFill>
            <a:prstDash val="solid"/>
            <a:headEnd type="none"/>
            <a:tailEnd type="none"/>
          </a:ln>
        </p:spPr>
      </p:sp>
      <p:sp>
        <p:nvSpPr>
          <p:cNvPr id="15" name="AutoShape 15"/>
          <p:cNvSpPr/>
          <p:nvPr/>
        </p:nvSpPr>
        <p:spPr>
          <a:xfrm flipH="false" flipV="false" rot="0">
            <a:off x="619387" y="3399279"/>
            <a:ext cx="167598" cy="16764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5499" y="2500"/>
                </a:moveTo>
                <a:lnTo>
                  <a:pt x="5499" y="5000"/>
                </a:lnTo>
                <a:lnTo>
                  <a:pt x="7498" y="5000"/>
                </a:lnTo>
                <a:lnTo>
                  <a:pt x="7498" y="6000"/>
                </a:lnTo>
                <a:lnTo>
                  <a:pt x="4499" y="6000"/>
                </a:lnTo>
                <a:lnTo>
                  <a:pt x="4499" y="2500"/>
                </a:lnTo>
              </a:path>
            </a:pathLst>
          </a:custGeom>
          <a:solidFill>
            <a:srgbClr val="5B8CB8">
              <a:alpha val="100000"/>
            </a:srgbClr>
          </a:solidFill>
          <a:ln>
            <a:headEnd type="none"/>
            <a:tailEnd type="none"/>
          </a:ln>
        </p:spPr>
      </p:sp>
      <p:sp>
        <p:nvSpPr>
          <p:cNvPr id="16" name="TextBox 16"/>
          <p:cNvSpPr txBox="true"/>
          <p:nvPr/>
        </p:nvSpPr>
        <p:spPr>
          <a:xfrm flipH="false" flipV="false" rot="0">
            <a:off x="882627" y="3357414"/>
            <a:ext cx="3142464"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Alibaba PuHuiTi 3.0 55 Regular"/>
                <a:ea typeface="Alibaba PuHuiTi 3.0 55 Regular"/>
                <a:cs typeface="Alibaba PuHuiTi 3.0 55 Regular"/>
              </a:rPr>
              <a:t>时序特征</a:t>
            </a:r>
            <a:endParaRPr lang="en-US" sz="1100"/>
          </a:p>
        </p:txBody>
      </p:sp>
      <p:sp>
        <p:nvSpPr>
          <p:cNvPr id="17" name="TextBox 17"/>
          <p:cNvSpPr txBox="true"/>
          <p:nvPr/>
        </p:nvSpPr>
        <p:spPr>
          <a:xfrm flipH="false" flipV="false" rot="0">
            <a:off x="882627" y="3590776"/>
            <a:ext cx="3180555"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90196"/>
                  </a:srgbClr>
                </a:solidFill>
                <a:latin typeface="FZYaYiHei GB18030L2 R"/>
                <a:ea typeface="FZYaYiHei GB18030L2 R"/>
                <a:cs typeface="FZYaYiHei GB18030L2 R"/>
              </a:rPr>
              <a:t>首次进入列表页时触发，非详情页返回后首次出现</a:t>
            </a:r>
            <a:endParaRPr lang="en-US" sz="1100"/>
          </a:p>
        </p:txBody>
      </p:sp>
      <p:sp>
        <p:nvSpPr>
          <p:cNvPr id="18" name="AutoShape 18"/>
          <p:cNvSpPr/>
          <p:nvPr/>
        </p:nvSpPr>
        <p:spPr>
          <a:xfrm flipH="false" flipV="false" rot="0">
            <a:off x="457086" y="4047976"/>
            <a:ext cx="11274781" cy="738188"/>
          </a:xfrm>
          <a:prstGeom prst="rect">
            <a:avLst/>
          </a:prstGeom>
          <a:solidFill>
            <a:srgbClr val="E8EBEF">
              <a:alpha val="100000"/>
            </a:srgbClr>
          </a:solidFill>
          <a:ln w="9525">
            <a:solidFill>
              <a:srgbClr val="C5CDD6">
                <a:alpha val="100000"/>
              </a:srgbClr>
            </a:solidFill>
            <a:prstDash val="solid"/>
            <a:headEnd type="none"/>
            <a:tailEnd type="none"/>
          </a:ln>
        </p:spPr>
      </p:sp>
      <p:sp>
        <p:nvSpPr>
          <p:cNvPr id="19" name="AutoShape 19"/>
          <p:cNvSpPr/>
          <p:nvPr/>
        </p:nvSpPr>
        <p:spPr>
          <a:xfrm flipH="false" flipV="false" rot="0">
            <a:off x="619387" y="4251767"/>
            <a:ext cx="167598" cy="16764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3499" y="3500"/>
                </a:moveTo>
                <a:lnTo>
                  <a:pt x="2500" y="3500"/>
                </a:lnTo>
                <a:lnTo>
                  <a:pt x="3999" y="1750"/>
                </a:lnTo>
                <a:lnTo>
                  <a:pt x="5499" y="3500"/>
                </a:lnTo>
                <a:lnTo>
                  <a:pt x="4499" y="3500"/>
                </a:lnTo>
                <a:lnTo>
                  <a:pt x="4499" y="5500"/>
                </a:lnTo>
                <a:lnTo>
                  <a:pt x="3499" y="5500"/>
                </a:lnTo>
                <a:lnTo>
                  <a:pt x="3499" y="3500"/>
                </a:lnTo>
                <a:moveTo>
                  <a:pt x="6499" y="6500"/>
                </a:moveTo>
                <a:lnTo>
                  <a:pt x="7498" y="6500"/>
                </a:lnTo>
                <a:lnTo>
                  <a:pt x="5999" y="8250"/>
                </a:lnTo>
                <a:lnTo>
                  <a:pt x="4499" y="6500"/>
                </a:lnTo>
                <a:lnTo>
                  <a:pt x="5499" y="6500"/>
                </a:lnTo>
                <a:lnTo>
                  <a:pt x="5499" y="4500"/>
                </a:lnTo>
                <a:lnTo>
                  <a:pt x="6499" y="4500"/>
                </a:lnTo>
              </a:path>
            </a:pathLst>
          </a:custGeom>
          <a:solidFill>
            <a:srgbClr val="5B8CB8">
              <a:alpha val="100000"/>
            </a:srgbClr>
          </a:solidFill>
          <a:ln>
            <a:headEnd type="none"/>
            <a:tailEnd type="none"/>
          </a:ln>
        </p:spPr>
      </p:sp>
      <p:sp>
        <p:nvSpPr>
          <p:cNvPr id="20" name="TextBox 20"/>
          <p:cNvSpPr txBox="true"/>
          <p:nvPr/>
        </p:nvSpPr>
        <p:spPr>
          <a:xfrm flipH="false" flipV="false" rot="0">
            <a:off x="882627" y="4209901"/>
            <a:ext cx="3856661"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Alibaba PuHuiTi 3.0 55 Regular"/>
                <a:ea typeface="Alibaba PuHuiTi 3.0 55 Regular"/>
                <a:cs typeface="Alibaba PuHuiTi 3.0 55 Regular"/>
              </a:rPr>
              <a:t>位置互换</a:t>
            </a:r>
            <a:endParaRPr lang="en-US" sz="1100"/>
          </a:p>
        </p:txBody>
      </p:sp>
      <p:sp>
        <p:nvSpPr>
          <p:cNvPr id="21" name="TextBox 21"/>
          <p:cNvSpPr txBox="true"/>
          <p:nvPr/>
        </p:nvSpPr>
        <p:spPr>
          <a:xfrm flipH="false" flipV="false" rot="0">
            <a:off x="882627" y="4443264"/>
            <a:ext cx="389475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90196"/>
                  </a:srgbClr>
                </a:solidFill>
                <a:latin typeface="FZYaYiHei GB18030L2 R"/>
                <a:ea typeface="FZYaYiHei GB18030L2 R"/>
                <a:cs typeface="FZYaYiHei GB18030L2 R"/>
              </a:rPr>
              <a:t>正常与异常卡片位置在页面返回后随机互换，非固定位置异常</a:t>
            </a:r>
            <a:endParaRPr lang="en-US" sz="1100"/>
          </a:p>
        </p:txBody>
      </p:sp>
      <p:sp>
        <p:nvSpPr>
          <p:cNvPr id="22" name="AutoShape 22"/>
          <p:cNvSpPr/>
          <p:nvPr/>
        </p:nvSpPr>
        <p:spPr>
          <a:xfrm flipH="false" flipV="false" rot="0">
            <a:off x="457086" y="4900464"/>
            <a:ext cx="11274781" cy="738188"/>
          </a:xfrm>
          <a:prstGeom prst="rect">
            <a:avLst/>
          </a:prstGeom>
          <a:solidFill>
            <a:srgbClr val="E8EBEF">
              <a:alpha val="100000"/>
            </a:srgbClr>
          </a:solidFill>
          <a:ln w="9525">
            <a:solidFill>
              <a:srgbClr val="C5CDD6">
                <a:alpha val="100000"/>
              </a:srgbClr>
            </a:solidFill>
            <a:prstDash val="solid"/>
            <a:headEnd type="none"/>
            <a:tailEnd type="none"/>
          </a:ln>
        </p:spPr>
      </p:sp>
      <p:sp>
        <p:nvSpPr>
          <p:cNvPr id="23" name="AutoShape 23"/>
          <p:cNvSpPr/>
          <p:nvPr/>
        </p:nvSpPr>
        <p:spPr>
          <a:xfrm flipH="false" flipV="false" rot="0">
            <a:off x="619387" y="5104254"/>
            <a:ext cx="167598" cy="167640"/>
          </a:xfrm>
          <a:custGeom>
            <a:rect b="b" l="l" r="r" t="t"/>
            <a:pathLst>
              <a:path h="10000" w="9998">
                <a:moveTo>
                  <a:pt x="2500" y="7500"/>
                </a:moveTo>
                <a:lnTo>
                  <a:pt x="6499" y="7500"/>
                </a:lnTo>
                <a:lnTo>
                  <a:pt x="6499" y="8500"/>
                </a:lnTo>
                <a:lnTo>
                  <a:pt x="2000" y="8500"/>
                </a:lnTo>
                <a:cubicBezTo>
                  <a:pt x="1860" y="8500"/>
                  <a:pt x="1741" y="8451"/>
                  <a:pt x="1645" y="8355"/>
                </a:cubicBezTo>
                <a:cubicBezTo>
                  <a:pt x="1548" y="8258"/>
                  <a:pt x="1500" y="8140"/>
                  <a:pt x="1500" y="8000"/>
                </a:cubicBezTo>
                <a:lnTo>
                  <a:pt x="1500" y="2500"/>
                </a:lnTo>
                <a:lnTo>
                  <a:pt x="0" y="2500"/>
                </a:lnTo>
                <a:lnTo>
                  <a:pt x="0" y="1500"/>
                </a:lnTo>
                <a:lnTo>
                  <a:pt x="1500" y="1500"/>
                </a:lnTo>
                <a:lnTo>
                  <a:pt x="1500" y="0"/>
                </a:lnTo>
                <a:lnTo>
                  <a:pt x="2500" y="0"/>
                </a:lnTo>
                <a:lnTo>
                  <a:pt x="2500" y="7500"/>
                </a:lnTo>
                <a:moveTo>
                  <a:pt x="8498" y="10000"/>
                </a:moveTo>
                <a:lnTo>
                  <a:pt x="7498" y="10000"/>
                </a:lnTo>
                <a:lnTo>
                  <a:pt x="7498" y="2500"/>
                </a:lnTo>
                <a:lnTo>
                  <a:pt x="3499" y="2500"/>
                </a:lnTo>
                <a:lnTo>
                  <a:pt x="3499" y="1500"/>
                </a:lnTo>
                <a:lnTo>
                  <a:pt x="7998" y="1500"/>
                </a:lnTo>
                <a:cubicBezTo>
                  <a:pt x="8138" y="1500"/>
                  <a:pt x="8256" y="1548"/>
                  <a:pt x="8353" y="1645"/>
                </a:cubicBezTo>
                <a:cubicBezTo>
                  <a:pt x="8449" y="1741"/>
                  <a:pt x="8498" y="1860"/>
                  <a:pt x="8498" y="2000"/>
                </a:cubicBezTo>
                <a:lnTo>
                  <a:pt x="8498" y="7500"/>
                </a:lnTo>
                <a:lnTo>
                  <a:pt x="9998" y="7500"/>
                </a:lnTo>
                <a:lnTo>
                  <a:pt x="9998" y="8500"/>
                </a:lnTo>
                <a:lnTo>
                  <a:pt x="8498" y="8500"/>
                </a:lnTo>
              </a:path>
            </a:pathLst>
          </a:custGeom>
          <a:solidFill>
            <a:srgbClr val="5B8CB8">
              <a:alpha val="100000"/>
            </a:srgbClr>
          </a:solidFill>
          <a:ln>
            <a:headEnd type="none"/>
            <a:tailEnd type="none"/>
          </a:ln>
        </p:spPr>
      </p:sp>
      <p:sp>
        <p:nvSpPr>
          <p:cNvPr id="24" name="TextBox 24"/>
          <p:cNvSpPr txBox="true"/>
          <p:nvPr/>
        </p:nvSpPr>
        <p:spPr>
          <a:xfrm flipH="false" flipV="false" rot="0">
            <a:off x="882627" y="5062389"/>
            <a:ext cx="3856661"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Alibaba PuHuiTi 3.0 55 Regular"/>
                <a:ea typeface="Alibaba PuHuiTi 3.0 55 Regular"/>
                <a:cs typeface="Alibaba PuHuiTi 3.0 55 Regular"/>
              </a:rPr>
              <a:t>范围特征</a:t>
            </a:r>
            <a:endParaRPr lang="en-US" sz="1100"/>
          </a:p>
        </p:txBody>
      </p:sp>
      <p:sp>
        <p:nvSpPr>
          <p:cNvPr id="25" name="TextBox 25"/>
          <p:cNvSpPr txBox="true"/>
          <p:nvPr/>
        </p:nvSpPr>
        <p:spPr>
          <a:xfrm flipH="false" flipV="false" rot="0">
            <a:off x="882627" y="5295751"/>
            <a:ext cx="389475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90196"/>
                  </a:srgbClr>
                </a:solidFill>
                <a:latin typeface="FZYaYiHei GB18030L2 R"/>
                <a:ea typeface="FZYaYiHei GB18030L2 R"/>
                <a:cs typeface="FZYaYiHei GB18030L2 R"/>
              </a:rPr>
              <a:t>异常卡片数量不固定，与屏幕可见区域和预加载区域边界相关</a:t>
            </a:r>
            <a:endParaRPr lang="en-US" sz="1100"/>
          </a:p>
        </p:txBody>
      </p:sp>
    </p:spTree>
  </p:cSld>
  <p:clrMapOvr>
    <a:masterClrMapping/>
  </p:clrMapOvr>
</p:sld>
</file>

<file path=ppt/slides/slide17.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AutoShape 3"/>
          <p:cNvSpPr/>
          <p:nvPr/>
        </p:nvSpPr>
        <p:spPr>
          <a:xfrm flipH="false" flipV="false" rot="0">
            <a:off x="448977" y="485775"/>
            <a:ext cx="114271" cy="114300"/>
          </a:xfrm>
          <a:custGeom>
            <a:rect b="b" l="l" r="r" t="t"/>
            <a:pathLst>
              <a:path h="10000" w="9998">
                <a:moveTo>
                  <a:pt x="5499" y="6000"/>
                </a:moveTo>
                <a:lnTo>
                  <a:pt x="5499" y="8950"/>
                </a:lnTo>
                <a:cubicBezTo>
                  <a:pt x="5879" y="8876"/>
                  <a:pt x="6220" y="8721"/>
                  <a:pt x="6524" y="8485"/>
                </a:cubicBezTo>
                <a:cubicBezTo>
                  <a:pt x="6827" y="8248"/>
                  <a:pt x="7065" y="7956"/>
                  <a:pt x="7239" y="7610"/>
                </a:cubicBezTo>
                <a:cubicBezTo>
                  <a:pt x="7412" y="7263"/>
                  <a:pt x="7499" y="6893"/>
                  <a:pt x="7499" y="6500"/>
                </a:cubicBezTo>
                <a:lnTo>
                  <a:pt x="7499" y="5000"/>
                </a:lnTo>
                <a:cubicBezTo>
                  <a:pt x="7499" y="4653"/>
                  <a:pt x="7429" y="4320"/>
                  <a:pt x="7289" y="4000"/>
                </a:cubicBezTo>
                <a:lnTo>
                  <a:pt x="2709" y="4000"/>
                </a:lnTo>
                <a:cubicBezTo>
                  <a:pt x="2569" y="4320"/>
                  <a:pt x="2500" y="4653"/>
                  <a:pt x="2500" y="5000"/>
                </a:cubicBezTo>
                <a:lnTo>
                  <a:pt x="2500" y="6500"/>
                </a:lnTo>
                <a:cubicBezTo>
                  <a:pt x="2500" y="6893"/>
                  <a:pt x="2586" y="7263"/>
                  <a:pt x="2759" y="7610"/>
                </a:cubicBezTo>
                <a:cubicBezTo>
                  <a:pt x="2932" y="7956"/>
                  <a:pt x="3170" y="8248"/>
                  <a:pt x="3474" y="8485"/>
                </a:cubicBezTo>
                <a:cubicBezTo>
                  <a:pt x="3777" y="8721"/>
                  <a:pt x="4119" y="8876"/>
                  <a:pt x="4499" y="8950"/>
                </a:cubicBezTo>
                <a:lnTo>
                  <a:pt x="4499" y="6000"/>
                </a:lnTo>
                <a:lnTo>
                  <a:pt x="5499" y="6000"/>
                </a:lnTo>
                <a:moveTo>
                  <a:pt x="520" y="8570"/>
                </a:moveTo>
                <a:lnTo>
                  <a:pt x="1770" y="7850"/>
                </a:lnTo>
                <a:cubicBezTo>
                  <a:pt x="1590" y="7416"/>
                  <a:pt x="1500" y="6966"/>
                  <a:pt x="1500" y="6500"/>
                </a:cubicBezTo>
                <a:lnTo>
                  <a:pt x="0" y="6500"/>
                </a:lnTo>
                <a:lnTo>
                  <a:pt x="0" y="5500"/>
                </a:lnTo>
                <a:lnTo>
                  <a:pt x="1500" y="5500"/>
                </a:lnTo>
                <a:lnTo>
                  <a:pt x="1500" y="5000"/>
                </a:lnTo>
                <a:cubicBezTo>
                  <a:pt x="1500" y="4686"/>
                  <a:pt x="1540" y="4376"/>
                  <a:pt x="1620" y="4070"/>
                </a:cubicBezTo>
                <a:lnTo>
                  <a:pt x="520" y="3430"/>
                </a:lnTo>
                <a:lnTo>
                  <a:pt x="1020" y="2570"/>
                </a:lnTo>
                <a:lnTo>
                  <a:pt x="2030" y="3150"/>
                </a:lnTo>
                <a:lnTo>
                  <a:pt x="2130" y="3000"/>
                </a:lnTo>
                <a:lnTo>
                  <a:pt x="7868" y="3000"/>
                </a:lnTo>
                <a:lnTo>
                  <a:pt x="7968" y="3150"/>
                </a:lnTo>
                <a:lnTo>
                  <a:pt x="8978" y="2570"/>
                </a:lnTo>
                <a:lnTo>
                  <a:pt x="9478" y="3430"/>
                </a:lnTo>
                <a:lnTo>
                  <a:pt x="8378" y="4070"/>
                </a:lnTo>
                <a:cubicBezTo>
                  <a:pt x="8458" y="4376"/>
                  <a:pt x="8498" y="4686"/>
                  <a:pt x="8498" y="5000"/>
                </a:cubicBezTo>
                <a:lnTo>
                  <a:pt x="8498" y="5500"/>
                </a:lnTo>
                <a:lnTo>
                  <a:pt x="9998" y="5500"/>
                </a:lnTo>
                <a:lnTo>
                  <a:pt x="9998" y="6500"/>
                </a:lnTo>
                <a:lnTo>
                  <a:pt x="8498" y="6500"/>
                </a:lnTo>
                <a:cubicBezTo>
                  <a:pt x="8498" y="6966"/>
                  <a:pt x="8408" y="7416"/>
                  <a:pt x="8228" y="7850"/>
                </a:cubicBezTo>
                <a:lnTo>
                  <a:pt x="9478" y="8570"/>
                </a:lnTo>
                <a:lnTo>
                  <a:pt x="8978" y="9430"/>
                </a:lnTo>
                <a:lnTo>
                  <a:pt x="7718" y="8700"/>
                </a:lnTo>
                <a:cubicBezTo>
                  <a:pt x="7392" y="9106"/>
                  <a:pt x="6995" y="9423"/>
                  <a:pt x="6529" y="9650"/>
                </a:cubicBezTo>
                <a:cubicBezTo>
                  <a:pt x="6049" y="9883"/>
                  <a:pt x="5539" y="10000"/>
                  <a:pt x="4999" y="10000"/>
                </a:cubicBezTo>
                <a:cubicBezTo>
                  <a:pt x="4459" y="10000"/>
                  <a:pt x="3949" y="9883"/>
                  <a:pt x="3469" y="9650"/>
                </a:cubicBezTo>
                <a:cubicBezTo>
                  <a:pt x="3002" y="9423"/>
                  <a:pt x="2606" y="9106"/>
                  <a:pt x="2280" y="8700"/>
                </a:cubicBezTo>
                <a:lnTo>
                  <a:pt x="1020" y="9430"/>
                </a:lnTo>
                <a:lnTo>
                  <a:pt x="520" y="8570"/>
                </a:lnTo>
                <a:moveTo>
                  <a:pt x="6999" y="2000"/>
                </a:moveTo>
                <a:lnTo>
                  <a:pt x="2999" y="2000"/>
                </a:lnTo>
                <a:cubicBezTo>
                  <a:pt x="2999" y="1640"/>
                  <a:pt x="3089" y="1306"/>
                  <a:pt x="3269" y="1000"/>
                </a:cubicBezTo>
                <a:cubicBezTo>
                  <a:pt x="3449" y="693"/>
                  <a:pt x="3692" y="450"/>
                  <a:pt x="3999" y="270"/>
                </a:cubicBezTo>
                <a:cubicBezTo>
                  <a:pt x="4305" y="90"/>
                  <a:pt x="4639" y="0"/>
                  <a:pt x="4999" y="0"/>
                </a:cubicBezTo>
                <a:cubicBezTo>
                  <a:pt x="5359" y="0"/>
                  <a:pt x="5692" y="90"/>
                  <a:pt x="5999" y="270"/>
                </a:cubicBezTo>
                <a:cubicBezTo>
                  <a:pt x="6305" y="450"/>
                  <a:pt x="6549" y="693"/>
                  <a:pt x="6729" y="1000"/>
                </a:cubicBezTo>
                <a:cubicBezTo>
                  <a:pt x="6909" y="1306"/>
                  <a:pt x="6999" y="1640"/>
                  <a:pt x="6999" y="2000"/>
                </a:cubicBezTo>
              </a:path>
            </a:pathLst>
          </a:custGeom>
          <a:solidFill>
            <a:srgbClr val="5B8CB8">
              <a:alpha val="100000"/>
            </a:srgbClr>
          </a:solidFill>
          <a:ln>
            <a:headEnd type="none"/>
            <a:tailEnd type="none"/>
          </a:ln>
        </p:spPr>
      </p:sp>
      <p:sp>
        <p:nvSpPr>
          <p:cNvPr id="4" name="TextBox 4"/>
          <p:cNvSpPr txBox="true"/>
          <p:nvPr/>
        </p:nvSpPr>
        <p:spPr>
          <a:xfrm flipH="false" flipV="false" rot="0">
            <a:off x="612275" y="476250"/>
            <a:ext cx="11119592"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BUG ANALYSIS · 02</a:t>
            </a:r>
            <a:endParaRPr lang="en-US" sz="1100"/>
          </a:p>
        </p:txBody>
      </p:sp>
      <p:sp>
        <p:nvSpPr>
          <p:cNvPr id="5" name="TextBox 5"/>
          <p:cNvSpPr txBox="true"/>
          <p:nvPr/>
        </p:nvSpPr>
        <p:spPr>
          <a:xfrm flipH="false" flipV="false" rot="0">
            <a:off x="457086" y="752475"/>
            <a:ext cx="11274781" cy="390525"/>
          </a:xfrm>
          <a:prstGeom prst="rect">
            <a:avLst/>
          </a:prstGeom>
          <a:ln>
            <a:headEnd type="none"/>
            <a:tailEnd type="none"/>
          </a:ln>
        </p:spPr>
        <p:txBody>
          <a:bodyPr anchor="t" anchorCtr="false" bIns="0" lIns="0" rIns="0" rtlCol="false" tIns="0" vert="horz" wrap="none"/>
          <a:lstStyle/>
          <a:p>
            <a:pPr algn="l">
              <a:defRPr/>
            </a:pPr>
            <a:r>
              <a:rPr b="true" i="false" lang="en-US" strike="noStrike" sz="2700">
                <a:ln/>
                <a:solidFill>
                  <a:srgbClr val="0A1F3D">
                    <a:alpha val="100000"/>
                  </a:srgbClr>
                </a:solidFill>
                <a:latin typeface="Alibaba PuHuiTi 3.0 55 Regular"/>
                <a:ea typeface="Alibaba PuHuiTi 3.0 55 Regular"/>
                <a:cs typeface="Alibaba PuHuiTi 3.0 55 Regular"/>
              </a:rPr>
              <a:t>Bug 2：日志证据（首次加载时视图未完成测量）</a:t>
            </a:r>
            <a:endParaRPr lang="en-US" sz="1100"/>
          </a:p>
        </p:txBody>
      </p:sp>
      <p:sp>
        <p:nvSpPr>
          <p:cNvPr id="6" name="TextBox 6"/>
          <p:cNvSpPr txBox="true"/>
          <p:nvPr/>
        </p:nvSpPr>
        <p:spPr>
          <a:xfrm flipH="false" flipV="false" rot="0">
            <a:off x="457086" y="1363861"/>
            <a:ext cx="11274781"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关键事件时间线（10:06:14）</a:t>
            </a:r>
            <a:endParaRPr lang="en-US" sz="1100"/>
          </a:p>
        </p:txBody>
      </p:sp>
      <p:sp>
        <p:nvSpPr>
          <p:cNvPr id="7" name="AutoShape 7"/>
          <p:cNvSpPr/>
          <p:nvPr/>
        </p:nvSpPr>
        <p:spPr>
          <a:xfrm flipH="false" flipV="false" rot="0">
            <a:off x="457086" y="1625798"/>
            <a:ext cx="11274781" cy="1890117"/>
          </a:xfrm>
          <a:prstGeom prst="rect">
            <a:avLst/>
          </a:prstGeom>
          <a:ln w="9525">
            <a:solidFill>
              <a:srgbClr val="C5CDD6">
                <a:alpha val="100000"/>
              </a:srgbClr>
            </a:solidFill>
            <a:prstDash val="solid"/>
            <a:headEnd type="none"/>
            <a:tailEnd type="none"/>
          </a:ln>
        </p:spPr>
      </p:sp>
      <p:graphicFrame>
        <p:nvGraphicFramePr>
          <p:cNvPr id="8" name="Table 8"/>
          <p:cNvGraphicFramePr>
            <a:graphicFrameLocks noGrp="true"/>
          </p:cNvGraphicFramePr>
          <p:nvPr/>
        </p:nvGraphicFramePr>
        <p:xfrm>
          <a:off x="466608" y="1635323"/>
          <a:ext cx="11255736" cy="2007841"/>
        </p:xfrm>
        <a:graphic>
          <a:graphicData uri="http://schemas.openxmlformats.org/drawingml/2006/table">
            <a:tbl>
              <a:tblPr/>
              <a:tblGrid>
                <a:gridCol w="2463800"/>
                <a:gridCol w="4267200"/>
                <a:gridCol w="4495800"/>
              </a:tblGrid>
              <a:tr h="457200">
                <a:tc gridSpan="1" rowSpan="1">
                  <a:txBody>
                    <a:bodyPr anchor="ctr" anchorCtr="false" bIns="133350" lIns="171450" rIns="171450" rot="0" tIns="133350" vert="horz" wrap="square"/>
                    <a:p>
                      <a:pPr algn="l">
                        <a:def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rPr>
                        <a:t>时间戳</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false" bIns="133350" lIns="171450" rIns="171450" rot="0" tIns="133350" vert="horz" wrap="square"/>
                    <a:p>
                      <a:pPr algn="l">
                        <a:def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rPr>
                        <a:t>事件</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false" bIns="133350" lIns="171450" rIns="171450" rot="0" tIns="133350" vert="horz" wrap="square"/>
                    <a:p>
                      <a:pPr algn="l">
                        <a:def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rPr>
                        <a:t>RecyclerView 状态</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r>
              <a:tr h="508000">
                <a:tc gridSpan="1" rowSpan="1">
                  <a:txBody>
                    <a:bodyPr anchor="ctr" anchorCtr="false" bIns="152400" lIns="171450" rIns="171450" rot="0" tIns="152400" vert="horz" wrap="square"/>
                    <a:p>
                      <a:pPr algn="l">
                        <a:defRPr b="false" i="false" strike="noStrike" sz="1000">
                          <a:ln/>
                          <a:solidFill>
                            <a:srgbClr val="0A1F3D">
                              <a:alpha val="100000"/>
                            </a:srgbClr>
                          </a:solidFill>
                          <a:latin typeface="Inter, sans-serif"/>
                          <a:ea typeface="Inter, sans-serif"/>
                          <a:cs typeface="Inter, sans-serif"/>
                        </a:defRPr>
                      </a:pPr>
                      <a:r>
                        <a:rPr b="false" i="false" strike="noStrike" sz="1000">
                          <a:ln/>
                          <a:solidFill>
                            <a:srgbClr val="0A1F3D">
                              <a:alpha val="100000"/>
                            </a:srgbClr>
                          </a:solidFill>
                          <a:latin typeface="Inter, sans-serif"/>
                          <a:ea typeface="Inter, sans-serif"/>
                          <a:cs typeface="Inter, sans-serif"/>
                        </a:rPr>
                        <a:t>10:06:14.337</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c gridSpan="1" rowSpan="1">
                  <a:txBody>
                    <a:bodyPr anchor="ctr" anchorCtr="false" bIns="152400" lIns="171450" rIns="171450" rot="0" tIns="152400"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页面初始化</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c gridSpan="1" rowSpan="1">
                  <a:txBody>
                    <a:bodyPr anchor="ctr" anchorCtr="false" bIns="152400" lIns="171450" rIns="171450" rot="0" tIns="152400" vert="horz" wrap="square"/>
                    <a:p>
                      <a:pPr algn="l">
                        <a:defRPr b="false" i="false" strike="noStrike" sz="1000">
                          <a:ln/>
                          <a:solidFill>
                            <a:srgbClr val="5B8CB8">
                              <a:alpha val="100000"/>
                            </a:srgbClr>
                          </a:solidFill>
                          <a:latin typeface="FZYaYiHei GB18030L2 R"/>
                          <a:ea typeface="FZYaYiHei GB18030L2 R"/>
                          <a:cs typeface="FZYaYiHei GB18030L2 R"/>
                        </a:defRPr>
                      </a:pPr>
                      <a:r>
                        <a:rPr b="false" i="false" strike="noStrike" sz="1000">
                          <a:ln/>
                          <a:solidFill>
                            <a:srgbClr val="5B8CB8">
                              <a:alpha val="100000"/>
                            </a:srgbClr>
                          </a:solidFill>
                          <a:latin typeface="FZYaYiHei GB18030L2 R"/>
                          <a:ea typeface="FZYaYiHei GB18030L2 R"/>
                          <a:cs typeface="FZYaYiHei GB18030L2 R"/>
                        </a:rPr>
                        <a:t>尚未创建</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r>
              <a:tr h="508000">
                <a:tc gridSpan="1" rowSpan="1">
                  <a:txBody>
                    <a:bodyPr anchor="ctr" anchorCtr="false" bIns="152400" lIns="171450" rIns="171450" rot="0" tIns="152400" vert="horz" wrap="square"/>
                    <a:p>
                      <a:pPr algn="l">
                        <a:defRPr b="true" i="false" strike="noStrike" sz="1000">
                          <a:ln/>
                          <a:solidFill>
                            <a:srgbClr val="0A1F3D">
                              <a:alpha val="100000"/>
                            </a:srgbClr>
                          </a:solidFill>
                          <a:latin typeface="Inter, sans-serif"/>
                          <a:ea typeface="Inter, sans-serif"/>
                          <a:cs typeface="Inter, sans-serif"/>
                        </a:defRPr>
                      </a:pPr>
                      <a:r>
                        <a:rPr b="true" i="false" strike="noStrike" sz="1000">
                          <a:ln/>
                          <a:solidFill>
                            <a:srgbClr val="0A1F3D">
                              <a:alpha val="100000"/>
                            </a:srgbClr>
                          </a:solidFill>
                          <a:latin typeface="Inter, sans-serif"/>
                          <a:ea typeface="Inter, sans-serif"/>
                          <a:cs typeface="Inter, sans-serif"/>
                        </a:rPr>
                        <a:t>10:06:14.415</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5B8CB8">
                        <a:alpha val="5882"/>
                      </a:srgbClr>
                    </a:solidFill>
                  </a:tcPr>
                </a:tc>
                <a:tc gridSpan="1" rowSpan="1">
                  <a:txBody>
                    <a:bodyPr anchor="ctr" anchorCtr="false" bIns="152400" lIns="171450" rIns="171450" rot="0" tIns="152400"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Activity.onResume</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5B8CB8">
                        <a:alpha val="5882"/>
                      </a:srgbClr>
                    </a:solidFill>
                  </a:tcPr>
                </a:tc>
                <a:tc gridSpan="1" rowSpan="1">
                  <a:txBody>
                    <a:bodyPr anchor="ctr" anchorCtr="false" bIns="152400" lIns="171450" rIns="171450" rot="0" tIns="152400" vert="horz" wrap="square"/>
                    <a:p>
                      <a:pPr algn="l">
                        <a:defRPr b="false" i="false" strike="noStrike" sz="1100">
                          <a:ln/>
                          <a:solidFill>
                            <a:srgbClr val="5B8CB8">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5B8CB8">
                              <a:alpha val="100000"/>
                            </a:srgbClr>
                          </a:solidFill>
                          <a:latin typeface="&quot;FZYaYiHei GB18030L2 R&quot;, sans-serif"/>
                          <a:ea typeface="&quot;FZYaYiHei GB18030L2 R&quot;, sans-serif"/>
                          <a:cs typeface="&quot;FZYaYiHei GB18030L2 R&quot;, sans-serif"/>
                        </a:rPr>
                        <a:t>尚未完成布局</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5B8CB8">
                        <a:alpha val="5882"/>
                      </a:srgbClr>
                    </a:solidFill>
                  </a:tcPr>
                </a:tc>
              </a:tr>
              <a:tr h="508000">
                <a:tc gridSpan="1" rowSpan="1">
                  <a:txBody>
                    <a:bodyPr anchor="ctr" anchorCtr="false" bIns="152400" lIns="171450" rIns="171450" rot="0" tIns="152400" vert="horz" wrap="square"/>
                    <a:p>
                      <a:pPr algn="l">
                        <a:defRPr b="false" i="false" strike="noStrike" sz="1000">
                          <a:ln/>
                          <a:solidFill>
                            <a:srgbClr val="0A1F3D">
                              <a:alpha val="100000"/>
                            </a:srgbClr>
                          </a:solidFill>
                          <a:latin typeface="Inter, sans-serif"/>
                          <a:ea typeface="Inter, sans-serif"/>
                          <a:cs typeface="Inter, sans-serif"/>
                        </a:defRPr>
                      </a:pPr>
                      <a:r>
                        <a:rPr b="false" i="false" strike="noStrike" sz="1000">
                          <a:ln/>
                          <a:solidFill>
                            <a:srgbClr val="0A1F3D">
                              <a:alpha val="100000"/>
                            </a:srgbClr>
                          </a:solidFill>
                          <a:latin typeface="Inter, sans-serif"/>
                          <a:ea typeface="Inter, sans-serif"/>
                          <a:cs typeface="Inter, sans-serif"/>
                        </a:rPr>
                        <a:t>10:06:14.444</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c gridSpan="1" rowSpan="1">
                  <a:txBody>
                    <a:bodyPr anchor="ctr" anchorCtr="false" bIns="152400" lIns="171450" rIns="171450" rot="0" tIns="152400"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DecorView.onAttachedToWindow</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c gridSpan="1" rowSpan="1">
                  <a:txBody>
                    <a:bodyPr anchor="ctr" anchorCtr="false" bIns="152400" lIns="171450" rIns="171450" rot="0" tIns="152400" vert="horz" wrap="square"/>
                    <a:p>
                      <a:pPr algn="l">
                        <a:defRPr b="false" i="false" strike="noStrike" sz="1100">
                          <a:ln/>
                          <a:solidFill>
                            <a:srgbClr val="2D7D46">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2D7D46">
                              <a:alpha val="100000"/>
                            </a:srgbClr>
                          </a:solidFill>
                          <a:latin typeface="&quot;FZYaYiHei GB18030L2 R&quot;, sans-serif"/>
                          <a:ea typeface="&quot;FZYaYiHei GB18030L2 R&quot;, sans-serif"/>
                          <a:cs typeface="&quot;FZYaYiHei GB18030L2 R&quot;, sans-serif"/>
                        </a:rPr>
                        <a:t>有效宽高可用</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r>
            </a:tbl>
          </a:graphicData>
        </a:graphic>
      </p:graphicFrame>
      <p:sp>
        <p:nvSpPr>
          <p:cNvPr id="9" name="TextBox 9"/>
          <p:cNvSpPr txBox="true"/>
          <p:nvPr/>
        </p:nvSpPr>
        <p:spPr>
          <a:xfrm flipH="false" flipV="false" rot="0">
            <a:off x="8321281" y="3611166"/>
            <a:ext cx="3410585" cy="114300"/>
          </a:xfrm>
          <a:prstGeom prst="rect">
            <a:avLst/>
          </a:prstGeom>
          <a:ln>
            <a:headEnd type="none"/>
            <a:tailEnd type="none"/>
          </a:ln>
        </p:spPr>
        <p:txBody>
          <a:bodyPr anchor="t" anchorCtr="false" bIns="0" lIns="0" rIns="0" rtlCol="false" tIns="0" vert="horz" wrap="none"/>
          <a:lstStyle/>
          <a:p>
            <a:pPr algn="r">
              <a:defRPr/>
            </a:pPr>
            <a:r>
              <a:rPr b="false" i="false" lang="en-US" strike="noStrike" sz="800">
                <a:ln/>
                <a:solidFill>
                  <a:srgbClr val="0A1F3D">
                    <a:alpha val="40000"/>
                  </a:srgbClr>
                </a:solidFill>
                <a:latin typeface="Alibaba PuHuiTi 3.0 55 Regular"/>
                <a:ea typeface="Alibaba PuHuiTi 3.0 55 Regular"/>
                <a:cs typeface="Alibaba PuHuiTi 3.0 55 Regular"/>
              </a:rPr>
              <a:t>数据来源：Android Runtime Logcat · 107毫秒时序窗口为缺陷触发关键期</a:t>
            </a:r>
            <a:endParaRPr lang="en-US" sz="1100"/>
          </a:p>
        </p:txBody>
      </p:sp>
      <p:sp>
        <p:nvSpPr>
          <p:cNvPr id="10" name="AutoShape 10"/>
          <p:cNvSpPr/>
          <p:nvPr/>
        </p:nvSpPr>
        <p:spPr>
          <a:xfrm flipH="false" flipV="false" rot="0">
            <a:off x="457086" y="3977877"/>
            <a:ext cx="11274781" cy="2422921"/>
          </a:xfrm>
          <a:prstGeom prst="rect">
            <a:avLst/>
          </a:prstGeom>
          <a:solidFill>
            <a:srgbClr val="E8EBEF">
              <a:alpha val="100000"/>
            </a:srgbClr>
          </a:solidFill>
          <a:ln w="9525">
            <a:solidFill>
              <a:srgbClr val="C5CDD6">
                <a:alpha val="100000"/>
              </a:srgbClr>
            </a:solidFill>
            <a:prstDash val="solid"/>
            <a:headEnd type="none"/>
            <a:tailEnd type="none"/>
          </a:ln>
        </p:spPr>
      </p:sp>
      <p:sp>
        <p:nvSpPr>
          <p:cNvPr id="11" name="AutoShape 11"/>
          <p:cNvSpPr/>
          <p:nvPr/>
        </p:nvSpPr>
        <p:spPr>
          <a:xfrm flipH="false" flipV="false" rot="0">
            <a:off x="457086" y="3977877"/>
            <a:ext cx="11274781" cy="9525"/>
          </a:xfrm>
          <a:prstGeom prst="line">
            <a:avLst/>
          </a:prstGeom>
          <a:ln w="28575">
            <a:solidFill>
              <a:srgbClr val="5B8CB8">
                <a:alpha val="100000"/>
              </a:srgbClr>
            </a:solidFill>
            <a:prstDash val="solid"/>
            <a:headEnd type="none"/>
            <a:tailEnd type="none"/>
          </a:ln>
        </p:spPr>
      </p:sp>
      <p:sp>
        <p:nvSpPr>
          <p:cNvPr id="12" name="AutoShape 12"/>
          <p:cNvSpPr/>
          <p:nvPr/>
        </p:nvSpPr>
        <p:spPr>
          <a:xfrm flipH="false" flipV="false" rot="0">
            <a:off x="685926" y="4225529"/>
            <a:ext cx="114271" cy="114300"/>
          </a:xfrm>
          <a:custGeom>
            <a:rect b="b" l="l" r="r" t="t"/>
            <a:pathLst>
              <a:path h="10000" w="9998">
                <a:moveTo>
                  <a:pt x="3737" y="7619"/>
                </a:moveTo>
                <a:lnTo>
                  <a:pt x="4374" y="7619"/>
                </a:lnTo>
                <a:lnTo>
                  <a:pt x="4374" y="5238"/>
                </a:lnTo>
                <a:lnTo>
                  <a:pt x="5624" y="5238"/>
                </a:lnTo>
                <a:lnTo>
                  <a:pt x="5624" y="7619"/>
                </a:lnTo>
                <a:lnTo>
                  <a:pt x="6261" y="7619"/>
                </a:lnTo>
                <a:cubicBezTo>
                  <a:pt x="6303" y="7346"/>
                  <a:pt x="6419" y="7079"/>
                  <a:pt x="6611" y="6819"/>
                </a:cubicBezTo>
                <a:cubicBezTo>
                  <a:pt x="6777" y="6584"/>
                  <a:pt x="7023" y="6330"/>
                  <a:pt x="7349" y="6057"/>
                </a:cubicBezTo>
                <a:lnTo>
                  <a:pt x="7523" y="5914"/>
                </a:lnTo>
                <a:cubicBezTo>
                  <a:pt x="7765" y="5724"/>
                  <a:pt x="7898" y="5619"/>
                  <a:pt x="7923" y="5600"/>
                </a:cubicBezTo>
                <a:cubicBezTo>
                  <a:pt x="8189" y="5346"/>
                  <a:pt x="8394" y="5066"/>
                  <a:pt x="8536" y="4762"/>
                </a:cubicBezTo>
                <a:cubicBezTo>
                  <a:pt x="8677" y="4457"/>
                  <a:pt x="8748" y="4140"/>
                  <a:pt x="8748" y="3810"/>
                </a:cubicBezTo>
                <a:cubicBezTo>
                  <a:pt x="8748" y="3295"/>
                  <a:pt x="8577" y="2815"/>
                  <a:pt x="8236" y="2371"/>
                </a:cubicBezTo>
                <a:cubicBezTo>
                  <a:pt x="7902" y="1939"/>
                  <a:pt x="7452" y="1597"/>
                  <a:pt x="6886" y="1343"/>
                </a:cubicBezTo>
                <a:cubicBezTo>
                  <a:pt x="6302" y="1082"/>
                  <a:pt x="5673" y="952"/>
                  <a:pt x="4999" y="952"/>
                </a:cubicBezTo>
                <a:cubicBezTo>
                  <a:pt x="4324" y="952"/>
                  <a:pt x="3695" y="1082"/>
                  <a:pt x="3112" y="1343"/>
                </a:cubicBezTo>
                <a:cubicBezTo>
                  <a:pt x="2545" y="1597"/>
                  <a:pt x="2095" y="1939"/>
                  <a:pt x="1762" y="2371"/>
                </a:cubicBezTo>
                <a:cubicBezTo>
                  <a:pt x="1420" y="2815"/>
                  <a:pt x="1250" y="3295"/>
                  <a:pt x="1250" y="3810"/>
                </a:cubicBezTo>
                <a:cubicBezTo>
                  <a:pt x="1250" y="4140"/>
                  <a:pt x="1320" y="4457"/>
                  <a:pt x="1462" y="4762"/>
                </a:cubicBezTo>
                <a:cubicBezTo>
                  <a:pt x="1604" y="5066"/>
                  <a:pt x="1808" y="5342"/>
                  <a:pt x="2075" y="5590"/>
                </a:cubicBezTo>
                <a:cubicBezTo>
                  <a:pt x="2099" y="5616"/>
                  <a:pt x="2233" y="5724"/>
                  <a:pt x="2475" y="5914"/>
                </a:cubicBezTo>
                <a:lnTo>
                  <a:pt x="2649" y="6057"/>
                </a:lnTo>
                <a:cubicBezTo>
                  <a:pt x="2974" y="6330"/>
                  <a:pt x="3220" y="6584"/>
                  <a:pt x="3387" y="6819"/>
                </a:cubicBezTo>
                <a:cubicBezTo>
                  <a:pt x="3578" y="7079"/>
                  <a:pt x="3695" y="7346"/>
                  <a:pt x="3737" y="7619"/>
                </a:cubicBezTo>
                <a:moveTo>
                  <a:pt x="6249" y="8571"/>
                </a:moveTo>
                <a:lnTo>
                  <a:pt x="3749" y="8571"/>
                </a:lnTo>
                <a:lnTo>
                  <a:pt x="3749" y="9048"/>
                </a:lnTo>
                <a:lnTo>
                  <a:pt x="6249" y="9048"/>
                </a:lnTo>
                <a:lnTo>
                  <a:pt x="6249" y="8571"/>
                </a:lnTo>
                <a:moveTo>
                  <a:pt x="1100" y="6190"/>
                </a:moveTo>
                <a:cubicBezTo>
                  <a:pt x="750" y="5860"/>
                  <a:pt x="479" y="5495"/>
                  <a:pt x="287" y="5095"/>
                </a:cubicBezTo>
                <a:cubicBezTo>
                  <a:pt x="95" y="4682"/>
                  <a:pt x="0" y="4254"/>
                  <a:pt x="0" y="3810"/>
                </a:cubicBezTo>
                <a:cubicBezTo>
                  <a:pt x="0" y="3117"/>
                  <a:pt x="229" y="2476"/>
                  <a:pt x="687" y="1886"/>
                </a:cubicBezTo>
                <a:cubicBezTo>
                  <a:pt x="1129" y="1314"/>
                  <a:pt x="1725" y="860"/>
                  <a:pt x="2475" y="524"/>
                </a:cubicBezTo>
                <a:cubicBezTo>
                  <a:pt x="3249" y="174"/>
                  <a:pt x="4091" y="0"/>
                  <a:pt x="4999" y="0"/>
                </a:cubicBezTo>
                <a:cubicBezTo>
                  <a:pt x="5907" y="0"/>
                  <a:pt x="6748" y="174"/>
                  <a:pt x="7523" y="524"/>
                </a:cubicBezTo>
                <a:cubicBezTo>
                  <a:pt x="8273" y="860"/>
                  <a:pt x="8869" y="1314"/>
                  <a:pt x="9311" y="1886"/>
                </a:cubicBezTo>
                <a:cubicBezTo>
                  <a:pt x="9769" y="2476"/>
                  <a:pt x="9998" y="3117"/>
                  <a:pt x="9998" y="3810"/>
                </a:cubicBezTo>
                <a:cubicBezTo>
                  <a:pt x="9998" y="4254"/>
                  <a:pt x="9902" y="4682"/>
                  <a:pt x="9711" y="5095"/>
                </a:cubicBezTo>
                <a:cubicBezTo>
                  <a:pt x="9519" y="5495"/>
                  <a:pt x="9248" y="5860"/>
                  <a:pt x="8898" y="6190"/>
                </a:cubicBezTo>
                <a:cubicBezTo>
                  <a:pt x="8840" y="6247"/>
                  <a:pt x="8723" y="6342"/>
                  <a:pt x="8548" y="6476"/>
                </a:cubicBezTo>
                <a:cubicBezTo>
                  <a:pt x="8223" y="6736"/>
                  <a:pt x="7994" y="6943"/>
                  <a:pt x="7861" y="7095"/>
                </a:cubicBezTo>
                <a:cubicBezTo>
                  <a:pt x="7619" y="7361"/>
                  <a:pt x="7499" y="7615"/>
                  <a:pt x="7499" y="7857"/>
                </a:cubicBezTo>
                <a:lnTo>
                  <a:pt x="7499" y="9048"/>
                </a:lnTo>
                <a:cubicBezTo>
                  <a:pt x="7499" y="9219"/>
                  <a:pt x="7442" y="9378"/>
                  <a:pt x="7330" y="9524"/>
                </a:cubicBezTo>
                <a:cubicBezTo>
                  <a:pt x="7217" y="9670"/>
                  <a:pt x="7065" y="9785"/>
                  <a:pt x="6874" y="9871"/>
                </a:cubicBezTo>
                <a:cubicBezTo>
                  <a:pt x="6682" y="9957"/>
                  <a:pt x="6473" y="10000"/>
                  <a:pt x="6249" y="10000"/>
                </a:cubicBezTo>
                <a:lnTo>
                  <a:pt x="3749" y="10000"/>
                </a:lnTo>
                <a:cubicBezTo>
                  <a:pt x="3524" y="10000"/>
                  <a:pt x="3316" y="9957"/>
                  <a:pt x="3124" y="9871"/>
                </a:cubicBezTo>
                <a:cubicBezTo>
                  <a:pt x="2932" y="9785"/>
                  <a:pt x="2780" y="9670"/>
                  <a:pt x="2668" y="9524"/>
                </a:cubicBezTo>
                <a:cubicBezTo>
                  <a:pt x="2556" y="9378"/>
                  <a:pt x="2500" y="9219"/>
                  <a:pt x="2500" y="9048"/>
                </a:cubicBezTo>
                <a:lnTo>
                  <a:pt x="2500" y="7857"/>
                </a:lnTo>
                <a:cubicBezTo>
                  <a:pt x="2500" y="7615"/>
                  <a:pt x="2379" y="7361"/>
                  <a:pt x="2137" y="7095"/>
                </a:cubicBezTo>
                <a:cubicBezTo>
                  <a:pt x="2003" y="6943"/>
                  <a:pt x="1774" y="6736"/>
                  <a:pt x="1450" y="6476"/>
                </a:cubicBezTo>
                <a:cubicBezTo>
                  <a:pt x="1274" y="6342"/>
                  <a:pt x="1158" y="6247"/>
                  <a:pt x="1100" y="6190"/>
                </a:cubicBezTo>
              </a:path>
            </a:pathLst>
          </a:custGeom>
          <a:solidFill>
            <a:srgbClr val="5B8CB8">
              <a:alpha val="100000"/>
            </a:srgbClr>
          </a:solidFill>
          <a:ln>
            <a:headEnd type="none"/>
            <a:tailEnd type="none"/>
          </a:ln>
        </p:spPr>
      </p:sp>
      <p:sp>
        <p:nvSpPr>
          <p:cNvPr id="13" name="TextBox 13"/>
          <p:cNvSpPr txBox="true"/>
          <p:nvPr/>
        </p:nvSpPr>
        <p:spPr>
          <a:xfrm flipH="false" flipV="false" rot="0">
            <a:off x="848109" y="4216004"/>
            <a:ext cx="10645692"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关键洞察 · KEY INSIGHT</a:t>
            </a:r>
            <a:endParaRPr lang="en-US" sz="1100"/>
          </a:p>
        </p:txBody>
      </p:sp>
      <p:sp>
        <p:nvSpPr>
          <p:cNvPr id="14" name="TextBox 14"/>
          <p:cNvSpPr txBox="true"/>
          <p:nvPr/>
        </p:nvSpPr>
        <p:spPr>
          <a:xfrm flipH="false" flipV="false" rot="0">
            <a:off x="695151" y="4568429"/>
            <a:ext cx="10798650" cy="190500"/>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100000"/>
                  </a:srgbClr>
                </a:solidFill>
                <a:latin typeface="FZYaYiHei GB18030L2 R"/>
                <a:ea typeface="FZYaYiHei GB18030L2 R"/>
                <a:cs typeface="FZYaYiHei GB18030L2 R"/>
              </a:rPr>
              <a:t>日志时间戳揭示关键时序窗口：</a:t>
            </a:r>
            <a:r>
              <a:rPr b="false" i="false" strike="noStrike" sz="1100">
                <a:ln/>
                <a:solidFill>
                  <a:srgbClr val="5B8CB8">
                    <a:alpha val="100000"/>
                  </a:srgbClr>
                </a:solidFill>
                <a:latin typeface="FZYaYiHei GB18030L2 R"/>
                <a:ea typeface="FZYaYiHei GB18030L2 R"/>
                <a:cs typeface="FZYaYiHei GB18030L2 R"/>
              </a:rPr>
              <a:t>Activity.onResume</a:t>
            </a:r>
            <a:r>
              <a:rPr b="false" i="false" strike="noStrike" sz="1100">
                <a:ln/>
                <a:solidFill>
                  <a:srgbClr val="0A1F3D">
                    <a:alpha val="100000"/>
                  </a:srgbClr>
                </a:solidFill>
                <a:latin typeface="FZYaYiHei GB18030L2 R"/>
                <a:ea typeface="FZYaYiHei GB18030L2 R"/>
                <a:cs typeface="FZYaYiHei GB18030L2 R"/>
              </a:rPr>
              <a:t> 在 </a:t>
            </a:r>
            <a:r>
              <a:rPr b="false" i="false" strike="noStrike" sz="1000">
                <a:ln/>
                <a:solidFill>
                  <a:srgbClr val="0A1F3D">
                    <a:alpha val="100000"/>
                  </a:srgbClr>
                </a:solidFill>
                <a:latin typeface="Inter"/>
                <a:ea typeface="Inter"/>
                <a:cs typeface="Inter"/>
              </a:rPr>
              <a:t>10:06:14.415</a:t>
            </a:r>
            <a:r>
              <a:rPr b="false" i="false" strike="noStrike" sz="1100">
                <a:ln/>
                <a:solidFill>
                  <a:srgbClr val="0A1F3D">
                    <a:alpha val="100000"/>
                  </a:srgbClr>
                </a:solidFill>
                <a:latin typeface="FZYaYiHei GB18030L2 R"/>
                <a:ea typeface="FZYaYiHei GB18030L2 R"/>
                <a:cs typeface="FZYaYiHei GB18030L2 R"/>
              </a:rPr>
              <a:t> 执行，</a:t>
            </a:r>
            <a:r>
              <a:rPr b="false" i="false" strike="noStrike" sz="1100">
                <a:ln/>
                <a:solidFill>
                  <a:srgbClr val="5B8CB8">
                    <a:alpha val="100000"/>
                  </a:srgbClr>
                </a:solidFill>
                <a:latin typeface="FZYaYiHei GB18030L2 R"/>
                <a:ea typeface="FZYaYiHei GB18030L2 R"/>
                <a:cs typeface="FZYaYiHei GB18030L2 R"/>
              </a:rPr>
              <a:t>DecorView.onAttachedToWindow</a:t>
            </a:r>
            <a:r>
              <a:rPr b="false" i="false" strike="noStrike" sz="1100">
                <a:ln/>
                <a:solidFill>
                  <a:srgbClr val="0A1F3D">
                    <a:alpha val="100000"/>
                  </a:srgbClr>
                </a:solidFill>
                <a:latin typeface="FZYaYiHei GB18030L2 R"/>
                <a:ea typeface="FZYaYiHei GB18030L2 R"/>
                <a:cs typeface="FZYaYiHei GB18030L2 R"/>
              </a:rPr>
              <a:t> 在 </a:t>
            </a:r>
            <a:r>
              <a:rPr b="false" i="false" strike="noStrike" sz="1000">
                <a:ln/>
                <a:solidFill>
                  <a:srgbClr val="0A1F3D">
                    <a:alpha val="100000"/>
                  </a:srgbClr>
                </a:solidFill>
                <a:latin typeface="Inter"/>
                <a:ea typeface="Inter"/>
                <a:cs typeface="Inter"/>
              </a:rPr>
              <a:t>10:06:14.444</a:t>
            </a:r>
            <a:r>
              <a:rPr b="false" i="false" strike="noStrike" sz="1100">
                <a:ln/>
                <a:solidFill>
                  <a:srgbClr val="0A1F3D">
                    <a:alpha val="100000"/>
                  </a:srgbClr>
                </a:solidFill>
                <a:latin typeface="FZYaYiHei GB18030L2 R"/>
                <a:ea typeface="FZYaYiHei GB18030L2 R"/>
                <a:cs typeface="FZYaYiHei GB18030L2 R"/>
              </a:rPr>
              <a:t> 执行，二者间隔约 </a:t>
            </a:r>
            <a:r>
              <a:rPr b="true" i="false" strike="noStrike" sz="1300">
                <a:ln/>
                <a:solidFill>
                  <a:srgbClr val="5B8CB8">
                    <a:alpha val="100000"/>
                  </a:srgbClr>
                </a:solidFill>
                <a:latin typeface="Alibaba PuHuiTi 3.0 55 Regular"/>
                <a:ea typeface="Alibaba PuHuiTi 3.0 55 Regular"/>
                <a:cs typeface="Alibaba PuHuiTi 3.0 55 Regular"/>
              </a:rPr>
              <a:t>107毫秒</a:t>
            </a:r>
            <a:r>
              <a:rPr b="false" i="false" strike="noStrike" sz="1100">
                <a:ln/>
                <a:solidFill>
                  <a:srgbClr val="0A1F3D">
                    <a:alpha val="100000"/>
                  </a:srgbClr>
                </a:solidFill>
                <a:latin typeface="FZYaYiHei GB18030L2 R"/>
                <a:ea typeface="FZYaYiHei GB18030L2 R"/>
                <a:cs typeface="FZYaYiHei GB18030L2 R"/>
              </a:rPr>
              <a:t>。</a:t>
            </a:r>
            <a:endParaRPr lang="en-US" sz="1100"/>
          </a:p>
        </p:txBody>
      </p:sp>
      <p:sp>
        <p:nvSpPr>
          <p:cNvPr id="15" name="AutoShape 15"/>
          <p:cNvSpPr/>
          <p:nvPr/>
        </p:nvSpPr>
        <p:spPr>
          <a:xfrm flipH="false" flipV="false" rot="0">
            <a:off x="4493932" y="4955084"/>
            <a:ext cx="1349385" cy="190500"/>
          </a:xfrm>
          <a:prstGeom prst="roundRect">
            <a:avLst>
              <a:gd fmla="val 50000" name="adj"/>
            </a:avLst>
          </a:prstGeom>
          <a:solidFill>
            <a:srgbClr val="F1F3F5">
              <a:alpha val="90196"/>
            </a:srgbClr>
          </a:solidFill>
          <a:ln>
            <a:headEnd type="none"/>
            <a:tailEnd type="none"/>
          </a:ln>
        </p:spPr>
      </p:sp>
      <p:sp>
        <p:nvSpPr>
          <p:cNvPr id="16" name="TextBox 16"/>
          <p:cNvSpPr txBox="true"/>
          <p:nvPr/>
        </p:nvSpPr>
        <p:spPr>
          <a:xfrm flipH="false" flipV="false" rot="0">
            <a:off x="695151" y="4955084"/>
            <a:ext cx="11493801" cy="430411"/>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90196"/>
                  </a:srgbClr>
                </a:solidFill>
                <a:latin typeface="FZYaYiHei GB18030L2 R"/>
                <a:ea typeface="FZYaYiHei GB18030L2 R"/>
                <a:cs typeface="FZYaYiHei GB18030L2 R"/>
              </a:rPr>
              <a:t>在此期间 RecyclerView 虽已创建但尚未完成首次布局测量，</a:t>
            </a:r>
            <a:r>
              <a:rPr b="false" i="false" strike="noStrike" sz="1000">
                <a:ln/>
                <a:solidFill>
                  <a:srgbClr val="0A1F3D">
                    <a:alpha val="90196"/>
                  </a:srgbClr>
                </a:solidFill>
                <a:highlight>
                  <a:srgbClr val="F1F3F5">
                    <a:alpha val="100000"/>
                  </a:srgbClr>
                </a:highlight>
                <a:latin typeface="Inter"/>
                <a:ea typeface="Inter"/>
                <a:cs typeface="Inter"/>
              </a:rPr>
              <a:t>ItemView.getHeight()</a:t>
            </a:r>
            <a:r>
              <a:rPr b="false" i="false" strike="noStrike" sz="1100">
                <a:ln/>
                <a:solidFill>
                  <a:srgbClr val="0A1F3D">
                    <a:alpha val="90196"/>
                  </a:srgbClr>
                </a:solidFill>
                <a:latin typeface="FZYaYiHei GB18030L2 R"/>
                <a:ea typeface="FZYaYiHei GB18030L2 R"/>
                <a:cs typeface="FZYaYiHei GB18030L2 R"/>
              </a:rPr>
              <a:t> 调用返回 </a:t>
            </a:r>
            <a:r>
              <a:rPr b="true" i="false" strike="noStrike" sz="1200">
                <a:ln/>
                <a:solidFill>
                  <a:srgbClr val="0A1F3D">
                    <a:alpha val="90196"/>
                  </a:srgbClr>
                </a:solidFill>
                <a:latin typeface="Alibaba PuHuiTi 3.0 55 Regular"/>
                <a:ea typeface="Alibaba PuHuiTi 3.0 55 Regular"/>
                <a:cs typeface="Alibaba PuHuiTi 3.0 55 Regular"/>
              </a:rPr>
              <a:t>0</a:t>
            </a:r>
            <a:r>
              <a:rPr b="false" i="false" strike="noStrike" sz="1100">
                <a:ln/>
                <a:solidFill>
                  <a:srgbClr val="0A1F3D">
                    <a:alpha val="90196"/>
                  </a:srgbClr>
                </a:solidFill>
                <a:latin typeface="FZYaYiHei GB18030L2 R"/>
                <a:ea typeface="FZYaYiHei GB18030L2 R"/>
                <a:cs typeface="FZYaYiHei GB18030L2 R"/>
              </a:rPr>
              <a:t>。代码将该 0 值误判为异常状态，触发贴边撑满的兜底布局策略，且该异常布</a:t>
            </a:r>
            <a:endParaRPr lang="en-US" sz="1100"/>
          </a:p>
          <a:p>
            <a:pPr algn="l"/>
            <a:r>
              <a:rPr b="false" i="false" strike="noStrike" sz="1100">
                <a:ln/>
                <a:solidFill>
                  <a:srgbClr val="0A1F3D">
                    <a:alpha val="90196"/>
                  </a:srgbClr>
                </a:solidFill>
                <a:latin typeface="FZYaYiHei GB18030L2 R"/>
                <a:ea typeface="FZYaYiHei GB18030L2 R"/>
                <a:cs typeface="FZYaYiHei GB18030L2 R"/>
              </a:rPr>
              <a:t>局参数被 ViewHolder 缓存池保留形成</a:t>
            </a:r>
            <a:r>
              <a:rPr b="false" i="false" strike="noStrike" sz="1100">
                <a:ln/>
                <a:solidFill>
                  <a:srgbClr val="5B8CB8">
                    <a:alpha val="90196"/>
                  </a:srgbClr>
                </a:solidFill>
                <a:latin typeface="FZYaYiHei GB18030L2 R"/>
                <a:ea typeface="FZYaYiHei GB18030L2 R"/>
                <a:cs typeface="FZYaYiHei GB18030L2 R"/>
              </a:rPr>
              <a:t>污染</a:t>
            </a:r>
            <a:r>
              <a:rPr b="false" i="false" strike="noStrike" sz="1100">
                <a:ln/>
                <a:solidFill>
                  <a:srgbClr val="0A1F3D">
                    <a:alpha val="90196"/>
                  </a:srgbClr>
                </a:solidFill>
                <a:latin typeface="FZYaYiHei GB18030L2 R"/>
                <a:ea typeface="FZYaYiHei GB18030L2 R"/>
                <a:cs typeface="FZYaYiHei GB18030L2 R"/>
              </a:rPr>
              <a:t>。</a:t>
            </a:r>
            <a:endParaRPr/>
          </a:p>
        </p:txBody>
      </p:sp>
    </p:spTree>
  </p:cSld>
  <p:clrMapOvr>
    <a:masterClrMapping/>
  </p:clrMapOvr>
</p:sld>
</file>

<file path=ppt/slides/slide18.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AutoShape 3"/>
          <p:cNvSpPr/>
          <p:nvPr/>
        </p:nvSpPr>
        <p:spPr>
          <a:xfrm flipH="false" flipV="false" rot="0">
            <a:off x="447652" y="484822"/>
            <a:ext cx="125698" cy="125730"/>
          </a:xfrm>
          <a:custGeom>
            <a:rect b="b" l="l" r="r" t="t"/>
            <a:pathLst>
              <a:path h="10000" w="9998">
                <a:moveTo>
                  <a:pt x="5499" y="6000"/>
                </a:moveTo>
                <a:lnTo>
                  <a:pt x="5499" y="8950"/>
                </a:lnTo>
                <a:cubicBezTo>
                  <a:pt x="5879" y="8876"/>
                  <a:pt x="6220" y="8721"/>
                  <a:pt x="6524" y="8485"/>
                </a:cubicBezTo>
                <a:cubicBezTo>
                  <a:pt x="6827" y="8248"/>
                  <a:pt x="7065" y="7956"/>
                  <a:pt x="7239" y="7610"/>
                </a:cubicBezTo>
                <a:cubicBezTo>
                  <a:pt x="7412" y="7263"/>
                  <a:pt x="7499" y="6893"/>
                  <a:pt x="7499" y="6500"/>
                </a:cubicBezTo>
                <a:lnTo>
                  <a:pt x="7499" y="5000"/>
                </a:lnTo>
                <a:cubicBezTo>
                  <a:pt x="7499" y="4653"/>
                  <a:pt x="7429" y="4320"/>
                  <a:pt x="7289" y="4000"/>
                </a:cubicBezTo>
                <a:lnTo>
                  <a:pt x="2709" y="4000"/>
                </a:lnTo>
                <a:cubicBezTo>
                  <a:pt x="2569" y="4320"/>
                  <a:pt x="2500" y="4653"/>
                  <a:pt x="2500" y="5000"/>
                </a:cubicBezTo>
                <a:lnTo>
                  <a:pt x="2500" y="6500"/>
                </a:lnTo>
                <a:cubicBezTo>
                  <a:pt x="2500" y="6893"/>
                  <a:pt x="2586" y="7263"/>
                  <a:pt x="2759" y="7610"/>
                </a:cubicBezTo>
                <a:cubicBezTo>
                  <a:pt x="2932" y="7956"/>
                  <a:pt x="3170" y="8248"/>
                  <a:pt x="3474" y="8485"/>
                </a:cubicBezTo>
                <a:cubicBezTo>
                  <a:pt x="3777" y="8721"/>
                  <a:pt x="4119" y="8876"/>
                  <a:pt x="4499" y="8950"/>
                </a:cubicBezTo>
                <a:lnTo>
                  <a:pt x="4499" y="6000"/>
                </a:lnTo>
                <a:lnTo>
                  <a:pt x="5499" y="6000"/>
                </a:lnTo>
                <a:moveTo>
                  <a:pt x="520" y="8570"/>
                </a:moveTo>
                <a:lnTo>
                  <a:pt x="1770" y="7850"/>
                </a:lnTo>
                <a:cubicBezTo>
                  <a:pt x="1590" y="7416"/>
                  <a:pt x="1500" y="6966"/>
                  <a:pt x="1500" y="6500"/>
                </a:cubicBezTo>
                <a:lnTo>
                  <a:pt x="0" y="6500"/>
                </a:lnTo>
                <a:lnTo>
                  <a:pt x="0" y="5500"/>
                </a:lnTo>
                <a:lnTo>
                  <a:pt x="1500" y="5500"/>
                </a:lnTo>
                <a:lnTo>
                  <a:pt x="1500" y="5000"/>
                </a:lnTo>
                <a:cubicBezTo>
                  <a:pt x="1500" y="4686"/>
                  <a:pt x="1540" y="4376"/>
                  <a:pt x="1620" y="4070"/>
                </a:cubicBezTo>
                <a:lnTo>
                  <a:pt x="520" y="3430"/>
                </a:lnTo>
                <a:lnTo>
                  <a:pt x="1020" y="2570"/>
                </a:lnTo>
                <a:lnTo>
                  <a:pt x="2030" y="3150"/>
                </a:lnTo>
                <a:lnTo>
                  <a:pt x="2130" y="3000"/>
                </a:lnTo>
                <a:lnTo>
                  <a:pt x="7868" y="3000"/>
                </a:lnTo>
                <a:lnTo>
                  <a:pt x="7968" y="3150"/>
                </a:lnTo>
                <a:lnTo>
                  <a:pt x="8978" y="2570"/>
                </a:lnTo>
                <a:lnTo>
                  <a:pt x="9478" y="3430"/>
                </a:lnTo>
                <a:lnTo>
                  <a:pt x="8378" y="4070"/>
                </a:lnTo>
                <a:cubicBezTo>
                  <a:pt x="8458" y="4376"/>
                  <a:pt x="8498" y="4686"/>
                  <a:pt x="8498" y="5000"/>
                </a:cubicBezTo>
                <a:lnTo>
                  <a:pt x="8498" y="5500"/>
                </a:lnTo>
                <a:lnTo>
                  <a:pt x="9998" y="5500"/>
                </a:lnTo>
                <a:lnTo>
                  <a:pt x="9998" y="6500"/>
                </a:lnTo>
                <a:lnTo>
                  <a:pt x="8498" y="6500"/>
                </a:lnTo>
                <a:cubicBezTo>
                  <a:pt x="8498" y="6966"/>
                  <a:pt x="8408" y="7416"/>
                  <a:pt x="8228" y="7850"/>
                </a:cubicBezTo>
                <a:lnTo>
                  <a:pt x="9478" y="8570"/>
                </a:lnTo>
                <a:lnTo>
                  <a:pt x="8978" y="9430"/>
                </a:lnTo>
                <a:lnTo>
                  <a:pt x="7718" y="8700"/>
                </a:lnTo>
                <a:cubicBezTo>
                  <a:pt x="7392" y="9106"/>
                  <a:pt x="6995" y="9423"/>
                  <a:pt x="6529" y="9650"/>
                </a:cubicBezTo>
                <a:cubicBezTo>
                  <a:pt x="6049" y="9883"/>
                  <a:pt x="5539" y="10000"/>
                  <a:pt x="4999" y="10000"/>
                </a:cubicBezTo>
                <a:cubicBezTo>
                  <a:pt x="4459" y="10000"/>
                  <a:pt x="3949" y="9883"/>
                  <a:pt x="3469" y="9650"/>
                </a:cubicBezTo>
                <a:cubicBezTo>
                  <a:pt x="3002" y="9423"/>
                  <a:pt x="2606" y="9106"/>
                  <a:pt x="2280" y="8700"/>
                </a:cubicBezTo>
                <a:lnTo>
                  <a:pt x="1020" y="9430"/>
                </a:lnTo>
                <a:lnTo>
                  <a:pt x="520" y="8570"/>
                </a:lnTo>
                <a:moveTo>
                  <a:pt x="6999" y="2000"/>
                </a:moveTo>
                <a:lnTo>
                  <a:pt x="2999" y="2000"/>
                </a:lnTo>
                <a:cubicBezTo>
                  <a:pt x="2999" y="1640"/>
                  <a:pt x="3089" y="1306"/>
                  <a:pt x="3269" y="1000"/>
                </a:cubicBezTo>
                <a:cubicBezTo>
                  <a:pt x="3449" y="693"/>
                  <a:pt x="3692" y="450"/>
                  <a:pt x="3999" y="270"/>
                </a:cubicBezTo>
                <a:cubicBezTo>
                  <a:pt x="4305" y="90"/>
                  <a:pt x="4639" y="0"/>
                  <a:pt x="4999" y="0"/>
                </a:cubicBezTo>
                <a:cubicBezTo>
                  <a:pt x="5359" y="0"/>
                  <a:pt x="5692" y="90"/>
                  <a:pt x="5999" y="270"/>
                </a:cubicBezTo>
                <a:cubicBezTo>
                  <a:pt x="6305" y="450"/>
                  <a:pt x="6549" y="693"/>
                  <a:pt x="6729" y="1000"/>
                </a:cubicBezTo>
                <a:cubicBezTo>
                  <a:pt x="6909" y="1306"/>
                  <a:pt x="6999" y="1640"/>
                  <a:pt x="6999" y="2000"/>
                </a:cubicBezTo>
              </a:path>
            </a:pathLst>
          </a:custGeom>
          <a:solidFill>
            <a:srgbClr val="0A1F3D">
              <a:alpha val="100000"/>
            </a:srgbClr>
          </a:solidFill>
          <a:ln>
            <a:headEnd type="none"/>
            <a:tailEnd type="none"/>
          </a:ln>
        </p:spPr>
      </p:sp>
      <p:sp>
        <p:nvSpPr>
          <p:cNvPr id="4" name="TextBox 4"/>
          <p:cNvSpPr txBox="true"/>
          <p:nvPr/>
        </p:nvSpPr>
        <p:spPr>
          <a:xfrm flipH="false" flipV="false" rot="0">
            <a:off x="621053" y="476250"/>
            <a:ext cx="11110813"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BUG ANALYSIS · 02</a:t>
            </a:r>
            <a:endParaRPr lang="en-US" sz="1100"/>
          </a:p>
        </p:txBody>
      </p:sp>
      <p:sp>
        <p:nvSpPr>
          <p:cNvPr id="5" name="TextBox 5"/>
          <p:cNvSpPr txBox="true"/>
          <p:nvPr/>
        </p:nvSpPr>
        <p:spPr>
          <a:xfrm flipH="false" flipV="false" rot="0">
            <a:off x="457086" y="817216"/>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Bug 2：XML 证据（父容器无边距 + 卡片有边距）</a:t>
            </a:r>
            <a:endParaRPr lang="en-US" sz="1100"/>
          </a:p>
        </p:txBody>
      </p:sp>
      <p:sp>
        <p:nvSpPr>
          <p:cNvPr id="6" name="AutoShape 6"/>
          <p:cNvSpPr/>
          <p:nvPr/>
        </p:nvSpPr>
        <p:spPr>
          <a:xfrm flipH="false" flipV="false" rot="0">
            <a:off x="457086" y="1445866"/>
            <a:ext cx="11274781" cy="1147762"/>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1445866"/>
            <a:ext cx="11274781" cy="9525"/>
          </a:xfrm>
          <a:prstGeom prst="line">
            <a:avLst/>
          </a:prstGeom>
          <a:ln w="28575">
            <a:solidFill>
              <a:srgbClr val="5B8CB8">
                <a:alpha val="100000"/>
              </a:srgbClr>
            </a:solidFill>
            <a:prstDash val="solid"/>
            <a:headEnd type="none"/>
            <a:tailEnd type="none"/>
          </a:ln>
        </p:spPr>
      </p:sp>
      <p:sp>
        <p:nvSpPr>
          <p:cNvPr id="8" name="AutoShape 8"/>
          <p:cNvSpPr/>
          <p:nvPr/>
        </p:nvSpPr>
        <p:spPr>
          <a:xfrm flipH="false" flipV="false" rot="0">
            <a:off x="674023" y="1731616"/>
            <a:ext cx="190452" cy="190500"/>
          </a:xfrm>
          <a:custGeom>
            <a:rect b="b" l="l" r="r" t="t"/>
            <a:pathLst>
              <a:path h="10000" w="9998">
                <a:moveTo>
                  <a:pt x="3737" y="7619"/>
                </a:moveTo>
                <a:lnTo>
                  <a:pt x="4374" y="7619"/>
                </a:lnTo>
                <a:lnTo>
                  <a:pt x="4374" y="5238"/>
                </a:lnTo>
                <a:lnTo>
                  <a:pt x="5624" y="5238"/>
                </a:lnTo>
                <a:lnTo>
                  <a:pt x="5624" y="7619"/>
                </a:lnTo>
                <a:lnTo>
                  <a:pt x="6261" y="7619"/>
                </a:lnTo>
                <a:cubicBezTo>
                  <a:pt x="6303" y="7346"/>
                  <a:pt x="6419" y="7079"/>
                  <a:pt x="6611" y="6819"/>
                </a:cubicBezTo>
                <a:cubicBezTo>
                  <a:pt x="6777" y="6584"/>
                  <a:pt x="7023" y="6330"/>
                  <a:pt x="7349" y="6057"/>
                </a:cubicBezTo>
                <a:lnTo>
                  <a:pt x="7523" y="5914"/>
                </a:lnTo>
                <a:cubicBezTo>
                  <a:pt x="7765" y="5724"/>
                  <a:pt x="7898" y="5619"/>
                  <a:pt x="7923" y="5600"/>
                </a:cubicBezTo>
                <a:cubicBezTo>
                  <a:pt x="8189" y="5346"/>
                  <a:pt x="8394" y="5066"/>
                  <a:pt x="8536" y="4762"/>
                </a:cubicBezTo>
                <a:cubicBezTo>
                  <a:pt x="8677" y="4457"/>
                  <a:pt x="8748" y="4140"/>
                  <a:pt x="8748" y="3810"/>
                </a:cubicBezTo>
                <a:cubicBezTo>
                  <a:pt x="8748" y="3295"/>
                  <a:pt x="8577" y="2815"/>
                  <a:pt x="8236" y="2371"/>
                </a:cubicBezTo>
                <a:cubicBezTo>
                  <a:pt x="7902" y="1939"/>
                  <a:pt x="7452" y="1597"/>
                  <a:pt x="6886" y="1343"/>
                </a:cubicBezTo>
                <a:cubicBezTo>
                  <a:pt x="6302" y="1082"/>
                  <a:pt x="5673" y="952"/>
                  <a:pt x="4999" y="952"/>
                </a:cubicBezTo>
                <a:cubicBezTo>
                  <a:pt x="4324" y="952"/>
                  <a:pt x="3695" y="1082"/>
                  <a:pt x="3112" y="1343"/>
                </a:cubicBezTo>
                <a:cubicBezTo>
                  <a:pt x="2545" y="1597"/>
                  <a:pt x="2095" y="1939"/>
                  <a:pt x="1762" y="2371"/>
                </a:cubicBezTo>
                <a:cubicBezTo>
                  <a:pt x="1420" y="2815"/>
                  <a:pt x="1250" y="3295"/>
                  <a:pt x="1250" y="3810"/>
                </a:cubicBezTo>
                <a:cubicBezTo>
                  <a:pt x="1250" y="4140"/>
                  <a:pt x="1320" y="4457"/>
                  <a:pt x="1462" y="4762"/>
                </a:cubicBezTo>
                <a:cubicBezTo>
                  <a:pt x="1604" y="5066"/>
                  <a:pt x="1808" y="5342"/>
                  <a:pt x="2075" y="5590"/>
                </a:cubicBezTo>
                <a:cubicBezTo>
                  <a:pt x="2099" y="5616"/>
                  <a:pt x="2233" y="5724"/>
                  <a:pt x="2475" y="5914"/>
                </a:cubicBezTo>
                <a:lnTo>
                  <a:pt x="2649" y="6057"/>
                </a:lnTo>
                <a:cubicBezTo>
                  <a:pt x="2974" y="6330"/>
                  <a:pt x="3220" y="6584"/>
                  <a:pt x="3387" y="6819"/>
                </a:cubicBezTo>
                <a:cubicBezTo>
                  <a:pt x="3578" y="7079"/>
                  <a:pt x="3695" y="7346"/>
                  <a:pt x="3737" y="7619"/>
                </a:cubicBezTo>
                <a:moveTo>
                  <a:pt x="6249" y="8571"/>
                </a:moveTo>
                <a:lnTo>
                  <a:pt x="3749" y="8571"/>
                </a:lnTo>
                <a:lnTo>
                  <a:pt x="3749" y="9048"/>
                </a:lnTo>
                <a:lnTo>
                  <a:pt x="6249" y="9048"/>
                </a:lnTo>
                <a:lnTo>
                  <a:pt x="6249" y="8571"/>
                </a:lnTo>
                <a:moveTo>
                  <a:pt x="1100" y="6190"/>
                </a:moveTo>
                <a:cubicBezTo>
                  <a:pt x="750" y="5860"/>
                  <a:pt x="479" y="5495"/>
                  <a:pt x="287" y="5095"/>
                </a:cubicBezTo>
                <a:cubicBezTo>
                  <a:pt x="95" y="4682"/>
                  <a:pt x="0" y="4254"/>
                  <a:pt x="0" y="3810"/>
                </a:cubicBezTo>
                <a:cubicBezTo>
                  <a:pt x="0" y="3117"/>
                  <a:pt x="229" y="2476"/>
                  <a:pt x="687" y="1886"/>
                </a:cubicBezTo>
                <a:cubicBezTo>
                  <a:pt x="1129" y="1314"/>
                  <a:pt x="1725" y="860"/>
                  <a:pt x="2475" y="524"/>
                </a:cubicBezTo>
                <a:cubicBezTo>
                  <a:pt x="3249" y="174"/>
                  <a:pt x="4091" y="0"/>
                  <a:pt x="4999" y="0"/>
                </a:cubicBezTo>
                <a:cubicBezTo>
                  <a:pt x="5907" y="0"/>
                  <a:pt x="6748" y="174"/>
                  <a:pt x="7523" y="524"/>
                </a:cubicBezTo>
                <a:cubicBezTo>
                  <a:pt x="8273" y="860"/>
                  <a:pt x="8869" y="1314"/>
                  <a:pt x="9311" y="1886"/>
                </a:cubicBezTo>
                <a:cubicBezTo>
                  <a:pt x="9769" y="2476"/>
                  <a:pt x="9998" y="3117"/>
                  <a:pt x="9998" y="3810"/>
                </a:cubicBezTo>
                <a:cubicBezTo>
                  <a:pt x="9998" y="4254"/>
                  <a:pt x="9902" y="4682"/>
                  <a:pt x="9711" y="5095"/>
                </a:cubicBezTo>
                <a:cubicBezTo>
                  <a:pt x="9519" y="5495"/>
                  <a:pt x="9248" y="5860"/>
                  <a:pt x="8898" y="6190"/>
                </a:cubicBezTo>
                <a:cubicBezTo>
                  <a:pt x="8840" y="6247"/>
                  <a:pt x="8723" y="6342"/>
                  <a:pt x="8548" y="6476"/>
                </a:cubicBezTo>
                <a:cubicBezTo>
                  <a:pt x="8223" y="6736"/>
                  <a:pt x="7994" y="6943"/>
                  <a:pt x="7861" y="7095"/>
                </a:cubicBezTo>
                <a:cubicBezTo>
                  <a:pt x="7619" y="7361"/>
                  <a:pt x="7498" y="7615"/>
                  <a:pt x="7498" y="7857"/>
                </a:cubicBezTo>
                <a:lnTo>
                  <a:pt x="7498" y="9048"/>
                </a:lnTo>
                <a:cubicBezTo>
                  <a:pt x="7498" y="9219"/>
                  <a:pt x="7442" y="9378"/>
                  <a:pt x="7330" y="9524"/>
                </a:cubicBezTo>
                <a:cubicBezTo>
                  <a:pt x="7217" y="9670"/>
                  <a:pt x="7065" y="9785"/>
                  <a:pt x="6874" y="9871"/>
                </a:cubicBezTo>
                <a:cubicBezTo>
                  <a:pt x="6682" y="9957"/>
                  <a:pt x="6473" y="10000"/>
                  <a:pt x="6249" y="10000"/>
                </a:cubicBezTo>
                <a:lnTo>
                  <a:pt x="3749" y="10000"/>
                </a:lnTo>
                <a:cubicBezTo>
                  <a:pt x="3524" y="10000"/>
                  <a:pt x="3316" y="9957"/>
                  <a:pt x="3124" y="9871"/>
                </a:cubicBezTo>
                <a:cubicBezTo>
                  <a:pt x="2932" y="9785"/>
                  <a:pt x="2780" y="9670"/>
                  <a:pt x="2668" y="9524"/>
                </a:cubicBezTo>
                <a:cubicBezTo>
                  <a:pt x="2556" y="9378"/>
                  <a:pt x="2500" y="9219"/>
                  <a:pt x="2500" y="9048"/>
                </a:cubicBezTo>
                <a:lnTo>
                  <a:pt x="2500" y="7857"/>
                </a:lnTo>
                <a:cubicBezTo>
                  <a:pt x="2500" y="7615"/>
                  <a:pt x="2379" y="7361"/>
                  <a:pt x="2137" y="7095"/>
                </a:cubicBezTo>
                <a:cubicBezTo>
                  <a:pt x="2003" y="6943"/>
                  <a:pt x="1774" y="6736"/>
                  <a:pt x="1450" y="6476"/>
                </a:cubicBezTo>
                <a:cubicBezTo>
                  <a:pt x="1274" y="6342"/>
                  <a:pt x="1158" y="6247"/>
                  <a:pt x="1100" y="6190"/>
                </a:cubicBezTo>
              </a:path>
            </a:pathLst>
          </a:custGeom>
          <a:solidFill>
            <a:srgbClr val="5B8CB8">
              <a:alpha val="100000"/>
            </a:srgbClr>
          </a:solidFill>
          <a:ln>
            <a:headEnd type="none"/>
            <a:tailEnd type="none"/>
          </a:ln>
        </p:spPr>
      </p:sp>
      <p:sp>
        <p:nvSpPr>
          <p:cNvPr id="9" name="TextBox 9"/>
          <p:cNvSpPr txBox="true"/>
          <p:nvPr/>
        </p:nvSpPr>
        <p:spPr>
          <a:xfrm flipH="false" flipV="false" rot="0">
            <a:off x="957618" y="1703041"/>
            <a:ext cx="10536183" cy="647700"/>
          </a:xfrm>
          <a:prstGeom prst="rect">
            <a:avLst/>
          </a:prstGeom>
          <a:ln>
            <a:headEnd type="none"/>
            <a:tailEnd type="none"/>
          </a:ln>
        </p:spPr>
        <p:txBody>
          <a:bodyPr anchor="t" anchorCtr="false" bIns="0" lIns="0" rIns="0" rtlCol="false" tIns="0" vert="horz" wrap="square"/>
          <a:lstStyle/>
          <a:p>
            <a:pPr algn="l">
              <a:defRPr/>
            </a:pPr>
            <a:r>
              <a:rPr b="true" i="false" lang="en-US" strike="noStrike" sz="1100">
                <a:ln/>
                <a:solidFill>
                  <a:srgbClr val="0A1F3D">
                    <a:alpha val="90196"/>
                  </a:srgbClr>
                </a:solidFill>
                <a:latin typeface="Alibaba PuHuiTi 3.0 55 Regular"/>
                <a:ea typeface="Alibaba PuHuiTi 3.0 55 Regular"/>
                <a:cs typeface="Alibaba PuHuiTi 3.0 55 Regular"/>
              </a:rPr>
              <a:t>关键发现：</a:t>
            </a:r>
            <a:r>
              <a:rPr b="false" i="false" strike="noStrike" sz="1100">
                <a:ln/>
                <a:solidFill>
                  <a:srgbClr val="0A1F3D">
                    <a:alpha val="90196"/>
                  </a:srgbClr>
                </a:solidFill>
                <a:latin typeface="FZYaYiHei GB18030L2 R"/>
                <a:ea typeface="FZYaYiHei GB18030L2 R"/>
                <a:cs typeface="FZYaYiHei GB18030L2 R"/>
              </a:rPr>
              <a:t> 布局文件揭示边距控制的设计意图与实现缺陷：父容器RecyclerView未设置任何padding，完全依赖ItemView自身的layout_marginStart/End实现边距效果；</a:t>
            </a:r>
            <a:endParaRPr lang="en-US" sz="1100"/>
          </a:p>
          <a:p>
            <a:pPr algn="l"/>
            <a:r>
              <a:rPr b="false" i="false" strike="noStrike" sz="1100">
                <a:ln/>
                <a:solidFill>
                  <a:srgbClr val="0A1F3D">
                    <a:alpha val="90196"/>
                  </a:srgbClr>
                </a:solidFill>
                <a:latin typeface="FZYaYiHei GB18030L2 R"/>
                <a:ea typeface="FZYaYiHei GB18030L2 R"/>
                <a:cs typeface="FZYaYiHei GB18030L2 R"/>
              </a:rPr>
              <a:t>正常Item布局item_work_set.xml中定义了16dp边距。异常状态下代码强制清零margin且宽度设为MATCH_PARENT，导致贴边撑满，但XML中的边距定义仍保留，形</a:t>
            </a:r>
            <a:endParaRPr/>
          </a:p>
          <a:p>
            <a:pPr algn="l"/>
            <a:r>
              <a:rPr b="false" i="false" strike="noStrike" sz="1100">
                <a:ln/>
                <a:solidFill>
                  <a:srgbClr val="0A1F3D">
                    <a:alpha val="90196"/>
                  </a:srgbClr>
                </a:solidFill>
                <a:latin typeface="FZYaYiHei GB18030L2 R"/>
                <a:ea typeface="FZYaYiHei GB18030L2 R"/>
                <a:cs typeface="FZYaYiHei GB18030L2 R"/>
              </a:rPr>
              <a:t>成</a:t>
            </a:r>
            <a:r>
              <a:rPr b="true" i="false" strike="noStrike" sz="1100">
                <a:ln/>
                <a:solidFill>
                  <a:srgbClr val="5B8CB8">
                    <a:alpha val="90196"/>
                  </a:srgbClr>
                </a:solidFill>
                <a:latin typeface="FZYaYiHei GB18030L2 R"/>
                <a:ea typeface="FZYaYiHei GB18030L2 R"/>
                <a:cs typeface="FZYaYiHei GB18030L2 R"/>
              </a:rPr>
              <a:t>"配置存在但运行时失效"</a:t>
            </a:r>
            <a:r>
              <a:rPr b="false" i="false" strike="noStrike" sz="1100">
                <a:ln/>
                <a:solidFill>
                  <a:srgbClr val="0A1F3D">
                    <a:alpha val="90196"/>
                  </a:srgbClr>
                </a:solidFill>
                <a:latin typeface="FZYaYiHei GB18030L2 R"/>
                <a:ea typeface="FZYaYiHei GB18030L2 R"/>
                <a:cs typeface="FZYaYiHei GB18030L2 R"/>
              </a:rPr>
              <a:t>的异常状态。</a:t>
            </a:r>
            <a:endParaRPr/>
          </a:p>
        </p:txBody>
      </p:sp>
      <p:sp>
        <p:nvSpPr>
          <p:cNvPr id="10" name="AutoShape 10"/>
          <p:cNvSpPr/>
          <p:nvPr/>
        </p:nvSpPr>
        <p:spPr>
          <a:xfrm flipH="false" flipV="false" rot="0">
            <a:off x="457086" y="2822228"/>
            <a:ext cx="5561209" cy="1906786"/>
          </a:xfrm>
          <a:prstGeom prst="rect">
            <a:avLst/>
          </a:prstGeom>
          <a:solidFill>
            <a:srgbClr val="E8EBEF">
              <a:alpha val="100000"/>
            </a:srgbClr>
          </a:solidFill>
          <a:ln w="9525">
            <a:solidFill>
              <a:srgbClr val="C5CDD6">
                <a:alpha val="100000"/>
              </a:srgbClr>
            </a:solidFill>
            <a:prstDash val="solid"/>
            <a:headEnd type="none"/>
            <a:tailEnd type="none"/>
          </a:ln>
        </p:spPr>
      </p:sp>
      <p:sp>
        <p:nvSpPr>
          <p:cNvPr id="11" name="AutoShape 11"/>
          <p:cNvSpPr/>
          <p:nvPr/>
        </p:nvSpPr>
        <p:spPr>
          <a:xfrm flipH="false" flipV="false" rot="0">
            <a:off x="657061" y="3022253"/>
            <a:ext cx="266633" cy="266700"/>
          </a:xfrm>
          <a:prstGeom prst="rect">
            <a:avLst/>
          </a:prstGeom>
          <a:solidFill>
            <a:srgbClr val="5B8CB8">
              <a:alpha val="14901"/>
            </a:srgbClr>
          </a:solidFill>
          <a:ln>
            <a:headEnd type="none"/>
            <a:tailEnd type="none"/>
          </a:ln>
        </p:spPr>
      </p:sp>
      <p:sp>
        <p:nvSpPr>
          <p:cNvPr id="12" name="TextBox 12"/>
          <p:cNvSpPr txBox="true"/>
          <p:nvPr/>
        </p:nvSpPr>
        <p:spPr>
          <a:xfrm flipH="false" flipV="false" rot="0">
            <a:off x="726695" y="3088928"/>
            <a:ext cx="196999" cy="133350"/>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100000"/>
                  </a:srgbClr>
                </a:solidFill>
                <a:latin typeface="Alibaba PuHuiTi 3.0 55 Regular"/>
                <a:ea typeface="Alibaba PuHuiTi 3.0 55 Regular"/>
                <a:cs typeface="Alibaba PuHuiTi 3.0 55 Regular"/>
              </a:rPr>
              <a:t>01</a:t>
            </a:r>
            <a:endParaRPr lang="en-US" sz="1100"/>
          </a:p>
        </p:txBody>
      </p:sp>
      <p:sp>
        <p:nvSpPr>
          <p:cNvPr id="13" name="TextBox 13"/>
          <p:cNvSpPr txBox="true"/>
          <p:nvPr/>
        </p:nvSpPr>
        <p:spPr>
          <a:xfrm flipH="false" flipV="false" rot="0">
            <a:off x="1018920" y="3069878"/>
            <a:ext cx="787848"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父容器配置</a:t>
            </a:r>
            <a:endParaRPr lang="en-US" sz="1100"/>
          </a:p>
        </p:txBody>
      </p:sp>
      <p:sp>
        <p:nvSpPr>
          <p:cNvPr id="14" name="TextBox 14"/>
          <p:cNvSpPr txBox="true"/>
          <p:nvPr/>
        </p:nvSpPr>
        <p:spPr>
          <a:xfrm flipH="false" flipV="false" rot="0">
            <a:off x="657061" y="3431828"/>
            <a:ext cx="5161260"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5098"/>
                  </a:srgbClr>
                </a:solidFill>
                <a:latin typeface="FZYaYiHei GB18030L2 R"/>
                <a:ea typeface="FZYaYiHei GB18030L2 R"/>
                <a:cs typeface="FZYaYiHei GB18030L2 R"/>
              </a:rPr>
              <a:t>activity_work_all.xml中RecyclerView</a:t>
            </a:r>
            <a:r>
              <a:rPr b="true" i="false" strike="noStrike" sz="1000">
                <a:ln/>
                <a:solidFill>
                  <a:srgbClr val="5B8CB8">
                    <a:alpha val="85098"/>
                  </a:srgbClr>
                </a:solidFill>
                <a:latin typeface="FZYaYiHei GB18030L2 R"/>
                <a:ea typeface="FZYaYiHei GB18030L2 R"/>
                <a:cs typeface="FZYaYiHei GB18030L2 R"/>
              </a:rPr>
              <a:t>无padding</a:t>
            </a:r>
            <a:r>
              <a:rPr b="false" i="false" strike="noStrike" sz="1000">
                <a:ln/>
                <a:solidFill>
                  <a:srgbClr val="0A1F3D">
                    <a:alpha val="85098"/>
                  </a:srgbClr>
                </a:solidFill>
                <a:latin typeface="FZYaYiHei GB18030L2 R"/>
                <a:ea typeface="FZYaYiHei GB18030L2 R"/>
                <a:cs typeface="FZYaYiHei GB18030L2 R"/>
              </a:rPr>
              <a:t>，完全依赖Item自管边距</a:t>
            </a:r>
            <a:endParaRPr lang="en-US" sz="1100"/>
          </a:p>
        </p:txBody>
      </p:sp>
      <p:sp>
        <p:nvSpPr>
          <p:cNvPr id="15" name="AutoShape 15"/>
          <p:cNvSpPr/>
          <p:nvPr/>
        </p:nvSpPr>
        <p:spPr>
          <a:xfrm flipH="false" flipV="false" rot="0">
            <a:off x="657061" y="3744218"/>
            <a:ext cx="5161260" cy="784771"/>
          </a:xfrm>
          <a:prstGeom prst="roundRect">
            <a:avLst>
              <a:gd fmla="val 5657" name="adj"/>
            </a:avLst>
          </a:prstGeom>
          <a:solidFill>
            <a:srgbClr val="F1F3F5">
              <a:alpha val="80000"/>
            </a:srgbClr>
          </a:solidFill>
          <a:ln>
            <a:headEnd type="none"/>
            <a:tailEnd type="none"/>
          </a:ln>
        </p:spPr>
      </p:sp>
      <p:sp>
        <p:nvSpPr>
          <p:cNvPr id="16" name="TextBox 16"/>
          <p:cNvSpPr txBox="true"/>
          <p:nvPr/>
        </p:nvSpPr>
        <p:spPr>
          <a:xfrm flipH="false" flipV="false" rot="0">
            <a:off x="771332" y="3858518"/>
            <a:ext cx="5046988" cy="539055"/>
          </a:xfrm>
          <a:prstGeom prst="rect">
            <a:avLst/>
          </a:prstGeom>
          <a:ln>
            <a:headEnd type="none"/>
            <a:tailEnd type="none"/>
          </a:ln>
        </p:spPr>
        <p:txBody>
          <a:bodyPr anchor="t" anchorCtr="false" bIns="0" lIns="0" rIns="0" rtlCol="false" tIns="0" vert="horz" wrap="square"/>
          <a:lstStyle/>
          <a:p>
            <a:pPr algn="l">
              <a:defRPr/>
            </a:pPr>
            <a:r>
              <a:rPr b="false" i="false" lang="en-US" strike="noStrike" sz="900">
                <a:ln/>
                <a:solidFill>
                  <a:srgbClr val="3A5A7A">
                    <a:alpha val="80000"/>
                  </a:srgbClr>
                </a:solidFill>
                <a:latin typeface="Menlo"/>
                <a:ea typeface="Menlo"/>
                <a:cs typeface="Menlo"/>
              </a:rPr>
              <a:t>&lt;RecyclerView</a:t>
            </a:r>
            <a:endParaRPr lang="en-US" sz="1100"/>
          </a:p>
          <a:p>
            <a:pPr algn="l"/>
            <a:r>
              <a:rPr b="false" i="false" strike="noStrike" sz="900">
                <a:ln/>
                <a:solidFill>
                  <a:srgbClr val="7A8A9A">
                    <a:alpha val="80000"/>
                  </a:srgbClr>
                </a:solidFill>
                <a:latin typeface="Menlo"/>
                <a:ea typeface="Menlo"/>
                <a:cs typeface="Menlo"/>
              </a:rPr>
              <a:t>android:padding</a:t>
            </a:r>
            <a:r>
              <a:rPr b="false" i="false" strike="noStrike" sz="900">
                <a:ln/>
                <a:solidFill>
                  <a:srgbClr val="0A1F3D">
                    <a:alpha val="80000"/>
                  </a:srgbClr>
                </a:solidFill>
                <a:latin typeface="Menlo"/>
                <a:ea typeface="Menlo"/>
                <a:cs typeface="Menlo"/>
              </a:rPr>
              <a:t>=</a:t>
            </a:r>
            <a:r>
              <a:rPr b="false" i="false" strike="noStrike" sz="900">
                <a:ln/>
                <a:solidFill>
                  <a:srgbClr val="4A6A8A">
                    <a:alpha val="80000"/>
                  </a:srgbClr>
                </a:solidFill>
                <a:latin typeface="Menlo"/>
                <a:ea typeface="Menlo"/>
                <a:cs typeface="Menlo"/>
              </a:rPr>
              <a:t>"0dp"</a:t>
            </a:r>
            <a:endParaRPr/>
          </a:p>
          <a:p>
            <a:pPr algn="l"/>
            <a:r>
              <a:rPr b="false" i="false" strike="noStrike" sz="900">
                <a:ln/>
                <a:solidFill>
                  <a:srgbClr val="7A8A9A">
                    <a:alpha val="80000"/>
                  </a:srgbClr>
                </a:solidFill>
                <a:latin typeface="Menlo"/>
                <a:ea typeface="Menlo"/>
                <a:cs typeface="Menlo"/>
              </a:rPr>
              <a:t>...</a:t>
            </a:r>
            <a:r>
              <a:rPr b="false" i="false" strike="noStrike" sz="900">
                <a:ln/>
                <a:solidFill>
                  <a:srgbClr val="0A1F3D">
                    <a:alpha val="80000"/>
                  </a:srgbClr>
                </a:solidFill>
                <a:latin typeface="Menlo"/>
                <a:ea typeface="Menlo"/>
                <a:cs typeface="Menlo"/>
              </a:rPr>
              <a:t> </a:t>
            </a:r>
            <a:r>
              <a:rPr b="false" i="false" strike="noStrike" sz="900">
                <a:ln/>
                <a:solidFill>
                  <a:srgbClr val="3A5A7A">
                    <a:alpha val="80000"/>
                  </a:srgbClr>
                </a:solidFill>
                <a:latin typeface="Menlo"/>
                <a:ea typeface="Menlo"/>
                <a:cs typeface="Menlo"/>
              </a:rPr>
              <a:t>/&gt;</a:t>
            </a:r>
            <a:endParaRPr/>
          </a:p>
        </p:txBody>
      </p:sp>
      <p:sp>
        <p:nvSpPr>
          <p:cNvPr id="17" name="AutoShape 17"/>
          <p:cNvSpPr/>
          <p:nvPr/>
        </p:nvSpPr>
        <p:spPr>
          <a:xfrm flipH="false" flipV="false" rot="0">
            <a:off x="6170657" y="2822228"/>
            <a:ext cx="5561209" cy="1906786"/>
          </a:xfrm>
          <a:prstGeom prst="rect">
            <a:avLst/>
          </a:prstGeom>
          <a:solidFill>
            <a:srgbClr val="E8EBEF">
              <a:alpha val="100000"/>
            </a:srgbClr>
          </a:solidFill>
          <a:ln w="9525">
            <a:solidFill>
              <a:srgbClr val="C5CDD6">
                <a:alpha val="100000"/>
              </a:srgbClr>
            </a:solidFill>
            <a:prstDash val="solid"/>
            <a:headEnd type="none"/>
            <a:tailEnd type="none"/>
          </a:ln>
        </p:spPr>
      </p:sp>
      <p:sp>
        <p:nvSpPr>
          <p:cNvPr id="18" name="AutoShape 18"/>
          <p:cNvSpPr/>
          <p:nvPr/>
        </p:nvSpPr>
        <p:spPr>
          <a:xfrm flipH="false" flipV="false" rot="0">
            <a:off x="6370632" y="3022253"/>
            <a:ext cx="266633" cy="266700"/>
          </a:xfrm>
          <a:prstGeom prst="rect">
            <a:avLst/>
          </a:prstGeom>
          <a:solidFill>
            <a:srgbClr val="5B8CB8">
              <a:alpha val="14901"/>
            </a:srgbClr>
          </a:solidFill>
          <a:ln>
            <a:headEnd type="none"/>
            <a:tailEnd type="none"/>
          </a:ln>
        </p:spPr>
      </p:sp>
      <p:sp>
        <p:nvSpPr>
          <p:cNvPr id="19" name="TextBox 19"/>
          <p:cNvSpPr txBox="true"/>
          <p:nvPr/>
        </p:nvSpPr>
        <p:spPr>
          <a:xfrm flipH="false" flipV="false" rot="0">
            <a:off x="6440267" y="3088928"/>
            <a:ext cx="196999" cy="133350"/>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100000"/>
                  </a:srgbClr>
                </a:solidFill>
                <a:latin typeface="Alibaba PuHuiTi 3.0 55 Regular"/>
                <a:ea typeface="Alibaba PuHuiTi 3.0 55 Regular"/>
                <a:cs typeface="Alibaba PuHuiTi 3.0 55 Regular"/>
              </a:rPr>
              <a:t>02</a:t>
            </a:r>
            <a:endParaRPr lang="en-US" sz="1100"/>
          </a:p>
        </p:txBody>
      </p:sp>
      <p:sp>
        <p:nvSpPr>
          <p:cNvPr id="20" name="TextBox 20"/>
          <p:cNvSpPr txBox="true"/>
          <p:nvPr/>
        </p:nvSpPr>
        <p:spPr>
          <a:xfrm flipH="false" flipV="false" rot="0">
            <a:off x="6732491" y="3069878"/>
            <a:ext cx="951071"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Item边距定义</a:t>
            </a:r>
            <a:endParaRPr lang="en-US" sz="1100"/>
          </a:p>
        </p:txBody>
      </p:sp>
      <p:sp>
        <p:nvSpPr>
          <p:cNvPr id="21" name="TextBox 21"/>
          <p:cNvSpPr txBox="true"/>
          <p:nvPr/>
        </p:nvSpPr>
        <p:spPr>
          <a:xfrm flipH="false" flipV="false" rot="0">
            <a:off x="6370632" y="3431828"/>
            <a:ext cx="5161260"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5098"/>
                  </a:srgbClr>
                </a:solidFill>
                <a:latin typeface="FZYaYiHei GB18030L2 R"/>
                <a:ea typeface="FZYaYiHei GB18030L2 R"/>
                <a:cs typeface="FZYaYiHei GB18030L2 R"/>
              </a:rPr>
              <a:t>item_work_set.xml中ConstraintLayout定义</a:t>
            </a:r>
            <a:r>
              <a:rPr b="true" i="false" strike="noStrike" sz="1000">
                <a:ln/>
                <a:solidFill>
                  <a:srgbClr val="5B8CB8">
                    <a:alpha val="85098"/>
                  </a:srgbClr>
                </a:solidFill>
                <a:latin typeface="FZYaYiHei GB18030L2 R"/>
                <a:ea typeface="FZYaYiHei GB18030L2 R"/>
                <a:cs typeface="FZYaYiHei GB18030L2 R"/>
              </a:rPr>
              <a:t>16dp左右边距</a:t>
            </a:r>
            <a:endParaRPr lang="en-US" sz="1100"/>
          </a:p>
        </p:txBody>
      </p:sp>
      <p:sp>
        <p:nvSpPr>
          <p:cNvPr id="22" name="AutoShape 22"/>
          <p:cNvSpPr/>
          <p:nvPr/>
        </p:nvSpPr>
        <p:spPr>
          <a:xfrm flipH="false" flipV="false" rot="0">
            <a:off x="6370632" y="3744218"/>
            <a:ext cx="5161260" cy="586680"/>
          </a:xfrm>
          <a:prstGeom prst="roundRect">
            <a:avLst>
              <a:gd fmla="val 10122" name="adj"/>
            </a:avLst>
          </a:prstGeom>
          <a:solidFill>
            <a:srgbClr val="F1F3F5">
              <a:alpha val="80000"/>
            </a:srgbClr>
          </a:solidFill>
          <a:ln>
            <a:headEnd type="none"/>
            <a:tailEnd type="none"/>
          </a:ln>
        </p:spPr>
      </p:sp>
      <p:sp>
        <p:nvSpPr>
          <p:cNvPr id="23" name="TextBox 23"/>
          <p:cNvSpPr txBox="true"/>
          <p:nvPr/>
        </p:nvSpPr>
        <p:spPr>
          <a:xfrm flipH="false" flipV="false" rot="0">
            <a:off x="6484903" y="3858518"/>
            <a:ext cx="5046988" cy="340966"/>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7A8A9A">
                    <a:alpha val="80000"/>
                  </a:srgbClr>
                </a:solidFill>
                <a:latin typeface="Menlo"/>
                <a:ea typeface="Menlo"/>
                <a:cs typeface="Menlo"/>
              </a:rPr>
              <a:t>android:layout_marginStart</a:t>
            </a:r>
            <a:r>
              <a:rPr b="false" i="false" strike="noStrike" sz="900">
                <a:ln/>
                <a:solidFill>
                  <a:srgbClr val="0A1F3D">
                    <a:alpha val="80000"/>
                  </a:srgbClr>
                </a:solidFill>
                <a:latin typeface="Menlo"/>
                <a:ea typeface="Menlo"/>
                <a:cs typeface="Menlo"/>
              </a:rPr>
              <a:t>=</a:t>
            </a:r>
            <a:r>
              <a:rPr b="false" i="false" strike="noStrike" sz="900">
                <a:ln/>
                <a:solidFill>
                  <a:srgbClr val="4A6A8A">
                    <a:alpha val="80000"/>
                  </a:srgbClr>
                </a:solidFill>
                <a:latin typeface="Menlo"/>
                <a:ea typeface="Menlo"/>
                <a:cs typeface="Menlo"/>
              </a:rPr>
              <a:t>"16dp"</a:t>
            </a:r>
            <a:endParaRPr lang="en-US" sz="1100"/>
          </a:p>
          <a:p>
            <a:pPr algn="l"/>
            <a:r>
              <a:rPr b="false" i="false" strike="noStrike" sz="900">
                <a:ln/>
                <a:solidFill>
                  <a:srgbClr val="7A8A9A">
                    <a:alpha val="80000"/>
                  </a:srgbClr>
                </a:solidFill>
                <a:latin typeface="Menlo"/>
                <a:ea typeface="Menlo"/>
                <a:cs typeface="Menlo"/>
              </a:rPr>
              <a:t>android:layout_marginEnd</a:t>
            </a:r>
            <a:r>
              <a:rPr b="false" i="false" strike="noStrike" sz="900">
                <a:ln/>
                <a:solidFill>
                  <a:srgbClr val="0A1F3D">
                    <a:alpha val="80000"/>
                  </a:srgbClr>
                </a:solidFill>
                <a:latin typeface="Menlo"/>
                <a:ea typeface="Menlo"/>
                <a:cs typeface="Menlo"/>
              </a:rPr>
              <a:t>=</a:t>
            </a:r>
            <a:r>
              <a:rPr b="false" i="false" strike="noStrike" sz="900">
                <a:ln/>
                <a:solidFill>
                  <a:srgbClr val="4A6A8A">
                    <a:alpha val="80000"/>
                  </a:srgbClr>
                </a:solidFill>
                <a:latin typeface="Menlo"/>
                <a:ea typeface="Menlo"/>
                <a:cs typeface="Menlo"/>
              </a:rPr>
              <a:t>"16dp"</a:t>
            </a:r>
            <a:endParaRPr/>
          </a:p>
        </p:txBody>
      </p:sp>
      <p:sp>
        <p:nvSpPr>
          <p:cNvPr id="24" name="AutoShape 24"/>
          <p:cNvSpPr/>
          <p:nvPr/>
        </p:nvSpPr>
        <p:spPr>
          <a:xfrm flipH="false" flipV="false" rot="0">
            <a:off x="457086" y="4881414"/>
            <a:ext cx="5561209" cy="1906786"/>
          </a:xfrm>
          <a:prstGeom prst="rect">
            <a:avLst/>
          </a:prstGeom>
          <a:solidFill>
            <a:srgbClr val="E8EBEF">
              <a:alpha val="100000"/>
            </a:srgbClr>
          </a:solidFill>
          <a:ln w="9525">
            <a:solidFill>
              <a:srgbClr val="C5CDD6">
                <a:alpha val="100000"/>
              </a:srgbClr>
            </a:solidFill>
            <a:prstDash val="solid"/>
            <a:headEnd type="none"/>
            <a:tailEnd type="none"/>
          </a:ln>
        </p:spPr>
      </p:sp>
      <p:sp>
        <p:nvSpPr>
          <p:cNvPr id="25" name="AutoShape 25"/>
          <p:cNvSpPr/>
          <p:nvPr/>
        </p:nvSpPr>
        <p:spPr>
          <a:xfrm flipH="false" flipV="false" rot="0">
            <a:off x="657061" y="5081439"/>
            <a:ext cx="266633" cy="266700"/>
          </a:xfrm>
          <a:prstGeom prst="rect">
            <a:avLst/>
          </a:prstGeom>
          <a:solidFill>
            <a:srgbClr val="5B8CB8">
              <a:alpha val="14901"/>
            </a:srgbClr>
          </a:solidFill>
          <a:ln>
            <a:headEnd type="none"/>
            <a:tailEnd type="none"/>
          </a:ln>
        </p:spPr>
      </p:sp>
      <p:sp>
        <p:nvSpPr>
          <p:cNvPr id="26" name="TextBox 26"/>
          <p:cNvSpPr txBox="true"/>
          <p:nvPr/>
        </p:nvSpPr>
        <p:spPr>
          <a:xfrm flipH="false" flipV="false" rot="0">
            <a:off x="726695" y="5148114"/>
            <a:ext cx="196999" cy="133350"/>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100000"/>
                  </a:srgbClr>
                </a:solidFill>
                <a:latin typeface="Alibaba PuHuiTi 3.0 55 Regular"/>
                <a:ea typeface="Alibaba PuHuiTi 3.0 55 Regular"/>
                <a:cs typeface="Alibaba PuHuiTi 3.0 55 Regular"/>
              </a:rPr>
              <a:t>03</a:t>
            </a:r>
            <a:endParaRPr lang="en-US" sz="1100"/>
          </a:p>
        </p:txBody>
      </p:sp>
      <p:sp>
        <p:nvSpPr>
          <p:cNvPr id="27" name="TextBox 27"/>
          <p:cNvSpPr txBox="true"/>
          <p:nvPr/>
        </p:nvSpPr>
        <p:spPr>
          <a:xfrm flipH="false" flipV="false" rot="0">
            <a:off x="1018920" y="5129064"/>
            <a:ext cx="937680"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异常覆盖机制</a:t>
            </a:r>
            <a:endParaRPr lang="en-US" sz="1100"/>
          </a:p>
        </p:txBody>
      </p:sp>
      <p:sp>
        <p:nvSpPr>
          <p:cNvPr id="28" name="TextBox 28"/>
          <p:cNvSpPr txBox="true"/>
          <p:nvPr/>
        </p:nvSpPr>
        <p:spPr>
          <a:xfrm flipH="false" flipV="false" rot="0">
            <a:off x="657061" y="5491014"/>
            <a:ext cx="5161260"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5098"/>
                  </a:srgbClr>
                </a:solidFill>
                <a:latin typeface="FZYaYiHei GB18030L2 R"/>
                <a:ea typeface="FZYaYiHei GB18030L2 R"/>
                <a:cs typeface="FZYaYiHei GB18030L2 R"/>
              </a:rPr>
              <a:t>高度为0时代码</a:t>
            </a:r>
            <a:r>
              <a:rPr b="true" i="false" strike="noStrike" sz="1000">
                <a:ln/>
                <a:solidFill>
                  <a:srgbClr val="5B8CB8">
                    <a:alpha val="85098"/>
                  </a:srgbClr>
                </a:solidFill>
                <a:latin typeface="FZYaYiHei GB18030L2 R"/>
                <a:ea typeface="FZYaYiHei GB18030L2 R"/>
                <a:cs typeface="FZYaYiHei GB18030L2 R"/>
              </a:rPr>
              <a:t>强制设置</a:t>
            </a:r>
            <a:r>
              <a:rPr b="false" i="false" strike="noStrike" sz="1000">
                <a:ln/>
                <a:solidFill>
                  <a:srgbClr val="0A1F3D">
                    <a:alpha val="85098"/>
                  </a:srgbClr>
                </a:solidFill>
                <a:latin typeface="FZYaYiHei GB18030L2 R"/>
                <a:ea typeface="FZYaYiHei GB18030L2 R"/>
                <a:cs typeface="FZYaYiHei GB18030L2 R"/>
              </a:rPr>
              <a:t>leftMargin=0、rightMargin=0、width=MATCH_PARENT</a:t>
            </a:r>
            <a:endParaRPr lang="en-US" sz="1100"/>
          </a:p>
        </p:txBody>
      </p:sp>
      <p:sp>
        <p:nvSpPr>
          <p:cNvPr id="29" name="AutoShape 29"/>
          <p:cNvSpPr/>
          <p:nvPr/>
        </p:nvSpPr>
        <p:spPr>
          <a:xfrm flipH="false" flipV="false" rot="0">
            <a:off x="657061" y="5803403"/>
            <a:ext cx="5161260" cy="784771"/>
          </a:xfrm>
          <a:prstGeom prst="roundRect">
            <a:avLst>
              <a:gd fmla="val 5657" name="adj"/>
            </a:avLst>
          </a:prstGeom>
          <a:solidFill>
            <a:srgbClr val="F1F3F5">
              <a:alpha val="80000"/>
            </a:srgbClr>
          </a:solidFill>
          <a:ln>
            <a:headEnd type="none"/>
            <a:tailEnd type="none"/>
          </a:ln>
        </p:spPr>
      </p:sp>
      <p:sp>
        <p:nvSpPr>
          <p:cNvPr id="30" name="TextBox 30"/>
          <p:cNvSpPr txBox="true"/>
          <p:nvPr/>
        </p:nvSpPr>
        <p:spPr>
          <a:xfrm flipH="false" flipV="false" rot="0">
            <a:off x="771332" y="5917703"/>
            <a:ext cx="5046988" cy="539055"/>
          </a:xfrm>
          <a:prstGeom prst="rect">
            <a:avLst/>
          </a:prstGeom>
          <a:ln>
            <a:headEnd type="none"/>
            <a:tailEnd type="none"/>
          </a:ln>
        </p:spPr>
        <p:txBody>
          <a:bodyPr anchor="t" anchorCtr="false" bIns="0" lIns="0" rIns="0" rtlCol="false" tIns="0" vert="horz" wrap="square"/>
          <a:lstStyle/>
          <a:p>
            <a:pPr algn="l">
              <a:defRPr/>
            </a:pPr>
            <a:r>
              <a:rPr b="false" i="false" lang="en-US" strike="noStrike" sz="900">
                <a:ln/>
                <a:solidFill>
                  <a:srgbClr val="5B8CB8">
                    <a:alpha val="80000"/>
                  </a:srgbClr>
                </a:solidFill>
                <a:latin typeface="Menlo"/>
                <a:ea typeface="Menlo"/>
                <a:cs typeface="Menlo"/>
              </a:rPr>
              <a:t>params.</a:t>
            </a:r>
            <a:r>
              <a:rPr b="false" i="false" strike="noStrike" sz="900">
                <a:ln/>
                <a:solidFill>
                  <a:srgbClr val="0A1F3D">
                    <a:alpha val="80000"/>
                  </a:srgbClr>
                </a:solidFill>
                <a:latin typeface="Menlo"/>
                <a:ea typeface="Menlo"/>
                <a:cs typeface="Menlo"/>
              </a:rPr>
              <a:t>leftMargin = </a:t>
            </a:r>
            <a:r>
              <a:rPr b="false" i="false" strike="noStrike" sz="900">
                <a:ln/>
                <a:solidFill>
                  <a:srgbClr val="4A6A8A">
                    <a:alpha val="80000"/>
                  </a:srgbClr>
                </a:solidFill>
                <a:latin typeface="Menlo"/>
                <a:ea typeface="Menlo"/>
                <a:cs typeface="Menlo"/>
              </a:rPr>
              <a:t>0</a:t>
            </a:r>
            <a:r>
              <a:rPr b="false" i="false" strike="noStrike" sz="900">
                <a:ln/>
                <a:solidFill>
                  <a:srgbClr val="0A1F3D">
                    <a:alpha val="80000"/>
                  </a:srgbClr>
                </a:solidFill>
                <a:latin typeface="Menlo"/>
                <a:ea typeface="Menlo"/>
                <a:cs typeface="Menlo"/>
              </a:rPr>
              <a:t>;</a:t>
            </a:r>
            <a:endParaRPr lang="en-US" sz="1100"/>
          </a:p>
          <a:p>
            <a:pPr algn="l"/>
            <a:r>
              <a:rPr b="false" i="false" strike="noStrike" sz="900">
                <a:ln/>
                <a:solidFill>
                  <a:srgbClr val="5B8CB8">
                    <a:alpha val="80000"/>
                  </a:srgbClr>
                </a:solidFill>
                <a:latin typeface="Menlo"/>
                <a:ea typeface="Menlo"/>
                <a:cs typeface="Menlo"/>
              </a:rPr>
              <a:t>params.</a:t>
            </a:r>
            <a:r>
              <a:rPr b="false" i="false" strike="noStrike" sz="900">
                <a:ln/>
                <a:solidFill>
                  <a:srgbClr val="0A1F3D">
                    <a:alpha val="80000"/>
                  </a:srgbClr>
                </a:solidFill>
                <a:latin typeface="Menlo"/>
                <a:ea typeface="Menlo"/>
                <a:cs typeface="Menlo"/>
              </a:rPr>
              <a:t>rightMargin = </a:t>
            </a:r>
            <a:r>
              <a:rPr b="false" i="false" strike="noStrike" sz="900">
                <a:ln/>
                <a:solidFill>
                  <a:srgbClr val="4A6A8A">
                    <a:alpha val="80000"/>
                  </a:srgbClr>
                </a:solidFill>
                <a:latin typeface="Menlo"/>
                <a:ea typeface="Menlo"/>
                <a:cs typeface="Menlo"/>
              </a:rPr>
              <a:t>0</a:t>
            </a:r>
            <a:r>
              <a:rPr b="false" i="false" strike="noStrike" sz="900">
                <a:ln/>
                <a:solidFill>
                  <a:srgbClr val="0A1F3D">
                    <a:alpha val="80000"/>
                  </a:srgbClr>
                </a:solidFill>
                <a:latin typeface="Menlo"/>
                <a:ea typeface="Menlo"/>
                <a:cs typeface="Menlo"/>
              </a:rPr>
              <a:t>;</a:t>
            </a:r>
            <a:endParaRPr/>
          </a:p>
          <a:p>
            <a:pPr algn="l"/>
            <a:r>
              <a:rPr b="false" i="false" strike="noStrike" sz="900">
                <a:ln/>
                <a:solidFill>
                  <a:srgbClr val="5B8CB8">
                    <a:alpha val="80000"/>
                  </a:srgbClr>
                </a:solidFill>
                <a:latin typeface="Menlo"/>
                <a:ea typeface="Menlo"/>
                <a:cs typeface="Menlo"/>
              </a:rPr>
              <a:t>params.</a:t>
            </a:r>
            <a:r>
              <a:rPr b="false" i="false" strike="noStrike" sz="900">
                <a:ln/>
                <a:solidFill>
                  <a:srgbClr val="0A1F3D">
                    <a:alpha val="80000"/>
                  </a:srgbClr>
                </a:solidFill>
                <a:latin typeface="Menlo"/>
                <a:ea typeface="Menlo"/>
                <a:cs typeface="Menlo"/>
              </a:rPr>
              <a:t>width = MATCH_PARENT;</a:t>
            </a:r>
            <a:endParaRPr/>
          </a:p>
        </p:txBody>
      </p:sp>
      <p:sp>
        <p:nvSpPr>
          <p:cNvPr id="31" name="AutoShape 31"/>
          <p:cNvSpPr/>
          <p:nvPr/>
        </p:nvSpPr>
        <p:spPr>
          <a:xfrm flipH="false" flipV="false" rot="0">
            <a:off x="6170657" y="4881414"/>
            <a:ext cx="5561209" cy="1906786"/>
          </a:xfrm>
          <a:prstGeom prst="rect">
            <a:avLst/>
          </a:prstGeom>
          <a:solidFill>
            <a:srgbClr val="E8EBEF">
              <a:alpha val="100000"/>
            </a:srgbClr>
          </a:solidFill>
          <a:ln w="9525">
            <a:solidFill>
              <a:srgbClr val="C5CDD6">
                <a:alpha val="100000"/>
              </a:srgbClr>
            </a:solidFill>
            <a:prstDash val="solid"/>
            <a:headEnd type="none"/>
            <a:tailEnd type="none"/>
          </a:ln>
        </p:spPr>
      </p:sp>
      <p:sp>
        <p:nvSpPr>
          <p:cNvPr id="32" name="AutoShape 32"/>
          <p:cNvSpPr/>
          <p:nvPr/>
        </p:nvSpPr>
        <p:spPr>
          <a:xfrm flipH="false" flipV="false" rot="0">
            <a:off x="6370632" y="5081439"/>
            <a:ext cx="266633" cy="266700"/>
          </a:xfrm>
          <a:prstGeom prst="rect">
            <a:avLst/>
          </a:prstGeom>
          <a:solidFill>
            <a:srgbClr val="5B8CB8">
              <a:alpha val="14901"/>
            </a:srgbClr>
          </a:solidFill>
          <a:ln>
            <a:headEnd type="none"/>
            <a:tailEnd type="none"/>
          </a:ln>
        </p:spPr>
      </p:sp>
      <p:sp>
        <p:nvSpPr>
          <p:cNvPr id="33" name="TextBox 33"/>
          <p:cNvSpPr txBox="true"/>
          <p:nvPr/>
        </p:nvSpPr>
        <p:spPr>
          <a:xfrm flipH="false" flipV="false" rot="0">
            <a:off x="6440267" y="5148114"/>
            <a:ext cx="196999" cy="133350"/>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100000"/>
                  </a:srgbClr>
                </a:solidFill>
                <a:latin typeface="Alibaba PuHuiTi 3.0 55 Regular"/>
                <a:ea typeface="Alibaba PuHuiTi 3.0 55 Regular"/>
                <a:cs typeface="Alibaba PuHuiTi 3.0 55 Regular"/>
              </a:rPr>
              <a:t>04</a:t>
            </a:r>
            <a:endParaRPr lang="en-US" sz="1100"/>
          </a:p>
        </p:txBody>
      </p:sp>
      <p:sp>
        <p:nvSpPr>
          <p:cNvPr id="34" name="TextBox 34"/>
          <p:cNvSpPr txBox="true"/>
          <p:nvPr/>
        </p:nvSpPr>
        <p:spPr>
          <a:xfrm flipH="false" flipV="false" rot="0">
            <a:off x="6732491" y="5129064"/>
            <a:ext cx="1138399"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配置-运行时脱节</a:t>
            </a:r>
            <a:endParaRPr lang="en-US" sz="1100"/>
          </a:p>
        </p:txBody>
      </p:sp>
      <p:sp>
        <p:nvSpPr>
          <p:cNvPr id="35" name="TextBox 35"/>
          <p:cNvSpPr txBox="true"/>
          <p:nvPr/>
        </p:nvSpPr>
        <p:spPr>
          <a:xfrm flipH="false" flipV="false" rot="0">
            <a:off x="6370632" y="5491014"/>
            <a:ext cx="5161260"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5098"/>
                  </a:srgbClr>
                </a:solidFill>
                <a:latin typeface="FZYaYiHei GB18030L2 R"/>
                <a:ea typeface="FZYaYiHei GB18030L2 R"/>
                <a:cs typeface="FZYaYiHei GB18030L2 R"/>
              </a:rPr>
              <a:t>XML边距定义存在但运行时参数被覆盖，</a:t>
            </a:r>
            <a:r>
              <a:rPr b="true" i="false" strike="noStrike" sz="1000">
                <a:ln/>
                <a:solidFill>
                  <a:srgbClr val="5B8CB8">
                    <a:alpha val="85098"/>
                  </a:srgbClr>
                </a:solidFill>
                <a:latin typeface="FZYaYiHei GB18030L2 R"/>
                <a:ea typeface="FZYaYiHei GB18030L2 R"/>
                <a:cs typeface="FZYaYiHei GB18030L2 R"/>
              </a:rPr>
              <a:t>ViewHolder缓存该异常参数</a:t>
            </a:r>
            <a:endParaRPr lang="en-US" sz="1100"/>
          </a:p>
        </p:txBody>
      </p:sp>
      <p:sp>
        <p:nvSpPr>
          <p:cNvPr id="36" name="AutoShape 36"/>
          <p:cNvSpPr/>
          <p:nvPr/>
        </p:nvSpPr>
        <p:spPr>
          <a:xfrm flipH="false" flipV="false" rot="0">
            <a:off x="6370632" y="5803403"/>
            <a:ext cx="5161260" cy="376238"/>
          </a:xfrm>
          <a:prstGeom prst="roundRect">
            <a:avLst>
              <a:gd fmla="val 24611" name="adj"/>
            </a:avLst>
          </a:prstGeom>
          <a:solidFill>
            <a:srgbClr val="F1F3F5">
              <a:alpha val="74901"/>
            </a:srgbClr>
          </a:solidFill>
          <a:ln>
            <a:headEnd type="none"/>
            <a:tailEnd type="none"/>
          </a:ln>
        </p:spPr>
      </p:sp>
      <p:sp>
        <p:nvSpPr>
          <p:cNvPr id="37" name="AutoShape 37"/>
          <p:cNvSpPr/>
          <p:nvPr/>
        </p:nvSpPr>
        <p:spPr>
          <a:xfrm flipH="false" flipV="false" rot="0">
            <a:off x="6471215" y="5927228"/>
            <a:ext cx="123795" cy="123825"/>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0A1F3D">
              <a:alpha val="100000"/>
            </a:srgbClr>
          </a:solidFill>
          <a:ln>
            <a:headEnd type="none"/>
            <a:tailEnd type="none"/>
          </a:ln>
        </p:spPr>
      </p:sp>
      <p:sp>
        <p:nvSpPr>
          <p:cNvPr id="38" name="TextBox 38"/>
          <p:cNvSpPr txBox="true"/>
          <p:nvPr/>
        </p:nvSpPr>
        <p:spPr>
          <a:xfrm flipH="false" flipV="false" rot="0">
            <a:off x="6638455" y="5917703"/>
            <a:ext cx="4893436"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4901"/>
                  </a:srgbClr>
                </a:solidFill>
                <a:latin typeface="FZYaYiHei GB18030L2 R"/>
                <a:ea typeface="FZYaYiHei GB18030L2 R"/>
                <a:cs typeface="FZYaYiHei GB18030L2 R"/>
              </a:rPr>
              <a:t>复用机制导致异常状态被持续传播</a:t>
            </a:r>
            <a:endParaRPr lang="en-US" sz="1100"/>
          </a:p>
        </p:txBody>
      </p:sp>
    </p:spTree>
  </p:cSld>
  <p:clrMapOvr>
    <a:masterClrMapping/>
  </p:clrMapOvr>
</p:sld>
</file>

<file path=ppt/slides/slide19.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Technical Analysis</a:t>
            </a:r>
            <a:endParaRPr lang="en-US" sz="1100"/>
          </a:p>
        </p:txBody>
      </p:sp>
      <p:sp>
        <p:nvSpPr>
          <p:cNvPr id="4" name="TextBox 4"/>
          <p:cNvSpPr txBox="true"/>
          <p:nvPr/>
        </p:nvSpPr>
        <p:spPr>
          <a:xfrm flipH="false" flipV="false" rot="0">
            <a:off x="457086" y="790575"/>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Bug 2：反编译逻辑推断</a:t>
            </a:r>
            <a:endParaRPr lang="en-US" sz="1100"/>
          </a:p>
        </p:txBody>
      </p:sp>
      <p:sp>
        <p:nvSpPr>
          <p:cNvPr id="5" name="AutoShape 5"/>
          <p:cNvSpPr/>
          <p:nvPr/>
        </p:nvSpPr>
        <p:spPr>
          <a:xfrm flipH="false" flipV="false" rot="0">
            <a:off x="457086" y="1409700"/>
            <a:ext cx="9522" cy="1081683"/>
          </a:xfrm>
          <a:prstGeom prst="line">
            <a:avLst/>
          </a:prstGeom>
          <a:ln w="19050">
            <a:solidFill>
              <a:srgbClr val="5B8CB8">
                <a:alpha val="100000"/>
              </a:srgbClr>
            </a:solidFill>
            <a:prstDash val="solid"/>
            <a:headEnd type="none"/>
            <a:tailEnd type="none"/>
          </a:ln>
        </p:spPr>
      </p:sp>
      <p:sp>
        <p:nvSpPr>
          <p:cNvPr id="6" name="TextBox 6"/>
          <p:cNvSpPr txBox="true"/>
          <p:nvPr/>
        </p:nvSpPr>
        <p:spPr>
          <a:xfrm flipH="false" flipV="false" rot="0">
            <a:off x="666584" y="1609725"/>
            <a:ext cx="11522368" cy="67984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FZYaYiHei GB18030L2 R"/>
                <a:ea typeface="FZYaYiHei GB18030L2 R"/>
                <a:cs typeface="FZYaYiHei GB18030L2 R"/>
              </a:rPr>
              <a:t>基于行为证据反推的代码逻辑揭示双重缺陷：异常兜底分支（height==0）强制设置MATCH_PARENT宽度与零边距，但缺失正常分支（height&gt;0）的边距恢复逻</a:t>
            </a:r>
            <a:endParaRPr lang="en-US" sz="1100"/>
          </a:p>
          <a:p>
            <a:pPr algn="l"/>
            <a:r>
              <a:rPr b="false" i="false" strike="noStrike" sz="1200">
                <a:ln/>
                <a:solidFill>
                  <a:srgbClr val="0A1F3D">
                    <a:alpha val="85098"/>
                  </a:srgbClr>
                </a:solidFill>
                <a:latin typeface="FZYaYiHei GB18030L2 R"/>
                <a:ea typeface="FZYaYiHei GB18030L2 R"/>
                <a:cs typeface="FZYaYiHei GB18030L2 R"/>
              </a:rPr>
              <a:t>辑。这导致首次加载时屏幕外Item（height=0）被异常化，屏幕内Item（height&gt;0）保持正常；返回后ViewHolder复用时，原异常Item可能进入可见区域直接显</a:t>
            </a:r>
            <a:endParaRPr/>
          </a:p>
          <a:p>
            <a:pPr algn="l"/>
            <a:r>
              <a:rPr b="false" i="false" strike="noStrike" sz="1200">
                <a:ln/>
                <a:solidFill>
                  <a:srgbClr val="0A1F3D">
                    <a:alpha val="85098"/>
                  </a:srgbClr>
                </a:solidFill>
                <a:latin typeface="FZYaYiHei GB18030L2 R"/>
                <a:ea typeface="FZYaYiHei GB18030L2 R"/>
                <a:cs typeface="FZYaYiHei GB18030L2 R"/>
              </a:rPr>
              <a:t>示，原正常Item移出屏幕后重新绑定可能触发异常，形成位置随机互换现象。</a:t>
            </a:r>
            <a:endParaRPr/>
          </a:p>
        </p:txBody>
      </p:sp>
      <p:sp>
        <p:nvSpPr>
          <p:cNvPr id="7" name="AutoShape 7"/>
          <p:cNvSpPr/>
          <p:nvPr/>
        </p:nvSpPr>
        <p:spPr>
          <a:xfrm flipH="false" flipV="false" rot="0">
            <a:off x="457086" y="2719983"/>
            <a:ext cx="11274781" cy="805904"/>
          </a:xfrm>
          <a:prstGeom prst="rect">
            <a:avLst/>
          </a:prstGeom>
          <a:solidFill>
            <a:srgbClr val="E8EBEF">
              <a:alpha val="100000"/>
            </a:srgbClr>
          </a:solidFill>
          <a:ln w="9525">
            <a:solidFill>
              <a:srgbClr val="C5CDD6">
                <a:alpha val="100000"/>
              </a:srgbClr>
            </a:solidFill>
            <a:prstDash val="solid"/>
            <a:headEnd type="none"/>
            <a:tailEnd type="none"/>
          </a:ln>
        </p:spPr>
      </p:sp>
      <p:sp>
        <p:nvSpPr>
          <p:cNvPr id="8" name="AutoShape 8"/>
          <p:cNvSpPr/>
          <p:nvPr/>
        </p:nvSpPr>
        <p:spPr>
          <a:xfrm flipH="false" flipV="false" rot="0">
            <a:off x="457086" y="2719983"/>
            <a:ext cx="11274781" cy="9525"/>
          </a:xfrm>
          <a:prstGeom prst="line">
            <a:avLst/>
          </a:prstGeom>
          <a:ln w="28575">
            <a:solidFill>
              <a:srgbClr val="5B8CB8">
                <a:alpha val="100000"/>
              </a:srgbClr>
            </a:solidFill>
            <a:prstDash val="solid"/>
            <a:headEnd type="none"/>
            <a:tailEnd type="none"/>
          </a:ln>
        </p:spPr>
      </p:sp>
      <p:sp>
        <p:nvSpPr>
          <p:cNvPr id="9" name="AutoShape 9"/>
          <p:cNvSpPr/>
          <p:nvPr/>
        </p:nvSpPr>
        <p:spPr>
          <a:xfrm flipH="false" flipV="false" rot="0">
            <a:off x="657061" y="2920008"/>
            <a:ext cx="380905" cy="381000"/>
          </a:xfrm>
          <a:prstGeom prst="ellipse">
            <a:avLst/>
          </a:prstGeom>
          <a:solidFill>
            <a:srgbClr val="5B8CB8">
              <a:alpha val="100000"/>
            </a:srgbClr>
          </a:solidFill>
          <a:ln>
            <a:headEnd type="none"/>
            <a:tailEnd type="none"/>
          </a:ln>
        </p:spPr>
      </p:sp>
      <p:sp>
        <p:nvSpPr>
          <p:cNvPr id="10" name="TextBox 10"/>
          <p:cNvSpPr txBox="true"/>
          <p:nvPr/>
        </p:nvSpPr>
        <p:spPr>
          <a:xfrm flipH="false" flipV="false" rot="0">
            <a:off x="762702" y="3024783"/>
            <a:ext cx="275264"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F1F3F5">
                    <a:alpha val="100000"/>
                  </a:srgbClr>
                </a:solidFill>
                <a:latin typeface="Inter"/>
                <a:ea typeface="Inter"/>
                <a:cs typeface="Inter"/>
              </a:rPr>
              <a:t>01</a:t>
            </a:r>
            <a:endParaRPr lang="en-US" sz="1100"/>
          </a:p>
        </p:txBody>
      </p:sp>
      <p:sp>
        <p:nvSpPr>
          <p:cNvPr id="11" name="TextBox 11"/>
          <p:cNvSpPr txBox="true"/>
          <p:nvPr/>
        </p:nvSpPr>
        <p:spPr>
          <a:xfrm flipH="false" flipV="false" rot="0">
            <a:off x="1190328" y="2948583"/>
            <a:ext cx="10341564"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测量时序依赖</a:t>
            </a:r>
            <a:endParaRPr lang="en-US" sz="1100"/>
          </a:p>
        </p:txBody>
      </p:sp>
      <p:sp>
        <p:nvSpPr>
          <p:cNvPr id="12" name="TextBox 12"/>
          <p:cNvSpPr txBox="true"/>
          <p:nvPr/>
        </p:nvSpPr>
        <p:spPr>
          <a:xfrm flipH="false" flipV="false" rot="0">
            <a:off x="1190328" y="3248621"/>
            <a:ext cx="10341564"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0000"/>
                  </a:srgbClr>
                </a:solidFill>
                <a:latin typeface="FZYaYiHei GB18030L2 R"/>
                <a:ea typeface="FZYaYiHei GB18030L2 R"/>
                <a:cs typeface="FZYaYiHei GB18030L2 R"/>
              </a:rPr>
              <a:t>首次布局完成前调用getHeight()返回0，视为异常状态</a:t>
            </a:r>
            <a:endParaRPr lang="en-US" sz="1100"/>
          </a:p>
        </p:txBody>
      </p:sp>
      <p:sp>
        <p:nvSpPr>
          <p:cNvPr id="13" name="AutoShape 13"/>
          <p:cNvSpPr/>
          <p:nvPr/>
        </p:nvSpPr>
        <p:spPr>
          <a:xfrm flipH="false" flipV="false" rot="0">
            <a:off x="457086" y="3678287"/>
            <a:ext cx="11274781" cy="805904"/>
          </a:xfrm>
          <a:prstGeom prst="rect">
            <a:avLst/>
          </a:prstGeom>
          <a:solidFill>
            <a:srgbClr val="E8EBEF">
              <a:alpha val="100000"/>
            </a:srgbClr>
          </a:solidFill>
          <a:ln w="9525">
            <a:solidFill>
              <a:srgbClr val="C5CDD6">
                <a:alpha val="100000"/>
              </a:srgbClr>
            </a:solidFill>
            <a:prstDash val="solid"/>
            <a:headEnd type="none"/>
            <a:tailEnd type="none"/>
          </a:ln>
        </p:spPr>
      </p:sp>
      <p:sp>
        <p:nvSpPr>
          <p:cNvPr id="14" name="AutoShape 14"/>
          <p:cNvSpPr/>
          <p:nvPr/>
        </p:nvSpPr>
        <p:spPr>
          <a:xfrm flipH="false" flipV="false" rot="0">
            <a:off x="457086" y="3678287"/>
            <a:ext cx="11274781" cy="9525"/>
          </a:xfrm>
          <a:prstGeom prst="line">
            <a:avLst/>
          </a:prstGeom>
          <a:ln w="28575">
            <a:solidFill>
              <a:srgbClr val="5B8CB8">
                <a:alpha val="100000"/>
              </a:srgbClr>
            </a:solidFill>
            <a:prstDash val="solid"/>
            <a:headEnd type="none"/>
            <a:tailEnd type="none"/>
          </a:ln>
        </p:spPr>
      </p:sp>
      <p:sp>
        <p:nvSpPr>
          <p:cNvPr id="15" name="AutoShape 15"/>
          <p:cNvSpPr/>
          <p:nvPr/>
        </p:nvSpPr>
        <p:spPr>
          <a:xfrm flipH="false" flipV="false" rot="0">
            <a:off x="657061" y="3878312"/>
            <a:ext cx="380905" cy="381000"/>
          </a:xfrm>
          <a:prstGeom prst="ellipse">
            <a:avLst/>
          </a:prstGeom>
          <a:solidFill>
            <a:srgbClr val="5B8CB8">
              <a:alpha val="100000"/>
            </a:srgbClr>
          </a:solidFill>
          <a:ln>
            <a:headEnd type="none"/>
            <a:tailEnd type="none"/>
          </a:ln>
        </p:spPr>
      </p:sp>
      <p:sp>
        <p:nvSpPr>
          <p:cNvPr id="16" name="TextBox 16"/>
          <p:cNvSpPr txBox="true"/>
          <p:nvPr/>
        </p:nvSpPr>
        <p:spPr>
          <a:xfrm flipH="false" flipV="false" rot="0">
            <a:off x="762702" y="3983087"/>
            <a:ext cx="275264"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F1F3F5">
                    <a:alpha val="100000"/>
                  </a:srgbClr>
                </a:solidFill>
                <a:latin typeface="Inter"/>
                <a:ea typeface="Inter"/>
                <a:cs typeface="Inter"/>
              </a:rPr>
              <a:t>02</a:t>
            </a:r>
            <a:endParaRPr lang="en-US" sz="1100"/>
          </a:p>
        </p:txBody>
      </p:sp>
      <p:sp>
        <p:nvSpPr>
          <p:cNvPr id="17" name="TextBox 17"/>
          <p:cNvSpPr txBox="true"/>
          <p:nvPr/>
        </p:nvSpPr>
        <p:spPr>
          <a:xfrm flipH="false" flipV="false" rot="0">
            <a:off x="1190328" y="3906887"/>
            <a:ext cx="10341564"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异常兜底策略</a:t>
            </a:r>
            <a:endParaRPr lang="en-US" sz="1100"/>
          </a:p>
        </p:txBody>
      </p:sp>
      <p:sp>
        <p:nvSpPr>
          <p:cNvPr id="18" name="TextBox 18"/>
          <p:cNvSpPr txBox="true"/>
          <p:nvPr/>
        </p:nvSpPr>
        <p:spPr>
          <a:xfrm flipH="false" flipV="false" rot="0">
            <a:off x="1190328" y="4206925"/>
            <a:ext cx="10341564"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0000"/>
                  </a:srgbClr>
                </a:solidFill>
                <a:latin typeface="FZYaYiHei GB18030L2 R"/>
                <a:ea typeface="FZYaYiHei GB18030L2 R"/>
                <a:cs typeface="FZYaYiHei GB18030L2 R"/>
              </a:rPr>
              <a:t>height==0时强制贴边撑满，margin清零，防崩溃但牺牲样式</a:t>
            </a:r>
            <a:endParaRPr lang="en-US" sz="1100"/>
          </a:p>
        </p:txBody>
      </p:sp>
      <p:sp>
        <p:nvSpPr>
          <p:cNvPr id="19" name="AutoShape 19"/>
          <p:cNvSpPr/>
          <p:nvPr/>
        </p:nvSpPr>
        <p:spPr>
          <a:xfrm flipH="false" flipV="false" rot="0">
            <a:off x="457086" y="4636591"/>
            <a:ext cx="11274781" cy="805904"/>
          </a:xfrm>
          <a:prstGeom prst="rect">
            <a:avLst/>
          </a:prstGeom>
          <a:solidFill>
            <a:srgbClr val="E8EBEF">
              <a:alpha val="100000"/>
            </a:srgbClr>
          </a:solidFill>
          <a:ln w="9525">
            <a:solidFill>
              <a:srgbClr val="C5CDD6">
                <a:alpha val="100000"/>
              </a:srgbClr>
            </a:solidFill>
            <a:prstDash val="solid"/>
            <a:headEnd type="none"/>
            <a:tailEnd type="none"/>
          </a:ln>
        </p:spPr>
      </p:sp>
      <p:sp>
        <p:nvSpPr>
          <p:cNvPr id="20" name="AutoShape 20"/>
          <p:cNvSpPr/>
          <p:nvPr/>
        </p:nvSpPr>
        <p:spPr>
          <a:xfrm flipH="false" flipV="false" rot="0">
            <a:off x="457086" y="4636591"/>
            <a:ext cx="11274781" cy="9525"/>
          </a:xfrm>
          <a:prstGeom prst="line">
            <a:avLst/>
          </a:prstGeom>
          <a:ln w="28575">
            <a:solidFill>
              <a:srgbClr val="5B8CB8">
                <a:alpha val="100000"/>
              </a:srgbClr>
            </a:solidFill>
            <a:prstDash val="solid"/>
            <a:headEnd type="none"/>
            <a:tailEnd type="none"/>
          </a:ln>
        </p:spPr>
      </p:sp>
      <p:sp>
        <p:nvSpPr>
          <p:cNvPr id="21" name="AutoShape 21"/>
          <p:cNvSpPr/>
          <p:nvPr/>
        </p:nvSpPr>
        <p:spPr>
          <a:xfrm flipH="false" flipV="false" rot="0">
            <a:off x="657061" y="4836616"/>
            <a:ext cx="380905" cy="381000"/>
          </a:xfrm>
          <a:prstGeom prst="ellipse">
            <a:avLst/>
          </a:prstGeom>
          <a:solidFill>
            <a:srgbClr val="5B8CB8">
              <a:alpha val="100000"/>
            </a:srgbClr>
          </a:solidFill>
          <a:ln>
            <a:headEnd type="none"/>
            <a:tailEnd type="none"/>
          </a:ln>
        </p:spPr>
      </p:sp>
      <p:sp>
        <p:nvSpPr>
          <p:cNvPr id="22" name="TextBox 22"/>
          <p:cNvSpPr txBox="true"/>
          <p:nvPr/>
        </p:nvSpPr>
        <p:spPr>
          <a:xfrm flipH="false" flipV="false" rot="0">
            <a:off x="762702" y="4941391"/>
            <a:ext cx="275264"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F1F3F5">
                    <a:alpha val="100000"/>
                  </a:srgbClr>
                </a:solidFill>
                <a:latin typeface="Inter"/>
                <a:ea typeface="Inter"/>
                <a:cs typeface="Inter"/>
              </a:rPr>
              <a:t>03</a:t>
            </a:r>
            <a:endParaRPr lang="en-US" sz="1100"/>
          </a:p>
        </p:txBody>
      </p:sp>
      <p:sp>
        <p:nvSpPr>
          <p:cNvPr id="23" name="TextBox 23"/>
          <p:cNvSpPr txBox="true"/>
          <p:nvPr/>
        </p:nvSpPr>
        <p:spPr>
          <a:xfrm flipH="false" flipV="false" rot="0">
            <a:off x="1190328" y="4865191"/>
            <a:ext cx="10341564"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正常分支缺失</a:t>
            </a:r>
            <a:endParaRPr lang="en-US" sz="1100"/>
          </a:p>
        </p:txBody>
      </p:sp>
      <p:sp>
        <p:nvSpPr>
          <p:cNvPr id="24" name="TextBox 24"/>
          <p:cNvSpPr txBox="true"/>
          <p:nvPr/>
        </p:nvSpPr>
        <p:spPr>
          <a:xfrm flipH="false" flipV="false" rot="0">
            <a:off x="1190328" y="5165228"/>
            <a:ext cx="10341564"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0000"/>
                  </a:srgbClr>
                </a:solidFill>
                <a:latin typeface="FZYaYiHei GB18030L2 R"/>
                <a:ea typeface="FZYaYiHei GB18030L2 R"/>
                <a:cs typeface="FZYaYiHei GB18030L2 R"/>
              </a:rPr>
              <a:t>无else分支在height&gt;0时强制恢复16dp边距，依赖隐式默认值</a:t>
            </a:r>
            <a:endParaRPr lang="en-US" sz="1100"/>
          </a:p>
        </p:txBody>
      </p:sp>
      <p:sp>
        <p:nvSpPr>
          <p:cNvPr id="25" name="AutoShape 25"/>
          <p:cNvSpPr/>
          <p:nvPr/>
        </p:nvSpPr>
        <p:spPr>
          <a:xfrm flipH="false" flipV="false" rot="0">
            <a:off x="457086" y="5594896"/>
            <a:ext cx="11274781" cy="805904"/>
          </a:xfrm>
          <a:prstGeom prst="rect">
            <a:avLst/>
          </a:prstGeom>
          <a:solidFill>
            <a:srgbClr val="E8EBEF">
              <a:alpha val="100000"/>
            </a:srgbClr>
          </a:solidFill>
          <a:ln w="9525">
            <a:solidFill>
              <a:srgbClr val="C5CDD6">
                <a:alpha val="100000"/>
              </a:srgbClr>
            </a:solidFill>
            <a:prstDash val="solid"/>
            <a:headEnd type="none"/>
            <a:tailEnd type="none"/>
          </a:ln>
        </p:spPr>
      </p:sp>
      <p:sp>
        <p:nvSpPr>
          <p:cNvPr id="26" name="AutoShape 26"/>
          <p:cNvSpPr/>
          <p:nvPr/>
        </p:nvSpPr>
        <p:spPr>
          <a:xfrm flipH="false" flipV="false" rot="0">
            <a:off x="457086" y="5594896"/>
            <a:ext cx="11274781" cy="9525"/>
          </a:xfrm>
          <a:prstGeom prst="line">
            <a:avLst/>
          </a:prstGeom>
          <a:ln w="28575">
            <a:solidFill>
              <a:srgbClr val="5B8CB8">
                <a:alpha val="100000"/>
              </a:srgbClr>
            </a:solidFill>
            <a:prstDash val="solid"/>
            <a:headEnd type="none"/>
            <a:tailEnd type="none"/>
          </a:ln>
        </p:spPr>
      </p:sp>
      <p:sp>
        <p:nvSpPr>
          <p:cNvPr id="27" name="AutoShape 27"/>
          <p:cNvSpPr/>
          <p:nvPr/>
        </p:nvSpPr>
        <p:spPr>
          <a:xfrm flipH="false" flipV="false" rot="0">
            <a:off x="657061" y="5794921"/>
            <a:ext cx="380905" cy="381000"/>
          </a:xfrm>
          <a:prstGeom prst="ellipse">
            <a:avLst/>
          </a:prstGeom>
          <a:solidFill>
            <a:srgbClr val="5B8CB8">
              <a:alpha val="100000"/>
            </a:srgbClr>
          </a:solidFill>
          <a:ln>
            <a:headEnd type="none"/>
            <a:tailEnd type="none"/>
          </a:ln>
        </p:spPr>
      </p:sp>
      <p:sp>
        <p:nvSpPr>
          <p:cNvPr id="28" name="TextBox 28"/>
          <p:cNvSpPr txBox="true"/>
          <p:nvPr/>
        </p:nvSpPr>
        <p:spPr>
          <a:xfrm flipH="false" flipV="false" rot="0">
            <a:off x="762702" y="5899696"/>
            <a:ext cx="275264"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F1F3F5">
                    <a:alpha val="100000"/>
                  </a:srgbClr>
                </a:solidFill>
                <a:latin typeface="Inter"/>
                <a:ea typeface="Inter"/>
                <a:cs typeface="Inter"/>
              </a:rPr>
              <a:t>04</a:t>
            </a:r>
            <a:endParaRPr lang="en-US" sz="1100"/>
          </a:p>
        </p:txBody>
      </p:sp>
      <p:sp>
        <p:nvSpPr>
          <p:cNvPr id="29" name="TextBox 29"/>
          <p:cNvSpPr txBox="true"/>
          <p:nvPr/>
        </p:nvSpPr>
        <p:spPr>
          <a:xfrm flipH="false" flipV="false" rot="0">
            <a:off x="1190328" y="5823496"/>
            <a:ext cx="10341564"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缓存污染传播</a:t>
            </a:r>
            <a:endParaRPr lang="en-US" sz="1100"/>
          </a:p>
        </p:txBody>
      </p:sp>
      <p:sp>
        <p:nvSpPr>
          <p:cNvPr id="30" name="TextBox 30"/>
          <p:cNvSpPr txBox="true"/>
          <p:nvPr/>
        </p:nvSpPr>
        <p:spPr>
          <a:xfrm flipH="false" flipV="false" rot="0">
            <a:off x="1190328" y="6123534"/>
            <a:ext cx="10341564"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0000"/>
                  </a:srgbClr>
                </a:solidFill>
                <a:latin typeface="FZYaYiHei GB18030L2 R"/>
                <a:ea typeface="FZYaYiHei GB18030L2 R"/>
                <a:cs typeface="FZYaYiHei GB18030L2 R"/>
              </a:rPr>
              <a:t>异常布局参数被ViewHolder缓存，复用时直接应用至新位置</a:t>
            </a:r>
            <a:endParaRPr lang="en-US" sz="1100"/>
          </a:p>
        </p:txBody>
      </p:sp>
    </p:spTree>
  </p:cSld>
  <p:clrMapOvr>
    <a:masterClrMapping/>
  </p:clrMapOvr>
</p:sld>
</file>

<file path=ppt/slides/slide2.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380905" y="400050"/>
            <a:ext cx="11427142" cy="104775"/>
          </a:xfrm>
          <a:prstGeom prst="rect">
            <a:avLst/>
          </a:prstGeom>
          <a:ln>
            <a:headEnd type="none"/>
            <a:tailEnd type="none"/>
          </a:ln>
        </p:spPr>
        <p:txBody>
          <a:bodyPr anchor="t" anchorCtr="false" bIns="0" lIns="0" rIns="0" rtlCol="false" tIns="0" vert="horz" wrap="none"/>
          <a:lstStyle/>
          <a:p>
            <a:pPr algn="l">
              <a:defRPr/>
            </a:pPr>
            <a:r>
              <a:rPr b="false" i="false" lang="en-US" strike="noStrike" sz="700">
                <a:ln/>
                <a:solidFill>
                  <a:srgbClr val="0A1F3D">
                    <a:alpha val="50196"/>
                  </a:srgbClr>
                </a:solidFill>
                <a:latin typeface="Alibaba PuHuiTi 3.0 55 Regular"/>
                <a:ea typeface="Alibaba PuHuiTi 3.0 55 Regular"/>
                <a:cs typeface="Alibaba PuHuiTi 3.0 55 Regular"/>
              </a:rPr>
              <a:t>EXECUTIVE SUMMARY</a:t>
            </a:r>
            <a:endParaRPr lang="en-US" sz="1100"/>
          </a:p>
        </p:txBody>
      </p:sp>
      <p:sp>
        <p:nvSpPr>
          <p:cNvPr id="4" name="TextBox 4"/>
          <p:cNvSpPr txBox="true"/>
          <p:nvPr/>
        </p:nvSpPr>
        <p:spPr>
          <a:xfrm flipH="false" flipV="false" rot="0">
            <a:off x="380905" y="581025"/>
            <a:ext cx="11427142" cy="314325"/>
          </a:xfrm>
          <a:prstGeom prst="rect">
            <a:avLst/>
          </a:prstGeom>
          <a:ln>
            <a:headEnd type="none"/>
            <a:tailEnd type="none"/>
          </a:ln>
        </p:spPr>
        <p:txBody>
          <a:bodyPr anchor="t" anchorCtr="false" bIns="0" lIns="0" rIns="0" rtlCol="false" tIns="0" vert="horz" wrap="none"/>
          <a:lstStyle/>
          <a:p>
            <a:pPr algn="l">
              <a:defRPr/>
            </a:pPr>
            <a:r>
              <a:rPr b="true" i="false" lang="en-US" strike="noStrike" sz="2200">
                <a:ln/>
                <a:solidFill>
                  <a:srgbClr val="0A1F3D">
                    <a:alpha val="100000"/>
                  </a:srgbClr>
                </a:solidFill>
                <a:latin typeface="Alibaba PuHuiTi 3.0 55 Regular"/>
                <a:ea typeface="Alibaba PuHuiTi 3.0 55 Regular"/>
                <a:cs typeface="Alibaba PuHuiTi 3.0 55 Regular"/>
              </a:rPr>
              <a:t>报告摘要：发现总览</a:t>
            </a:r>
            <a:endParaRPr lang="en-US" sz="1100"/>
          </a:p>
        </p:txBody>
      </p:sp>
      <p:sp>
        <p:nvSpPr>
          <p:cNvPr id="5" name="TextBox 5"/>
          <p:cNvSpPr txBox="true"/>
          <p:nvPr/>
        </p:nvSpPr>
        <p:spPr>
          <a:xfrm flipH="false" flipV="false" rot="0">
            <a:off x="380905" y="1004888"/>
            <a:ext cx="10284428"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4901"/>
                  </a:srgbClr>
                </a:solidFill>
                <a:latin typeface="FZYaYiHei GB18030L2 R"/>
                <a:ea typeface="FZYaYiHei GB18030L2 R"/>
                <a:cs typeface="FZYaYiHei GB18030L2 R"/>
              </a:rPr>
              <a:t>本次分析共发现13项问题，其中致命等级5项、高危4项、中危2项，涵盖性能缺陷、安全漏洞、隐私后门和权限滥用四大类别。</a:t>
            </a:r>
            <a:endParaRPr lang="en-US" sz="1100"/>
          </a:p>
        </p:txBody>
      </p:sp>
      <p:sp>
        <p:nvSpPr>
          <p:cNvPr id="6" name="AutoShape 6"/>
          <p:cNvSpPr/>
          <p:nvPr/>
        </p:nvSpPr>
        <p:spPr>
          <a:xfrm flipH="false" flipV="false" rot="0">
            <a:off x="380905" y="1285875"/>
            <a:ext cx="2771082" cy="700088"/>
          </a:xfrm>
          <a:prstGeom prst="rect">
            <a:avLst/>
          </a:prstGeom>
          <a:solidFill>
            <a:srgbClr val="E4E7EB">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380905" y="1285875"/>
            <a:ext cx="2771082" cy="9525"/>
          </a:xfrm>
          <a:prstGeom prst="line">
            <a:avLst/>
          </a:prstGeom>
          <a:ln w="28575">
            <a:solidFill>
              <a:srgbClr val="C41E3A">
                <a:alpha val="100000"/>
              </a:srgbClr>
            </a:solidFill>
            <a:prstDash val="solid"/>
            <a:headEnd type="none"/>
            <a:tailEnd type="none"/>
          </a:ln>
        </p:spPr>
      </p:sp>
      <p:sp>
        <p:nvSpPr>
          <p:cNvPr id="8" name="TextBox 8"/>
          <p:cNvSpPr txBox="true"/>
          <p:nvPr/>
        </p:nvSpPr>
        <p:spPr>
          <a:xfrm flipH="false" flipV="false" rot="0">
            <a:off x="504699" y="1419225"/>
            <a:ext cx="2523494" cy="95250"/>
          </a:xfrm>
          <a:prstGeom prst="rect">
            <a:avLst/>
          </a:prstGeom>
          <a:ln>
            <a:headEnd type="none"/>
            <a:tailEnd type="none"/>
          </a:ln>
        </p:spPr>
        <p:txBody>
          <a:bodyPr anchor="t" anchorCtr="false" bIns="0" lIns="0" rIns="0" rtlCol="false" tIns="0" vert="horz" wrap="none"/>
          <a:lstStyle/>
          <a:p>
            <a:pPr algn="l">
              <a:defRPr/>
            </a:pPr>
            <a:r>
              <a:rPr b="false" i="false" lang="en-US" strike="noStrike" sz="600">
                <a:ln/>
                <a:solidFill>
                  <a:srgbClr val="0A1F3D">
                    <a:alpha val="50196"/>
                  </a:srgbClr>
                </a:solidFill>
                <a:latin typeface="Alibaba PuHuiTi 3.0 55 Regular"/>
                <a:ea typeface="Alibaba PuHuiTi 3.0 55 Regular"/>
                <a:cs typeface="Alibaba PuHuiTi 3.0 55 Regular"/>
              </a:rPr>
              <a:t>致命 Critical</a:t>
            </a:r>
            <a:endParaRPr lang="en-US" sz="1100"/>
          </a:p>
        </p:txBody>
      </p:sp>
      <p:sp>
        <p:nvSpPr>
          <p:cNvPr id="9" name="TextBox 9"/>
          <p:cNvSpPr txBox="true"/>
          <p:nvPr/>
        </p:nvSpPr>
        <p:spPr>
          <a:xfrm flipH="false" flipV="false" rot="0">
            <a:off x="504699" y="1604962"/>
            <a:ext cx="2523494" cy="238125"/>
          </a:xfrm>
          <a:prstGeom prst="rect">
            <a:avLst/>
          </a:prstGeom>
          <a:ln>
            <a:headEnd type="none"/>
            <a:tailEnd type="none"/>
          </a:ln>
        </p:spPr>
        <p:txBody>
          <a:bodyPr anchor="t" anchorCtr="false" bIns="0" lIns="0" rIns="0" rtlCol="false" tIns="0" vert="horz" wrap="none"/>
          <a:lstStyle/>
          <a:p>
            <a:pPr algn="l">
              <a:defRPr/>
            </a:pPr>
            <a:r>
              <a:rPr b="true" i="false" lang="en-US" strike="noStrike" sz="1600">
                <a:ln/>
                <a:solidFill>
                  <a:srgbClr val="C41E3A">
                    <a:alpha val="100000"/>
                  </a:srgbClr>
                </a:solidFill>
                <a:latin typeface="Alibaba PuHuiTi 3.0 55 Regular"/>
                <a:ea typeface="Alibaba PuHuiTi 3.0 55 Regular"/>
                <a:cs typeface="Alibaba PuHuiTi 3.0 55 Regular"/>
              </a:rPr>
              <a:t>5</a:t>
            </a:r>
            <a:endParaRPr lang="en-US" sz="1100"/>
          </a:p>
        </p:txBody>
      </p:sp>
      <p:sp>
        <p:nvSpPr>
          <p:cNvPr id="10" name="AutoShape 10"/>
          <p:cNvSpPr/>
          <p:nvPr/>
        </p:nvSpPr>
        <p:spPr>
          <a:xfrm flipH="false" flipV="false" rot="0">
            <a:off x="3266258" y="1285875"/>
            <a:ext cx="2771082" cy="700088"/>
          </a:xfrm>
          <a:prstGeom prst="rect">
            <a:avLst/>
          </a:prstGeom>
          <a:solidFill>
            <a:srgbClr val="E4E7EB">
              <a:alpha val="100000"/>
            </a:srgbClr>
          </a:solidFill>
          <a:ln w="9525">
            <a:solidFill>
              <a:srgbClr val="C5CDD6">
                <a:alpha val="100000"/>
              </a:srgbClr>
            </a:solidFill>
            <a:prstDash val="solid"/>
            <a:headEnd type="none"/>
            <a:tailEnd type="none"/>
          </a:ln>
        </p:spPr>
      </p:sp>
      <p:sp>
        <p:nvSpPr>
          <p:cNvPr id="11" name="AutoShape 11"/>
          <p:cNvSpPr/>
          <p:nvPr/>
        </p:nvSpPr>
        <p:spPr>
          <a:xfrm flipH="false" flipV="false" rot="0">
            <a:off x="3266258" y="1285875"/>
            <a:ext cx="2771082" cy="9525"/>
          </a:xfrm>
          <a:prstGeom prst="line">
            <a:avLst/>
          </a:prstGeom>
          <a:ln w="28575">
            <a:solidFill>
              <a:srgbClr val="D97706">
                <a:alpha val="100000"/>
              </a:srgbClr>
            </a:solidFill>
            <a:prstDash val="solid"/>
            <a:headEnd type="none"/>
            <a:tailEnd type="none"/>
          </a:ln>
        </p:spPr>
      </p:sp>
      <p:sp>
        <p:nvSpPr>
          <p:cNvPr id="12" name="TextBox 12"/>
          <p:cNvSpPr txBox="true"/>
          <p:nvPr/>
        </p:nvSpPr>
        <p:spPr>
          <a:xfrm flipH="false" flipV="false" rot="0">
            <a:off x="3390052" y="1419225"/>
            <a:ext cx="2523494" cy="95250"/>
          </a:xfrm>
          <a:prstGeom prst="rect">
            <a:avLst/>
          </a:prstGeom>
          <a:ln>
            <a:headEnd type="none"/>
            <a:tailEnd type="none"/>
          </a:ln>
        </p:spPr>
        <p:txBody>
          <a:bodyPr anchor="t" anchorCtr="false" bIns="0" lIns="0" rIns="0" rtlCol="false" tIns="0" vert="horz" wrap="none"/>
          <a:lstStyle/>
          <a:p>
            <a:pPr algn="l">
              <a:defRPr/>
            </a:pPr>
            <a:r>
              <a:rPr b="false" i="false" lang="en-US" strike="noStrike" sz="600">
                <a:ln/>
                <a:solidFill>
                  <a:srgbClr val="0A1F3D">
                    <a:alpha val="50196"/>
                  </a:srgbClr>
                </a:solidFill>
                <a:latin typeface="Alibaba PuHuiTi 3.0 55 Regular"/>
                <a:ea typeface="Alibaba PuHuiTi 3.0 55 Regular"/>
                <a:cs typeface="Alibaba PuHuiTi 3.0 55 Regular"/>
              </a:rPr>
              <a:t>高危 High</a:t>
            </a:r>
            <a:endParaRPr lang="en-US" sz="1100"/>
          </a:p>
        </p:txBody>
      </p:sp>
      <p:sp>
        <p:nvSpPr>
          <p:cNvPr id="13" name="TextBox 13"/>
          <p:cNvSpPr txBox="true"/>
          <p:nvPr/>
        </p:nvSpPr>
        <p:spPr>
          <a:xfrm flipH="false" flipV="false" rot="0">
            <a:off x="3390052" y="1604962"/>
            <a:ext cx="2523494" cy="238125"/>
          </a:xfrm>
          <a:prstGeom prst="rect">
            <a:avLst/>
          </a:prstGeom>
          <a:ln>
            <a:headEnd type="none"/>
            <a:tailEnd type="none"/>
          </a:ln>
        </p:spPr>
        <p:txBody>
          <a:bodyPr anchor="t" anchorCtr="false" bIns="0" lIns="0" rIns="0" rtlCol="false" tIns="0" vert="horz" wrap="none"/>
          <a:lstStyle/>
          <a:p>
            <a:pPr algn="l">
              <a:defRPr/>
            </a:pPr>
            <a:r>
              <a:rPr b="true" i="false" lang="en-US" strike="noStrike" sz="1600">
                <a:ln/>
                <a:solidFill>
                  <a:srgbClr val="D97706">
                    <a:alpha val="100000"/>
                  </a:srgbClr>
                </a:solidFill>
                <a:latin typeface="Alibaba PuHuiTi 3.0 55 Regular"/>
                <a:ea typeface="Alibaba PuHuiTi 3.0 55 Regular"/>
                <a:cs typeface="Alibaba PuHuiTi 3.0 55 Regular"/>
              </a:rPr>
              <a:t>4</a:t>
            </a:r>
            <a:endParaRPr lang="en-US" sz="1100"/>
          </a:p>
        </p:txBody>
      </p:sp>
      <p:sp>
        <p:nvSpPr>
          <p:cNvPr id="14" name="AutoShape 14"/>
          <p:cNvSpPr/>
          <p:nvPr/>
        </p:nvSpPr>
        <p:spPr>
          <a:xfrm flipH="false" flipV="false" rot="0">
            <a:off x="6151612" y="1285875"/>
            <a:ext cx="2771082" cy="700088"/>
          </a:xfrm>
          <a:prstGeom prst="rect">
            <a:avLst/>
          </a:prstGeom>
          <a:solidFill>
            <a:srgbClr val="E4E7EB">
              <a:alpha val="100000"/>
            </a:srgbClr>
          </a:solidFill>
          <a:ln w="9525">
            <a:solidFill>
              <a:srgbClr val="C5CDD6">
                <a:alpha val="100000"/>
              </a:srgbClr>
            </a:solidFill>
            <a:prstDash val="solid"/>
            <a:headEnd type="none"/>
            <a:tailEnd type="none"/>
          </a:ln>
        </p:spPr>
      </p:sp>
      <p:sp>
        <p:nvSpPr>
          <p:cNvPr id="15" name="AutoShape 15"/>
          <p:cNvSpPr/>
          <p:nvPr/>
        </p:nvSpPr>
        <p:spPr>
          <a:xfrm flipH="false" flipV="false" rot="0">
            <a:off x="6151612" y="1285875"/>
            <a:ext cx="2771082" cy="9525"/>
          </a:xfrm>
          <a:prstGeom prst="line">
            <a:avLst/>
          </a:prstGeom>
          <a:ln w="28575">
            <a:solidFill>
              <a:srgbClr val="5B8CB8">
                <a:alpha val="100000"/>
              </a:srgbClr>
            </a:solidFill>
            <a:prstDash val="solid"/>
            <a:headEnd type="none"/>
            <a:tailEnd type="none"/>
          </a:ln>
        </p:spPr>
      </p:sp>
      <p:sp>
        <p:nvSpPr>
          <p:cNvPr id="16" name="TextBox 16"/>
          <p:cNvSpPr txBox="true"/>
          <p:nvPr/>
        </p:nvSpPr>
        <p:spPr>
          <a:xfrm flipH="false" flipV="false" rot="0">
            <a:off x="6275405" y="1419225"/>
            <a:ext cx="2523494" cy="95250"/>
          </a:xfrm>
          <a:prstGeom prst="rect">
            <a:avLst/>
          </a:prstGeom>
          <a:ln>
            <a:headEnd type="none"/>
            <a:tailEnd type="none"/>
          </a:ln>
        </p:spPr>
        <p:txBody>
          <a:bodyPr anchor="t" anchorCtr="false" bIns="0" lIns="0" rIns="0" rtlCol="false" tIns="0" vert="horz" wrap="none"/>
          <a:lstStyle/>
          <a:p>
            <a:pPr algn="l">
              <a:defRPr/>
            </a:pPr>
            <a:r>
              <a:rPr b="false" i="false" lang="en-US" strike="noStrike" sz="600">
                <a:ln/>
                <a:solidFill>
                  <a:srgbClr val="0A1F3D">
                    <a:alpha val="50196"/>
                  </a:srgbClr>
                </a:solidFill>
                <a:latin typeface="Alibaba PuHuiTi 3.0 55 Regular"/>
                <a:ea typeface="Alibaba PuHuiTi 3.0 55 Regular"/>
                <a:cs typeface="Alibaba PuHuiTi 3.0 55 Regular"/>
              </a:rPr>
              <a:t>中危 Medium</a:t>
            </a:r>
            <a:endParaRPr lang="en-US" sz="1100"/>
          </a:p>
        </p:txBody>
      </p:sp>
      <p:sp>
        <p:nvSpPr>
          <p:cNvPr id="17" name="TextBox 17"/>
          <p:cNvSpPr txBox="true"/>
          <p:nvPr/>
        </p:nvSpPr>
        <p:spPr>
          <a:xfrm flipH="false" flipV="false" rot="0">
            <a:off x="6275405" y="1604962"/>
            <a:ext cx="2523494" cy="238125"/>
          </a:xfrm>
          <a:prstGeom prst="rect">
            <a:avLst/>
          </a:prstGeom>
          <a:ln>
            <a:headEnd type="none"/>
            <a:tailEnd type="none"/>
          </a:ln>
        </p:spPr>
        <p:txBody>
          <a:bodyPr anchor="t" anchorCtr="false" bIns="0" lIns="0" rIns="0" rtlCol="false" tIns="0" vert="horz" wrap="none"/>
          <a:lstStyle/>
          <a:p>
            <a:pPr algn="l">
              <a:defRPr/>
            </a:pPr>
            <a:r>
              <a:rPr b="true" i="false" lang="en-US" strike="noStrike" sz="1600">
                <a:ln/>
                <a:solidFill>
                  <a:srgbClr val="5B8CB8">
                    <a:alpha val="100000"/>
                  </a:srgbClr>
                </a:solidFill>
                <a:latin typeface="Alibaba PuHuiTi 3.0 55 Regular"/>
                <a:ea typeface="Alibaba PuHuiTi 3.0 55 Regular"/>
                <a:cs typeface="Alibaba PuHuiTi 3.0 55 Regular"/>
              </a:rPr>
              <a:t>2</a:t>
            </a:r>
            <a:endParaRPr lang="en-US" sz="1100"/>
          </a:p>
        </p:txBody>
      </p:sp>
      <p:sp>
        <p:nvSpPr>
          <p:cNvPr id="18" name="AutoShape 18"/>
          <p:cNvSpPr/>
          <p:nvPr/>
        </p:nvSpPr>
        <p:spPr>
          <a:xfrm flipH="false" flipV="false" rot="0">
            <a:off x="9036966" y="1285875"/>
            <a:ext cx="2771082" cy="700088"/>
          </a:xfrm>
          <a:prstGeom prst="rect">
            <a:avLst/>
          </a:prstGeom>
          <a:solidFill>
            <a:srgbClr val="E4E7EB">
              <a:alpha val="100000"/>
            </a:srgbClr>
          </a:solidFill>
          <a:ln w="9525">
            <a:solidFill>
              <a:srgbClr val="C5CDD6">
                <a:alpha val="100000"/>
              </a:srgbClr>
            </a:solidFill>
            <a:prstDash val="solid"/>
            <a:headEnd type="none"/>
            <a:tailEnd type="none"/>
          </a:ln>
        </p:spPr>
      </p:sp>
      <p:sp>
        <p:nvSpPr>
          <p:cNvPr id="19" name="AutoShape 19"/>
          <p:cNvSpPr/>
          <p:nvPr/>
        </p:nvSpPr>
        <p:spPr>
          <a:xfrm flipH="false" flipV="false" rot="0">
            <a:off x="9036966" y="1285875"/>
            <a:ext cx="2771082" cy="9525"/>
          </a:xfrm>
          <a:prstGeom prst="line">
            <a:avLst/>
          </a:prstGeom>
          <a:ln w="28575">
            <a:solidFill>
              <a:srgbClr val="0A1F3D">
                <a:alpha val="100000"/>
              </a:srgbClr>
            </a:solidFill>
            <a:prstDash val="solid"/>
            <a:headEnd type="none"/>
            <a:tailEnd type="none"/>
          </a:ln>
        </p:spPr>
      </p:sp>
      <p:sp>
        <p:nvSpPr>
          <p:cNvPr id="20" name="TextBox 20"/>
          <p:cNvSpPr txBox="true"/>
          <p:nvPr/>
        </p:nvSpPr>
        <p:spPr>
          <a:xfrm flipH="false" flipV="false" rot="0">
            <a:off x="9160759" y="1419225"/>
            <a:ext cx="2523494" cy="95250"/>
          </a:xfrm>
          <a:prstGeom prst="rect">
            <a:avLst/>
          </a:prstGeom>
          <a:ln>
            <a:headEnd type="none"/>
            <a:tailEnd type="none"/>
          </a:ln>
        </p:spPr>
        <p:txBody>
          <a:bodyPr anchor="t" anchorCtr="false" bIns="0" lIns="0" rIns="0" rtlCol="false" tIns="0" vert="horz" wrap="none"/>
          <a:lstStyle/>
          <a:p>
            <a:pPr algn="l">
              <a:defRPr/>
            </a:pPr>
            <a:r>
              <a:rPr b="false" i="false" lang="en-US" strike="noStrike" sz="600">
                <a:ln/>
                <a:solidFill>
                  <a:srgbClr val="0A1F3D">
                    <a:alpha val="50196"/>
                  </a:srgbClr>
                </a:solidFill>
                <a:latin typeface="Alibaba PuHuiTi 3.0 55 Regular"/>
                <a:ea typeface="Alibaba PuHuiTi 3.0 55 Regular"/>
                <a:cs typeface="Alibaba PuHuiTi 3.0 55 Regular"/>
              </a:rPr>
              <a:t>总计 Total</a:t>
            </a:r>
            <a:endParaRPr lang="en-US" sz="1100"/>
          </a:p>
        </p:txBody>
      </p:sp>
      <p:sp>
        <p:nvSpPr>
          <p:cNvPr id="21" name="TextBox 21"/>
          <p:cNvSpPr txBox="true"/>
          <p:nvPr/>
        </p:nvSpPr>
        <p:spPr>
          <a:xfrm flipH="false" flipV="false" rot="0">
            <a:off x="9160759" y="1604962"/>
            <a:ext cx="2523494" cy="238125"/>
          </a:xfrm>
          <a:prstGeom prst="rect">
            <a:avLst/>
          </a:prstGeom>
          <a:ln>
            <a:headEnd type="none"/>
            <a:tailEnd type="none"/>
          </a:ln>
        </p:spPr>
        <p:txBody>
          <a:bodyPr anchor="t" anchorCtr="false" bIns="0" lIns="0" rIns="0" rtlCol="false" tIns="0" vert="horz" wrap="none"/>
          <a:lstStyle/>
          <a:p>
            <a:pPr algn="l">
              <a:defRPr/>
            </a:pPr>
            <a:r>
              <a:rPr b="true" i="false" lang="en-US" strike="noStrike" sz="1600">
                <a:ln/>
                <a:solidFill>
                  <a:srgbClr val="0A1F3D">
                    <a:alpha val="100000"/>
                  </a:srgbClr>
                </a:solidFill>
                <a:latin typeface="Alibaba PuHuiTi 3.0 55 Regular"/>
                <a:ea typeface="Alibaba PuHuiTi 3.0 55 Regular"/>
                <a:cs typeface="Alibaba PuHuiTi 3.0 55 Regular"/>
              </a:rPr>
              <a:t>13</a:t>
            </a:r>
            <a:endParaRPr lang="en-US" sz="1100"/>
          </a:p>
        </p:txBody>
      </p:sp>
      <p:sp>
        <p:nvSpPr>
          <p:cNvPr id="22" name="TextBox 22"/>
          <p:cNvSpPr txBox="true"/>
          <p:nvPr/>
        </p:nvSpPr>
        <p:spPr>
          <a:xfrm flipH="false" flipV="false" rot="0">
            <a:off x="380905" y="2119312"/>
            <a:ext cx="11427142" cy="104775"/>
          </a:xfrm>
          <a:prstGeom prst="rect">
            <a:avLst/>
          </a:prstGeom>
          <a:ln>
            <a:headEnd type="none"/>
            <a:tailEnd type="none"/>
          </a:ln>
        </p:spPr>
        <p:txBody>
          <a:bodyPr anchor="t" anchorCtr="false" bIns="0" lIns="0" rIns="0" rtlCol="false" tIns="0" vert="horz" wrap="none"/>
          <a:lstStyle/>
          <a:p>
            <a:pPr algn="l">
              <a:defRPr/>
            </a:pPr>
            <a:r>
              <a:rPr b="false" i="false" lang="en-US" strike="noStrike" sz="700">
                <a:ln/>
                <a:solidFill>
                  <a:srgbClr val="0A1F3D">
                    <a:alpha val="60000"/>
                  </a:srgbClr>
                </a:solidFill>
                <a:latin typeface="Alibaba PuHuiTi 3.0 55 Regular"/>
                <a:ea typeface="Alibaba PuHuiTi 3.0 55 Regular"/>
                <a:cs typeface="Alibaba PuHuiTi 3.0 55 Regular"/>
              </a:rPr>
              <a:t>问题发现汇总表（按严重等级排序）</a:t>
            </a:r>
            <a:endParaRPr lang="en-US" sz="1100"/>
          </a:p>
        </p:txBody>
      </p:sp>
      <p:sp>
        <p:nvSpPr>
          <p:cNvPr id="23" name="AutoShape 23"/>
          <p:cNvSpPr/>
          <p:nvPr/>
        </p:nvSpPr>
        <p:spPr>
          <a:xfrm flipH="false" flipV="false" rot="0">
            <a:off x="380905" y="2290762"/>
            <a:ext cx="11427142" cy="3709988"/>
          </a:xfrm>
          <a:prstGeom prst="rect">
            <a:avLst/>
          </a:prstGeom>
          <a:solidFill>
            <a:srgbClr val="E4E7EB">
              <a:alpha val="100000"/>
            </a:srgbClr>
          </a:solidFill>
          <a:ln w="9525">
            <a:solidFill>
              <a:srgbClr val="C5CDD6">
                <a:alpha val="100000"/>
              </a:srgbClr>
            </a:solidFill>
            <a:prstDash val="solid"/>
            <a:headEnd type="none"/>
            <a:tailEnd type="none"/>
          </a:ln>
        </p:spPr>
      </p:sp>
      <p:graphicFrame>
        <p:nvGraphicFramePr>
          <p:cNvPr id="24" name="Table 24"/>
          <p:cNvGraphicFramePr>
            <a:graphicFrameLocks noGrp="true"/>
          </p:cNvGraphicFramePr>
          <p:nvPr/>
        </p:nvGraphicFramePr>
        <p:xfrm>
          <a:off x="390427" y="2300288"/>
          <a:ext cx="11408098" cy="3548807"/>
        </p:xfrm>
        <a:graphic>
          <a:graphicData uri="http://schemas.openxmlformats.org/drawingml/2006/table">
            <a:tbl>
              <a:tblPr/>
              <a:tblGrid>
                <a:gridCol w="787400"/>
                <a:gridCol w="2959100"/>
                <a:gridCol w="2044700"/>
                <a:gridCol w="5588000"/>
              </a:tblGrid>
              <a:tr h="279400">
                <a:tc gridSpan="1" rowSpan="1">
                  <a:txBody>
                    <a:bodyPr anchor="ctr" anchorCtr="true" bIns="57150" lIns="95250" rIns="95250" rot="0" tIns="57150" vert="horz" wrap="square"/>
                    <a:p>
                      <a:pPr algn="ctr">
                        <a:defRPr b="true" i="false" strike="noStrike" sz="8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800">
                          <a:ln/>
                          <a:solidFill>
                            <a:srgbClr val="0A1F3D">
                              <a:alpha val="100000"/>
                            </a:srgbClr>
                          </a:solidFill>
                          <a:latin typeface="&quot;Alibaba PuHuiTi 3.0 55 Regular&quot;, sans-serif"/>
                          <a:ea typeface="&quot;Alibaba PuHuiTi 3.0 55 Regular&quot;, sans-serif"/>
                          <a:cs typeface="&quot;Alibaba PuHuiTi 3.0 55 Regular&quot;, sans-serif"/>
                        </a:rPr>
                        <a:t>序号</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solidFill>
                      <a:srgbClr val="E4E7EB">
                        <a:alpha val="100000"/>
                      </a:srgbClr>
                    </a:solidFill>
                  </a:tcPr>
                </a:tc>
                <a:tc gridSpan="1" rowSpan="1">
                  <a:txBody>
                    <a:bodyPr anchor="ctr" anchorCtr="false" bIns="57150" lIns="95250" rIns="95250" rot="0" tIns="57150" vert="horz" wrap="square"/>
                    <a:p>
                      <a:pPr algn="l">
                        <a:defRPr b="true" i="false" strike="noStrike" sz="8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800">
                          <a:ln/>
                          <a:solidFill>
                            <a:srgbClr val="0A1F3D">
                              <a:alpha val="100000"/>
                            </a:srgbClr>
                          </a:solidFill>
                          <a:latin typeface="&quot;Alibaba PuHuiTi 3.0 55 Regular&quot;, sans-serif"/>
                          <a:ea typeface="&quot;Alibaba PuHuiTi 3.0 55 Regular&quot;, sans-serif"/>
                          <a:cs typeface="&quot;Alibaba PuHuiTi 3.0 55 Regular&quot;, sans-serif"/>
                        </a:rPr>
                        <a:t>问题类别</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solidFill>
                      <a:srgbClr val="E4E7EB">
                        <a:alpha val="100000"/>
                      </a:srgbClr>
                    </a:solidFill>
                  </a:tcPr>
                </a:tc>
                <a:tc gridSpan="1" rowSpan="1">
                  <a:txBody>
                    <a:bodyPr anchor="ctr" anchorCtr="true" bIns="57150" lIns="95250" rIns="95250" rot="0" tIns="57150" vert="horz" wrap="square"/>
                    <a:p>
                      <a:pPr algn="ctr">
                        <a:defRPr b="true" i="false" strike="noStrike" sz="8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800">
                          <a:ln/>
                          <a:solidFill>
                            <a:srgbClr val="0A1F3D">
                              <a:alpha val="100000"/>
                            </a:srgbClr>
                          </a:solidFill>
                          <a:latin typeface="&quot;Alibaba PuHuiTi 3.0 55 Regular&quot;, sans-serif"/>
                          <a:ea typeface="&quot;Alibaba PuHuiTi 3.0 55 Regular&quot;, sans-serif"/>
                          <a:cs typeface="&quot;Alibaba PuHuiTi 3.0 55 Regular&quot;, sans-serif"/>
                        </a:rPr>
                        <a:t>严重等级</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solidFill>
                      <a:srgbClr val="E4E7EB">
                        <a:alpha val="100000"/>
                      </a:srgbClr>
                    </a:solidFill>
                  </a:tcPr>
                </a:tc>
                <a:tc gridSpan="1" rowSpan="1">
                  <a:txBody>
                    <a:bodyPr anchor="ctr" anchorCtr="false" bIns="57150" lIns="95250" rIns="95250" rot="0" tIns="57150" vert="horz" wrap="square"/>
                    <a:p>
                      <a:pPr algn="l">
                        <a:defRPr b="true" i="false" strike="noStrike" sz="8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800">
                          <a:ln/>
                          <a:solidFill>
                            <a:srgbClr val="0A1F3D">
                              <a:alpha val="100000"/>
                            </a:srgbClr>
                          </a:solidFill>
                          <a:latin typeface="&quot;Alibaba PuHuiTi 3.0 55 Regular&quot;, sans-serif"/>
                          <a:ea typeface="&quot;Alibaba PuHuiTi 3.0 55 Regular&quot;, sans-serif"/>
                          <a:cs typeface="&quot;Alibaba PuHuiTi 3.0 55 Regular&quot;, sans-serif"/>
                        </a:rPr>
                        <a:t>影响范围</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solidFill>
                      <a:srgbClr val="E4E7EB">
                        <a:alpha val="100000"/>
                      </a:srgbClr>
                    </a:solidFill>
                  </a:tcPr>
                </a:tc>
              </a:tr>
              <a:tr h="254000">
                <a:tc gridSpan="1" rowSpan="1">
                  <a:txBody>
                    <a:bodyPr anchor="ctr" anchorCtr="true" bIns="47625" lIns="95250" rIns="95250" rot="0" tIns="47625" vert="horz" wrap="square"/>
                    <a:p>
                      <a:pPr algn="ctr">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1</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录音评分超时</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true" bIns="47625" lIns="95250" rIns="95250" rot="0" tIns="47625" vert="horz" wrap="square"/>
                    <a:p>
                      <a:pPr algn="ctr">
                        <a:defRPr b="true" i="false" strike="noStrike" sz="800">
                          <a:ln/>
                          <a:solidFill>
                            <a:srgbClr val="C41E3A">
                              <a:alpha val="100000"/>
                            </a:srgbClr>
                          </a:solidFill>
                          <a:latin typeface="&quot;FZYaYiHei GB18030L2 R&quot;, sans-serif"/>
                          <a:ea typeface="&quot;FZYaYiHei GB18030L2 R&quot;, sans-serif"/>
                          <a:cs typeface="&quot;FZYaYiHei GB18030L2 R&quot;, sans-serif"/>
                        </a:defRPr>
                      </a:pPr>
                      <a:r>
                        <a:rPr b="true" i="false" strike="noStrike" sz="800">
                          <a:ln/>
                          <a:solidFill>
                            <a:srgbClr val="C41E3A">
                              <a:alpha val="100000"/>
                            </a:srgbClr>
                          </a:solidFill>
                          <a:latin typeface="&quot;FZYaYiHei GB18030L2 R&quot;, sans-serif"/>
                          <a:ea typeface="&quot;FZYaYiHei GB18030L2 R&quot;, sans-serif"/>
                          <a:cs typeface="&quot;FZYaYiHei GB18030L2 R&quot;, sans-serif"/>
                        </a:rPr>
                        <a:t>⭐⭐⭐⭐⭐ 致命</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核心评分功能不可用</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r>
              <a:tr h="241300">
                <a:tc gridSpan="1" rowSpan="1">
                  <a:txBody>
                    <a:bodyPr anchor="ctr" anchorCtr="true" bIns="47625" lIns="95250" rIns="95250" rot="0" tIns="47625" vert="horz" wrap="square"/>
                    <a:p>
                      <a:pPr algn="ctr">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2</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FileProvider 全盘暴露</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true" bIns="47625" lIns="95250" rIns="95250" rot="0" tIns="47625" vert="horz" wrap="square"/>
                    <a:p>
                      <a:pPr algn="ctr">
                        <a:defRPr b="true" i="false" strike="noStrike" sz="800">
                          <a:ln/>
                          <a:solidFill>
                            <a:srgbClr val="C41E3A">
                              <a:alpha val="100000"/>
                            </a:srgbClr>
                          </a:solidFill>
                          <a:latin typeface="&quot;FZYaYiHei GB18030L2 R&quot;, sans-serif"/>
                          <a:ea typeface="&quot;FZYaYiHei GB18030L2 R&quot;, sans-serif"/>
                          <a:cs typeface="&quot;FZYaYiHei GB18030L2 R&quot;, sans-serif"/>
                        </a:defRPr>
                      </a:pPr>
                      <a:r>
                        <a:rPr b="true" i="false" strike="noStrike" sz="800">
                          <a:ln/>
                          <a:solidFill>
                            <a:srgbClr val="C41E3A">
                              <a:alpha val="100000"/>
                            </a:srgbClr>
                          </a:solidFill>
                          <a:latin typeface="&quot;FZYaYiHei GB18030L2 R&quot;, sans-serif"/>
                          <a:ea typeface="&quot;FZYaYiHei GB18030L2 R&quot;, sans-serif"/>
                          <a:cs typeface="&quot;FZYaYiHei GB18030L2 R&quot;, sans-serif"/>
                        </a:rPr>
                        <a:t>⭐⭐⭐⭐⭐ 致命</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任意文件可被读取</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r>
              <a:tr h="241300">
                <a:tc gridSpan="1" rowSpan="1">
                  <a:txBody>
                    <a:bodyPr anchor="ctr" anchorCtr="true" bIns="47625" lIns="95250" rIns="95250" rot="0" tIns="47625" vert="horz" wrap="square"/>
                    <a:p>
                      <a:pPr algn="ctr">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3</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外部存储资源可篡改</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true" bIns="47625" lIns="95250" rIns="95250" rot="0" tIns="47625" vert="horz" wrap="square"/>
                    <a:p>
                      <a:pPr algn="ctr">
                        <a:defRPr b="true" i="false" strike="noStrike" sz="800">
                          <a:ln/>
                          <a:solidFill>
                            <a:srgbClr val="C41E3A">
                              <a:alpha val="100000"/>
                            </a:srgbClr>
                          </a:solidFill>
                          <a:latin typeface="&quot;FZYaYiHei GB18030L2 R&quot;, sans-serif"/>
                          <a:ea typeface="&quot;FZYaYiHei GB18030L2 R&quot;, sans-serif"/>
                          <a:cs typeface="&quot;FZYaYiHei GB18030L2 R&quot;, sans-serif"/>
                        </a:defRPr>
                      </a:pPr>
                      <a:r>
                        <a:rPr b="true" i="false" strike="noStrike" sz="800">
                          <a:ln/>
                          <a:solidFill>
                            <a:srgbClr val="C41E3A">
                              <a:alpha val="100000"/>
                            </a:srgbClr>
                          </a:solidFill>
                          <a:latin typeface="&quot;FZYaYiHei GB18030L2 R&quot;, sans-serif"/>
                          <a:ea typeface="&quot;FZYaYiHei GB18030L2 R&quot;, sans-serif"/>
                          <a:cs typeface="&quot;FZYaYiHei GB18030L2 R&quot;, sans-serif"/>
                        </a:rPr>
                        <a:t>⭐⭐⭐⭐⭐ 致命</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任意代码可被执行</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r>
              <a:tr h="241300">
                <a:tc gridSpan="1" rowSpan="1">
                  <a:txBody>
                    <a:bodyPr anchor="ctr" anchorCtr="true" bIns="47625" lIns="95250" rIns="95250" rot="0" tIns="47625" vert="horz" wrap="square"/>
                    <a:p>
                      <a:pPr algn="ctr">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4</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JSBridge 接口暴露</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true" bIns="47625" lIns="95250" rIns="95250" rot="0" tIns="47625" vert="horz" wrap="square"/>
                    <a:p>
                      <a:pPr algn="ctr">
                        <a:defRPr b="true" i="false" strike="noStrike" sz="800">
                          <a:ln/>
                          <a:solidFill>
                            <a:srgbClr val="C41E3A">
                              <a:alpha val="100000"/>
                            </a:srgbClr>
                          </a:solidFill>
                          <a:latin typeface="&quot;FZYaYiHei GB18030L2 R&quot;, sans-serif"/>
                          <a:ea typeface="&quot;FZYaYiHei GB18030L2 R&quot;, sans-serif"/>
                          <a:cs typeface="&quot;FZYaYiHei GB18030L2 R&quot;, sans-serif"/>
                        </a:defRPr>
                      </a:pPr>
                      <a:r>
                        <a:rPr b="true" i="false" strike="noStrike" sz="800">
                          <a:ln/>
                          <a:solidFill>
                            <a:srgbClr val="C41E3A">
                              <a:alpha val="100000"/>
                            </a:srgbClr>
                          </a:solidFill>
                          <a:latin typeface="&quot;FZYaYiHei GB18030L2 R&quot;, sans-serif"/>
                          <a:ea typeface="&quot;FZYaYiHei GB18030L2 R&quot;, sans-serif"/>
                          <a:cs typeface="&quot;FZYaYiHei GB18030L2 R&quot;, sans-serif"/>
                        </a:rPr>
                        <a:t>⭐⭐⭐⭐⭐ 致命</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原生功能可被恶意调用</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r>
              <a:tr h="241300">
                <a:tc gridSpan="1" rowSpan="1">
                  <a:txBody>
                    <a:bodyPr anchor="ctr" anchorCtr="true" bIns="47625" lIns="95250" rIns="95250" rot="0" tIns="47625" vert="horz" wrap="square"/>
                    <a:p>
                      <a:pPr algn="ctr">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5</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云端控制数据采集</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true" bIns="47625" lIns="95250" rIns="95250" rot="0" tIns="47625" vert="horz" wrap="square"/>
                    <a:p>
                      <a:pPr algn="ctr">
                        <a:defRPr b="true" i="false" strike="noStrike" sz="800">
                          <a:ln/>
                          <a:solidFill>
                            <a:srgbClr val="C41E3A">
                              <a:alpha val="100000"/>
                            </a:srgbClr>
                          </a:solidFill>
                          <a:latin typeface="&quot;FZYaYiHei GB18030L2 R&quot;, sans-serif"/>
                          <a:ea typeface="&quot;FZYaYiHei GB18030L2 R&quot;, sans-serif"/>
                          <a:cs typeface="&quot;FZYaYiHei GB18030L2 R&quot;, sans-serif"/>
                        </a:defRPr>
                      </a:pPr>
                      <a:r>
                        <a:rPr b="true" i="false" strike="noStrike" sz="800">
                          <a:ln/>
                          <a:solidFill>
                            <a:srgbClr val="C41E3A">
                              <a:alpha val="100000"/>
                            </a:srgbClr>
                          </a:solidFill>
                          <a:latin typeface="&quot;FZYaYiHei GB18030L2 R&quot;, sans-serif"/>
                          <a:ea typeface="&quot;FZYaYiHei GB18030L2 R&quot;, sans-serif"/>
                          <a:cs typeface="&quot;FZYaYiHei GB18030L2 R&quot;, sans-serif"/>
                        </a:rPr>
                        <a:t>⭐⭐⭐⭐⭐ 致命</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设备信息被静默上传</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r>
              <a:tr h="241300">
                <a:tc gridSpan="1" rowSpan="1">
                  <a:txBody>
                    <a:bodyPr anchor="ctr" anchorCtr="true" bIns="47625" lIns="95250" rIns="95250" rot="0" tIns="47625" vert="horz" wrap="square"/>
                    <a:p>
                      <a:pPr algn="ctr">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6</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Service Worker API 可用</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true" bIns="47625" lIns="95250" rIns="95250" rot="0" tIns="47625" vert="horz" wrap="square"/>
                    <a:p>
                      <a:pPr algn="ctr">
                        <a:defRPr b="true" i="false" strike="noStrike" sz="800">
                          <a:ln/>
                          <a:solidFill>
                            <a:srgbClr val="D97706">
                              <a:alpha val="100000"/>
                            </a:srgbClr>
                          </a:solidFill>
                          <a:latin typeface="&quot;FZYaYiHei GB18030L2 R&quot;, sans-serif"/>
                          <a:ea typeface="&quot;FZYaYiHei GB18030L2 R&quot;, sans-serif"/>
                          <a:cs typeface="&quot;FZYaYiHei GB18030L2 R&quot;, sans-serif"/>
                        </a:defRPr>
                      </a:pPr>
                      <a:r>
                        <a:rPr b="true" i="false" strike="noStrike" sz="800">
                          <a:ln/>
                          <a:solidFill>
                            <a:srgbClr val="D97706">
                              <a:alpha val="100000"/>
                            </a:srgbClr>
                          </a:solidFill>
                          <a:latin typeface="&quot;FZYaYiHei GB18030L2 R&quot;, sans-serif"/>
                          <a:ea typeface="&quot;FZYaYiHei GB18030L2 R&quot;, sans-serif"/>
                          <a:cs typeface="&quot;FZYaYiHei GB18030L2 R&quot;, sans-serif"/>
                        </a:rPr>
                        <a:t>⭐⭐⭐⭐ 高危</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持久化后门风险</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r>
              <a:tr h="241300">
                <a:tc gridSpan="1" rowSpan="1">
                  <a:txBody>
                    <a:bodyPr anchor="ctr" anchorCtr="true" bIns="47625" lIns="95250" rIns="95250" rot="0" tIns="47625" vert="horz" wrap="square"/>
                    <a:p>
                      <a:pPr algn="ctr">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7</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蓝牙 SCO 权限滥用</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true" bIns="47625" lIns="95250" rIns="95250" rot="0" tIns="47625" vert="horz" wrap="square"/>
                    <a:p>
                      <a:pPr algn="ctr">
                        <a:defRPr b="true" i="false" strike="noStrike" sz="800">
                          <a:ln/>
                          <a:solidFill>
                            <a:srgbClr val="D97706">
                              <a:alpha val="100000"/>
                            </a:srgbClr>
                          </a:solidFill>
                          <a:latin typeface="&quot;FZYaYiHei GB18030L2 R&quot;, sans-serif"/>
                          <a:ea typeface="&quot;FZYaYiHei GB18030L2 R&quot;, sans-serif"/>
                          <a:cs typeface="&quot;FZYaYiHei GB18030L2 R&quot;, sans-serif"/>
                        </a:defRPr>
                      </a:pPr>
                      <a:r>
                        <a:rPr b="true" i="false" strike="noStrike" sz="800">
                          <a:ln/>
                          <a:solidFill>
                            <a:srgbClr val="D97706">
                              <a:alpha val="100000"/>
                            </a:srgbClr>
                          </a:solidFill>
                          <a:latin typeface="&quot;FZYaYiHei GB18030L2 R&quot;, sans-serif"/>
                          <a:ea typeface="&quot;FZYaYiHei GB18030L2 R&quot;, sans-serif"/>
                          <a:cs typeface="&quot;FZYaYiHei GB18030L2 R&quot;, sans-serif"/>
                        </a:rPr>
                        <a:t>⭐⭐⭐⭐ 高危</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CPU 过热 60℃，硬件损耗</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r>
              <a:tr h="241300">
                <a:tc gridSpan="1" rowSpan="1">
                  <a:txBody>
                    <a:bodyPr anchor="ctr" anchorCtr="true" bIns="47625" lIns="95250" rIns="95250" rot="0" tIns="47625" vert="horz" wrap="square"/>
                    <a:p>
                      <a:pPr algn="ctr">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8</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存储权限静默获取</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true" bIns="47625" lIns="95250" rIns="95250" rot="0" tIns="47625" vert="horz" wrap="square"/>
                    <a:p>
                      <a:pPr algn="ctr">
                        <a:defRPr b="true" i="false" strike="noStrike" sz="800">
                          <a:ln/>
                          <a:solidFill>
                            <a:srgbClr val="D97706">
                              <a:alpha val="100000"/>
                            </a:srgbClr>
                          </a:solidFill>
                          <a:latin typeface="&quot;FZYaYiHei GB18030L2 R&quot;, sans-serif"/>
                          <a:ea typeface="&quot;FZYaYiHei GB18030L2 R&quot;, sans-serif"/>
                          <a:cs typeface="&quot;FZYaYiHei GB18030L2 R&quot;, sans-serif"/>
                        </a:defRPr>
                      </a:pPr>
                      <a:r>
                        <a:rPr b="true" i="false" strike="noStrike" sz="800">
                          <a:ln/>
                          <a:solidFill>
                            <a:srgbClr val="D97706">
                              <a:alpha val="100000"/>
                            </a:srgbClr>
                          </a:solidFill>
                          <a:latin typeface="&quot;FZYaYiHei GB18030L2 R&quot;, sans-serif"/>
                          <a:ea typeface="&quot;FZYaYiHei GB18030L2 R&quot;, sans-serif"/>
                          <a:cs typeface="&quot;FZYaYiHei GB18030L2 R&quot;, sans-serif"/>
                        </a:rPr>
                        <a:t>⭐⭐⭐⭐ 高危</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用户知情权被侵犯</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r>
              <a:tr h="241300">
                <a:tc gridSpan="1" rowSpan="1">
                  <a:txBody>
                    <a:bodyPr anchor="ctr" anchorCtr="true" bIns="47625" lIns="95250" rIns="95250" rot="0" tIns="47625" vert="horz" wrap="square"/>
                    <a:p>
                      <a:pPr algn="ctr">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9</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明文 HTTP 传输</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true" bIns="47625" lIns="95250" rIns="95250" rot="0" tIns="47625" vert="horz" wrap="square"/>
                    <a:p>
                      <a:pPr algn="ctr">
                        <a:defRPr b="true" i="false" strike="noStrike" sz="800">
                          <a:ln/>
                          <a:solidFill>
                            <a:srgbClr val="D97706">
                              <a:alpha val="100000"/>
                            </a:srgbClr>
                          </a:solidFill>
                          <a:latin typeface="&quot;FZYaYiHei GB18030L2 R&quot;, sans-serif"/>
                          <a:ea typeface="&quot;FZYaYiHei GB18030L2 R&quot;, sans-serif"/>
                          <a:cs typeface="&quot;FZYaYiHei GB18030L2 R&quot;, sans-serif"/>
                        </a:defRPr>
                      </a:pPr>
                      <a:r>
                        <a:rPr b="true" i="false" strike="noStrike" sz="800">
                          <a:ln/>
                          <a:solidFill>
                            <a:srgbClr val="D97706">
                              <a:alpha val="100000"/>
                            </a:srgbClr>
                          </a:solidFill>
                          <a:latin typeface="&quot;FZYaYiHei GB18030L2 R&quot;, sans-serif"/>
                          <a:ea typeface="&quot;FZYaYiHei GB18030L2 R&quot;, sans-serif"/>
                          <a:cs typeface="&quot;FZYaYiHei GB18030L2 R&quot;, sans-serif"/>
                        </a:rPr>
                        <a:t>⭐⭐⭐⭐ 高危</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中间人攻击风险</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r>
              <a:tr h="241300">
                <a:tc gridSpan="1" rowSpan="1">
                  <a:txBody>
                    <a:bodyPr anchor="ctr" anchorCtr="true" bIns="47625" lIns="95250" rIns="95250" rot="0" tIns="47625" vert="horz" wrap="square"/>
                    <a:p>
                      <a:pPr algn="ctr">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10</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答题卡片大小异常</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true" bIns="47625" lIns="95250" rIns="95250" rot="0" tIns="47625" vert="horz" wrap="square"/>
                    <a:p>
                      <a:pPr algn="ctr">
                        <a:defRPr b="true" i="false" strike="noStrike" sz="800">
                          <a:ln/>
                          <a:solidFill>
                            <a:srgbClr val="D97706">
                              <a:alpha val="100000"/>
                            </a:srgbClr>
                          </a:solidFill>
                          <a:latin typeface="&quot;FZYaYiHei GB18030L2 R&quot;, sans-serif"/>
                          <a:ea typeface="&quot;FZYaYiHei GB18030L2 R&quot;, sans-serif"/>
                          <a:cs typeface="&quot;FZYaYiHei GB18030L2 R&quot;, sans-serif"/>
                        </a:defRPr>
                      </a:pPr>
                      <a:r>
                        <a:rPr b="true" i="false" strike="noStrike" sz="800">
                          <a:ln/>
                          <a:solidFill>
                            <a:srgbClr val="D97706">
                              <a:alpha val="100000"/>
                            </a:srgbClr>
                          </a:solidFill>
                          <a:latin typeface="&quot;FZYaYiHei GB18030L2 R&quot;, sans-serif"/>
                          <a:ea typeface="&quot;FZYaYiHei GB18030L2 R&quot;, sans-serif"/>
                          <a:cs typeface="&quot;FZYaYiHei GB18030L2 R&quot;, sans-serif"/>
                        </a:rPr>
                        <a:t>⭐⭐⭐⭐ 高危</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UI 错乱、用户体验差</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r>
              <a:tr h="241300">
                <a:tc gridSpan="1" rowSpan="1">
                  <a:txBody>
                    <a:bodyPr anchor="ctr" anchorCtr="true" bIns="47625" lIns="95250" rIns="95250" rot="0" tIns="47625" vert="horz" wrap="square"/>
                    <a:p>
                      <a:pPr algn="ctr">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11</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幽灵转圈（评分状态残留）</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true" bIns="47625" lIns="95250" rIns="95250" rot="0" tIns="47625" vert="horz" wrap="square"/>
                    <a:p>
                      <a:pPr algn="ctr">
                        <a:defRPr b="true" i="false" strike="noStrike" sz="800">
                          <a:ln/>
                          <a:solidFill>
                            <a:srgbClr val="D97706">
                              <a:alpha val="100000"/>
                            </a:srgbClr>
                          </a:solidFill>
                          <a:latin typeface="&quot;FZYaYiHei GB18030L2 R&quot;, sans-serif"/>
                          <a:ea typeface="&quot;FZYaYiHei GB18030L2 R&quot;, sans-serif"/>
                          <a:cs typeface="&quot;FZYaYiHei GB18030L2 R&quot;, sans-serif"/>
                        </a:defRPr>
                      </a:pPr>
                      <a:r>
                        <a:rPr b="true" i="false" strike="noStrike" sz="800">
                          <a:ln/>
                          <a:solidFill>
                            <a:srgbClr val="D97706">
                              <a:alpha val="100000"/>
                            </a:srgbClr>
                          </a:solidFill>
                          <a:latin typeface="&quot;FZYaYiHei GB18030L2 R&quot;, sans-serif"/>
                          <a:ea typeface="&quot;FZYaYiHei GB18030L2 R&quot;, sans-serif"/>
                          <a:cs typeface="&quot;FZYaYiHei GB18030L2 R&quot;, sans-serif"/>
                        </a:rPr>
                        <a:t>⭐⭐⭐⭐ 高危</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评分状态混乱、误导用户</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r>
              <a:tr h="241300">
                <a:tc gridSpan="1" rowSpan="1">
                  <a:txBody>
                    <a:bodyPr anchor="ctr" anchorCtr="true" bIns="47625" lIns="95250" rIns="95250" rot="0" tIns="47625" vert="horz" wrap="square"/>
                    <a:p>
                      <a:pPr algn="ctr">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12</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渠道版本差异</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true" bIns="47625" lIns="95250" rIns="95250" rot="0" tIns="47625" vert="horz" wrap="square"/>
                    <a:p>
                      <a:pPr algn="ctr">
                        <a:defRPr b="true" i="false" strike="noStrike" sz="800">
                          <a:ln/>
                          <a:solidFill>
                            <a:srgbClr val="5B8CB8">
                              <a:alpha val="100000"/>
                            </a:srgbClr>
                          </a:solidFill>
                          <a:latin typeface="&quot;FZYaYiHei GB18030L2 R&quot;, sans-serif"/>
                          <a:ea typeface="&quot;FZYaYiHei GB18030L2 R&quot;, sans-serif"/>
                          <a:cs typeface="&quot;FZYaYiHei GB18030L2 R&quot;, sans-serif"/>
                        </a:defRPr>
                      </a:pPr>
                      <a:r>
                        <a:rPr b="true" i="false" strike="noStrike" sz="800">
                          <a:ln/>
                          <a:solidFill>
                            <a:srgbClr val="5B8CB8">
                              <a:alpha val="100000"/>
                            </a:srgbClr>
                          </a:solidFill>
                          <a:latin typeface="&quot;FZYaYiHei GB18030L2 R&quot;, sans-serif"/>
                          <a:ea typeface="&quot;FZYaYiHei GB18030L2 R&quot;, sans-serif"/>
                          <a:cs typeface="&quot;FZYaYiHei GB18030L2 R&quot;, sans-serif"/>
                        </a:rPr>
                        <a:t>⭐⭐⭐ 中危</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修复不完整，漏洞残留</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r>
              <a:tr h="241300">
                <a:tc gridSpan="1" rowSpan="1">
                  <a:txBody>
                    <a:bodyPr anchor="ctr" anchorCtr="true" bIns="47625" lIns="95250" rIns="95250" rot="0" tIns="47625" vert="horz" wrap="square"/>
                    <a:p>
                      <a:pPr algn="ctr">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13</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优秀榜数据重复</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true" bIns="47625" lIns="95250" rIns="95250" rot="0" tIns="47625" vert="horz" wrap="square"/>
                    <a:p>
                      <a:pPr algn="ctr">
                        <a:defRPr b="true" i="false" strike="noStrike" sz="800">
                          <a:ln/>
                          <a:solidFill>
                            <a:srgbClr val="5B8CB8">
                              <a:alpha val="100000"/>
                            </a:srgbClr>
                          </a:solidFill>
                          <a:latin typeface="&quot;FZYaYiHei GB18030L2 R&quot;, sans-serif"/>
                          <a:ea typeface="&quot;FZYaYiHei GB18030L2 R&quot;, sans-serif"/>
                          <a:cs typeface="&quot;FZYaYiHei GB18030L2 R&quot;, sans-serif"/>
                        </a:defRPr>
                      </a:pPr>
                      <a:r>
                        <a:rPr b="true" i="false" strike="noStrike" sz="800">
                          <a:ln/>
                          <a:solidFill>
                            <a:srgbClr val="5B8CB8">
                              <a:alpha val="100000"/>
                            </a:srgbClr>
                          </a:solidFill>
                          <a:latin typeface="&quot;FZYaYiHei GB18030L2 R&quot;, sans-serif"/>
                          <a:ea typeface="&quot;FZYaYiHei GB18030L2 R&quot;, sans-serif"/>
                          <a:cs typeface="&quot;FZYaYiHei GB18030L2 R&quot;, sans-serif"/>
                        </a:rPr>
                        <a:t>⭐⭐⭐ 中危</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c gridSpan="1" rowSpan="1">
                  <a:txBody>
                    <a:bodyPr anchor="ctr" anchorCtr="false" bIns="47625" lIns="95250" rIns="95250" rot="0" tIns="47625" vert="horz" wrap="square"/>
                    <a:p>
                      <a:pPr algn="l">
                        <a:defRPr b="false" i="false" strike="noStrike" sz="8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800">
                          <a:ln/>
                          <a:solidFill>
                            <a:srgbClr val="0A1F3D">
                              <a:alpha val="100000"/>
                            </a:srgbClr>
                          </a:solidFill>
                          <a:latin typeface="&quot;FZYaYiHei GB18030L2 R&quot;, sans-serif"/>
                          <a:ea typeface="&quot;FZYaYiHei GB18030L2 R&quot;, sans-serif"/>
                          <a:cs typeface="&quot;FZYaYiHei GB18030L2 R&quot;, sans-serif"/>
                        </a:rPr>
                        <a:t>UI 数据重复显示</a:t>
                      </a:r>
                      <a:endParaRPr/>
                    </a:p>
                  </a:txBody>
                  <a:tcPr>
                    <a:lnL w="25400">
                      <a:solidFill>
                        <a:srgbClr val="5B8CB8">
                          <a:alpha val="100000"/>
                        </a:srgbClr>
                      </a:solidFill>
                    </a:lnL>
                    <a:lnR w="25400">
                      <a:solidFill>
                        <a:srgbClr val="5B8CB8">
                          <a:alpha val="100000"/>
                        </a:srgbClr>
                      </a:solidFill>
                    </a:lnR>
                    <a:lnT w="25400">
                      <a:solidFill>
                        <a:srgbClr val="5B8CB8">
                          <a:alpha val="100000"/>
                        </a:srgbClr>
                      </a:solidFill>
                    </a:lnT>
                    <a:lnB w="25400">
                      <a:solidFill>
                        <a:srgbClr val="5B8CB8">
                          <a:alpha val="100000"/>
                        </a:srgbClr>
                      </a:solidFill>
                    </a:lnB>
                  </a:tcPr>
                </a:tc>
              </a:tr>
            </a:tbl>
          </a:graphicData>
        </a:graphic>
      </p:graphicFrame>
      <p:sp>
        <p:nvSpPr>
          <p:cNvPr id="25" name="AutoShape 25"/>
          <p:cNvSpPr/>
          <p:nvPr/>
        </p:nvSpPr>
        <p:spPr>
          <a:xfrm flipH="false" flipV="false" rot="0">
            <a:off x="380905" y="6153150"/>
            <a:ext cx="11427142" cy="323850"/>
          </a:xfrm>
          <a:prstGeom prst="rect">
            <a:avLst/>
          </a:prstGeom>
          <a:solidFill>
            <a:srgbClr val="E4E7EB">
              <a:alpha val="100000"/>
            </a:srgbClr>
          </a:solidFill>
          <a:ln>
            <a:headEnd type="none"/>
            <a:tailEnd type="none"/>
          </a:ln>
        </p:spPr>
      </p:sp>
      <p:sp>
        <p:nvSpPr>
          <p:cNvPr id="26" name="AutoShape 26"/>
          <p:cNvSpPr/>
          <p:nvPr/>
        </p:nvSpPr>
        <p:spPr>
          <a:xfrm flipH="false" flipV="false" rot="0">
            <a:off x="380905" y="6153150"/>
            <a:ext cx="9522" cy="323850"/>
          </a:xfrm>
          <a:prstGeom prst="line">
            <a:avLst/>
          </a:prstGeom>
          <a:ln w="28575">
            <a:solidFill>
              <a:srgbClr val="5B8CB8">
                <a:alpha val="100000"/>
              </a:srgbClr>
            </a:solidFill>
            <a:prstDash val="solid"/>
            <a:headEnd type="none"/>
            <a:tailEnd type="none"/>
          </a:ln>
        </p:spPr>
      </p:sp>
      <p:sp>
        <p:nvSpPr>
          <p:cNvPr id="27" name="AutoShape 27"/>
          <p:cNvSpPr/>
          <p:nvPr/>
        </p:nvSpPr>
        <p:spPr>
          <a:xfrm flipH="false" flipV="false" rot="0">
            <a:off x="530142" y="6257925"/>
            <a:ext cx="114271" cy="114300"/>
          </a:xfrm>
          <a:custGeom>
            <a:rect b="b" l="l" r="r" t="t"/>
            <a:pathLst>
              <a:path h="10000" w="9998">
                <a:moveTo>
                  <a:pt x="5415" y="254"/>
                </a:moveTo>
                <a:lnTo>
                  <a:pt x="9955" y="9188"/>
                </a:lnTo>
                <a:cubicBezTo>
                  <a:pt x="10018" y="9310"/>
                  <a:pt x="10032" y="9444"/>
                  <a:pt x="9998" y="9589"/>
                </a:cubicBezTo>
                <a:cubicBezTo>
                  <a:pt x="9963" y="9733"/>
                  <a:pt x="9888" y="9844"/>
                  <a:pt x="9774" y="9924"/>
                </a:cubicBezTo>
                <a:cubicBezTo>
                  <a:pt x="9704" y="9974"/>
                  <a:pt x="9625" y="10000"/>
                  <a:pt x="9536" y="10000"/>
                </a:cubicBezTo>
                <a:lnTo>
                  <a:pt x="476" y="10000"/>
                </a:lnTo>
                <a:cubicBezTo>
                  <a:pt x="342" y="10000"/>
                  <a:pt x="230" y="9946"/>
                  <a:pt x="138" y="9838"/>
                </a:cubicBezTo>
                <a:cubicBezTo>
                  <a:pt x="46" y="9729"/>
                  <a:pt x="0" y="9603"/>
                  <a:pt x="0" y="9459"/>
                </a:cubicBezTo>
                <a:cubicBezTo>
                  <a:pt x="0" y="9357"/>
                  <a:pt x="19" y="9267"/>
                  <a:pt x="57" y="9188"/>
                </a:cubicBezTo>
                <a:lnTo>
                  <a:pt x="4597" y="254"/>
                </a:lnTo>
                <a:cubicBezTo>
                  <a:pt x="4660" y="124"/>
                  <a:pt x="4755" y="40"/>
                  <a:pt x="4882" y="0"/>
                </a:cubicBezTo>
                <a:cubicBezTo>
                  <a:pt x="5009" y="-40"/>
                  <a:pt x="5130" y="-23"/>
                  <a:pt x="5244" y="49"/>
                </a:cubicBezTo>
                <a:cubicBezTo>
                  <a:pt x="5320" y="99"/>
                  <a:pt x="5377" y="168"/>
                  <a:pt x="5415" y="254"/>
                </a:cubicBezTo>
                <a:moveTo>
                  <a:pt x="5006" y="1608"/>
                </a:moveTo>
                <a:lnTo>
                  <a:pt x="1294" y="8917"/>
                </a:lnTo>
                <a:lnTo>
                  <a:pt x="8718" y="8917"/>
                </a:lnTo>
                <a:lnTo>
                  <a:pt x="5006" y="1608"/>
                </a:lnTo>
                <a:moveTo>
                  <a:pt x="4530" y="8376"/>
                </a:moveTo>
                <a:lnTo>
                  <a:pt x="4530" y="7293"/>
                </a:lnTo>
                <a:lnTo>
                  <a:pt x="5482" y="7293"/>
                </a:lnTo>
                <a:lnTo>
                  <a:pt x="5482" y="8376"/>
                </a:lnTo>
                <a:lnTo>
                  <a:pt x="4530" y="8376"/>
                </a:lnTo>
                <a:moveTo>
                  <a:pt x="4530" y="6210"/>
                </a:moveTo>
                <a:lnTo>
                  <a:pt x="4530" y="3503"/>
                </a:lnTo>
                <a:lnTo>
                  <a:pt x="5482" y="3503"/>
                </a:lnTo>
                <a:lnTo>
                  <a:pt x="5482" y="6210"/>
                </a:lnTo>
              </a:path>
            </a:pathLst>
          </a:custGeom>
          <a:solidFill>
            <a:srgbClr val="5B8CB8">
              <a:alpha val="100000"/>
            </a:srgbClr>
          </a:solidFill>
          <a:ln>
            <a:headEnd type="none"/>
            <a:tailEnd type="none"/>
          </a:ln>
        </p:spPr>
      </p:sp>
      <p:sp>
        <p:nvSpPr>
          <p:cNvPr id="28" name="TextBox 28"/>
          <p:cNvSpPr txBox="true"/>
          <p:nvPr/>
        </p:nvSpPr>
        <p:spPr>
          <a:xfrm flipH="false" flipV="false" rot="0">
            <a:off x="720743" y="6248400"/>
            <a:ext cx="10953987" cy="133350"/>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0A1F3D">
                    <a:alpha val="85098"/>
                  </a:srgbClr>
                </a:solidFill>
                <a:latin typeface="Alibaba PuHuiTi 3.0 55 Regular"/>
                <a:ea typeface="Alibaba PuHuiTi 3.0 55 Regular"/>
                <a:cs typeface="Alibaba PuHuiTi 3.0 55 Regular"/>
              </a:rPr>
              <a:t>关键风险：</a:t>
            </a:r>
            <a:r>
              <a:rPr b="false" i="false" strike="noStrike" sz="900">
                <a:ln/>
                <a:solidFill>
                  <a:srgbClr val="0A1F3D">
                    <a:alpha val="85098"/>
                  </a:srgbClr>
                </a:solidFill>
                <a:latin typeface="FZYaYiHei GB18030L2 R"/>
                <a:ea typeface="FZYaYiHei GB18030L2 R"/>
                <a:cs typeface="FZYaYiHei GB18030L2 R"/>
              </a:rPr>
              <a:t>录音评分功能不可用的超时问题与全盘文件暴露的FileProvider漏洞形成叠加风险，配合JSBridge接口暴露和云端静默数据采集，构成完整的攻击利用链。</a:t>
            </a:r>
            <a:endParaRPr lang="en-US" sz="1100"/>
          </a:p>
        </p:txBody>
      </p:sp>
    </p:spTree>
  </p:cSld>
  <p:clrMapOvr>
    <a:masterClrMapping/>
  </p:clrMapOvr>
</p:sld>
</file>

<file path=ppt/slides/slide20.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ROOT CAUSE ANALYSIS</a:t>
            </a:r>
            <a:endParaRPr lang="en-US" sz="1100"/>
          </a:p>
        </p:txBody>
      </p:sp>
      <p:sp>
        <p:nvSpPr>
          <p:cNvPr id="4" name="TextBox 4"/>
          <p:cNvSpPr txBox="true"/>
          <p:nvPr/>
        </p:nvSpPr>
        <p:spPr>
          <a:xfrm flipH="false" flipV="false" rot="0">
            <a:off x="457086" y="733425"/>
            <a:ext cx="11274781" cy="447675"/>
          </a:xfrm>
          <a:prstGeom prst="rect">
            <a:avLst/>
          </a:prstGeom>
          <a:ln>
            <a:headEnd type="none"/>
            <a:tailEnd type="none"/>
          </a:ln>
        </p:spPr>
        <p:txBody>
          <a:bodyPr anchor="t" anchorCtr="false" bIns="0" lIns="0" rIns="0" rtlCol="false" tIns="0" vert="horz" wrap="none"/>
          <a:lstStyle/>
          <a:p>
            <a:pPr algn="l">
              <a:defRPr/>
            </a:pPr>
            <a:r>
              <a:rPr b="true" i="false" lang="en-US" strike="noStrike" sz="3100">
                <a:ln/>
                <a:solidFill>
                  <a:srgbClr val="0A1F3D">
                    <a:alpha val="100000"/>
                  </a:srgbClr>
                </a:solidFill>
                <a:latin typeface="Alibaba PuHuiTi 3.0 55 Regular"/>
                <a:ea typeface="Alibaba PuHuiTi 3.0 55 Regular"/>
                <a:cs typeface="Alibaba PuHuiTi 3.0 55 Regular"/>
              </a:rPr>
              <a:t>Bug 2：根因分析</a:t>
            </a:r>
            <a:endParaRPr lang="en-US" sz="1100"/>
          </a:p>
        </p:txBody>
      </p:sp>
      <p:sp>
        <p:nvSpPr>
          <p:cNvPr id="5" name="AutoShape 5"/>
          <p:cNvSpPr/>
          <p:nvPr/>
        </p:nvSpPr>
        <p:spPr>
          <a:xfrm flipH="false" flipV="false" rot="0">
            <a:off x="457086" y="1394371"/>
            <a:ext cx="11274781" cy="839093"/>
          </a:xfrm>
          <a:prstGeom prst="rect">
            <a:avLst/>
          </a:prstGeom>
          <a:solidFill>
            <a:srgbClr val="E8EBEF">
              <a:alpha val="100000"/>
            </a:srgbClr>
          </a:solidFill>
          <a:ln>
            <a:headEnd type="none"/>
            <a:tailEnd type="none"/>
          </a:ln>
        </p:spPr>
      </p:sp>
      <p:sp>
        <p:nvSpPr>
          <p:cNvPr id="6" name="AutoShape 6"/>
          <p:cNvSpPr/>
          <p:nvPr/>
        </p:nvSpPr>
        <p:spPr>
          <a:xfrm flipH="false" flipV="false" rot="0">
            <a:off x="457086" y="1394371"/>
            <a:ext cx="9522" cy="839093"/>
          </a:xfrm>
          <a:prstGeom prst="line">
            <a:avLst/>
          </a:prstGeom>
          <a:ln w="28575">
            <a:solidFill>
              <a:srgbClr val="5B8CB8">
                <a:alpha val="100000"/>
              </a:srgbClr>
            </a:solidFill>
            <a:prstDash val="solid"/>
            <a:headEnd type="none"/>
            <a:tailEnd type="none"/>
          </a:ln>
        </p:spPr>
      </p:sp>
      <p:sp>
        <p:nvSpPr>
          <p:cNvPr id="7" name="TextBox 7"/>
          <p:cNvSpPr txBox="true"/>
          <p:nvPr/>
        </p:nvSpPr>
        <p:spPr>
          <a:xfrm flipH="false" flipV="false" rot="0">
            <a:off x="752287" y="1584871"/>
            <a:ext cx="11436665" cy="453330"/>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90196"/>
                  </a:srgbClr>
                </a:solidFill>
                <a:latin typeface="FZYaYiHei GB18030L2 R"/>
                <a:ea typeface="FZYaYiHei GB18030L2 R"/>
                <a:cs typeface="FZYaYiHei GB18030L2 R"/>
              </a:rPr>
              <a:t>Bug 2是RecyclerView布局体系中</a:t>
            </a:r>
            <a:r>
              <a:rPr b="true" i="false" strike="noStrike" sz="1100">
                <a:ln/>
                <a:solidFill>
                  <a:srgbClr val="5B8CB8">
                    <a:alpha val="90196"/>
                  </a:srgbClr>
                </a:solidFill>
                <a:latin typeface="FZYaYiHei GB18030L2 R"/>
                <a:ea typeface="FZYaYiHei GB18030L2 R"/>
                <a:cs typeface="FZYaYiHei GB18030L2 R"/>
              </a:rPr>
              <a:t>时序、容错、缓存、修正</a:t>
            </a:r>
            <a:r>
              <a:rPr b="false" i="false" strike="noStrike" sz="1100">
                <a:ln/>
                <a:solidFill>
                  <a:srgbClr val="0A1F3D">
                    <a:alpha val="90196"/>
                  </a:srgbClr>
                </a:solidFill>
                <a:latin typeface="FZYaYiHei GB18030L2 R"/>
                <a:ea typeface="FZYaYiHei GB18030L2 R"/>
                <a:cs typeface="FZYaYiHei GB18030L2 R"/>
              </a:rPr>
              <a:t>四个机制的全面失效。四个层面的缺陷形成连锁反应，导致布局参数在缓存池中持续污染，呈现为位置随机互换</a:t>
            </a:r>
            <a:endParaRPr lang="en-US" sz="1100"/>
          </a:p>
          <a:p>
            <a:pPr algn="l"/>
            <a:r>
              <a:rPr b="false" i="false" strike="noStrike" sz="1100">
                <a:ln/>
                <a:solidFill>
                  <a:srgbClr val="0A1F3D">
                    <a:alpha val="90196"/>
                  </a:srgbClr>
                </a:solidFill>
                <a:latin typeface="FZYaYiHei GB18030L2 R"/>
                <a:ea typeface="FZYaYiHei GB18030L2 R"/>
                <a:cs typeface="FZYaYiHei GB18030L2 R"/>
              </a:rPr>
              <a:t>的表观现象。</a:t>
            </a:r>
            <a:endParaRPr/>
          </a:p>
        </p:txBody>
      </p:sp>
      <p:graphicFrame>
        <p:nvGraphicFramePr>
          <p:cNvPr id="8" name="Table 8"/>
          <p:cNvGraphicFramePr>
            <a:graphicFrameLocks noGrp="true"/>
          </p:cNvGraphicFramePr>
          <p:nvPr/>
        </p:nvGraphicFramePr>
        <p:xfrm>
          <a:off x="457086" y="2462064"/>
          <a:ext cx="11274781" cy="3938736"/>
        </p:xfrm>
        <a:graphic>
          <a:graphicData uri="http://schemas.openxmlformats.org/drawingml/2006/table">
            <a:tbl>
              <a:tblPr/>
              <a:tblGrid>
                <a:gridCol w="1689100"/>
                <a:gridCol w="3937000"/>
                <a:gridCol w="5626100"/>
              </a:tblGrid>
              <a:tr h="431800">
                <a:tc gridSpan="1" rowSpan="1">
                  <a:txBody>
                    <a:bodyPr anchor="ctr" anchorCtr="false" bIns="114300" lIns="152400" rIns="152400" rot="0" tIns="114300" vert="horz" wrap="square"/>
                    <a:p>
                      <a:pPr algn="l">
                        <a:def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rPr>
                        <a:t>因素</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114300" lIns="152400" rIns="152400" rot="0" tIns="114300" vert="horz" wrap="square"/>
                    <a:p>
                      <a:pPr algn="l">
                        <a:def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rPr>
                        <a:t>描述</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114300" lIns="152400" rIns="152400" rot="0" tIns="114300" vert="horz" wrap="square"/>
                    <a:p>
                      <a:pPr algn="l">
                        <a:def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rPr>
                        <a:t>证据</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r>
              <a:tr h="863600">
                <a:tc gridSpan="1" rowSpan="1">
                  <a:txBody>
                    <a:bodyPr anchor="ctr" anchorCtr="false" bIns="114300" lIns="152400" rIns="152400" rot="0" tIns="114300" vert="horz" wrap="square"/>
                    <a:p>
                      <a:pPr algn="l">
                        <a:defRPr b="tru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true" i="false" strike="noStrike" sz="1100">
                          <a:ln/>
                          <a:solidFill>
                            <a:srgbClr val="0A1F3D">
                              <a:alpha val="100000"/>
                            </a:srgbClr>
                          </a:solidFill>
                          <a:latin typeface="&quot;FZYaYiHei GB18030L2 R&quot;, sans-serif"/>
                          <a:ea typeface="&quot;FZYaYiHei GB18030L2 R&quot;, sans-serif"/>
                          <a:cs typeface="&quot;FZYaYiHei GB18030L2 R&quot;, sans-serif"/>
                        </a:rPr>
                        <a:t>时序错误</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false" bIns="114300" lIns="152400" rIns="152400" rot="0" tIns="114300"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绘制完成前调用getHeight()返回0</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false" bIns="114300" lIns="152400" rIns="152400" rot="0" tIns="114300"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日志：视图附加在onResume后约107ms</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r>
              <a:tr h="863600">
                <a:tc gridSpan="1" rowSpan="1">
                  <a:txBody>
                    <a:bodyPr anchor="ctr" anchorCtr="false" bIns="114300" lIns="152400" rIns="152400" rot="0" tIns="114300" vert="horz" wrap="square"/>
                    <a:p>
                      <a:pPr algn="l">
                        <a:defRPr b="tru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true" i="false" strike="noStrike" sz="1100">
                          <a:ln/>
                          <a:solidFill>
                            <a:srgbClr val="0A1F3D">
                              <a:alpha val="100000"/>
                            </a:srgbClr>
                          </a:solidFill>
                          <a:latin typeface="&quot;FZYaYiHei GB18030L2 R&quot;, sans-serif"/>
                          <a:ea typeface="&quot;FZYaYiHei GB18030L2 R&quot;, sans-serif"/>
                          <a:cs typeface="&quot;FZYaYiHei GB18030L2 R&quot;, sans-serif"/>
                        </a:rPr>
                        <a:t>兜底逻辑缺陷</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114300" lIns="152400" rIns="152400" rot="0" tIns="114300"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高度为0时贴边撑满，不保留边距</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114300" lIns="152400" rIns="152400" rot="0" tIns="114300"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XML有16dp margin，异常时消失</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r>
              <a:tr h="863600">
                <a:tc gridSpan="1" rowSpan="1">
                  <a:txBody>
                    <a:bodyPr anchor="ctr" anchorCtr="false" bIns="114300" lIns="152400" rIns="152400" rot="0" tIns="114300" vert="horz" wrap="square"/>
                    <a:p>
                      <a:pPr algn="l">
                        <a:defRPr b="tru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true" i="false" strike="noStrike" sz="1100">
                          <a:ln/>
                          <a:solidFill>
                            <a:srgbClr val="0A1F3D">
                              <a:alpha val="100000"/>
                            </a:srgbClr>
                          </a:solidFill>
                          <a:latin typeface="&quot;FZYaYiHei GB18030L2 R&quot;, sans-serif"/>
                          <a:ea typeface="&quot;FZYaYiHei GB18030L2 R&quot;, sans-serif"/>
                          <a:cs typeface="&quot;FZYaYiHei GB18030L2 R&quot;, sans-serif"/>
                        </a:rPr>
                        <a:t>缓存污染</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false" bIns="114300" lIns="152400" rIns="152400" rot="0" tIns="114300"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异常布局参数被RecyclerView缓存池保留</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false" bIns="114300" lIns="152400" rIns="152400" rot="0" tIns="114300"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用户观察：部分卡片永远异常</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r>
              <a:tr h="863600">
                <a:tc gridSpan="1" rowSpan="1">
                  <a:txBody>
                    <a:bodyPr anchor="ctr" anchorCtr="false" bIns="114300" lIns="152400" rIns="152400" rot="0" tIns="114300" vert="horz" wrap="square"/>
                    <a:p>
                      <a:pPr algn="l">
                        <a:defRPr b="tru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true" i="false" strike="noStrike" sz="1100">
                          <a:ln/>
                          <a:solidFill>
                            <a:srgbClr val="0A1F3D">
                              <a:alpha val="100000"/>
                            </a:srgbClr>
                          </a:solidFill>
                          <a:latin typeface="&quot;FZYaYiHei GB18030L2 R&quot;, sans-serif"/>
                          <a:ea typeface="&quot;FZYaYiHei GB18030L2 R&quot;, sans-serif"/>
                          <a:cs typeface="&quot;FZYaYiHei GB18030L2 R&quot;, sans-serif"/>
                        </a:rPr>
                        <a:t>缺乏修正机制</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114300" lIns="152400" rIns="152400" rot="0" tIns="114300"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高度&gt;0时没有强制恢复边距</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114300" lIns="152400" rIns="152400" rot="0" tIns="114300"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正常/异常位置随机互换</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r>
            </a:tbl>
          </a:graphicData>
        </a:graphic>
      </p:graphicFrame>
    </p:spTree>
  </p:cSld>
  <p:clrMapOvr>
    <a:masterClrMapping/>
  </p:clrMapOvr>
</p:sld>
</file>

<file path=ppt/slides/slide21.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380905" y="400050"/>
            <a:ext cx="11427142"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Bug Analysis</a:t>
            </a:r>
            <a:endParaRPr lang="en-US" sz="1100"/>
          </a:p>
        </p:txBody>
      </p:sp>
      <p:sp>
        <p:nvSpPr>
          <p:cNvPr id="4" name="TextBox 4"/>
          <p:cNvSpPr txBox="true"/>
          <p:nvPr/>
        </p:nvSpPr>
        <p:spPr>
          <a:xfrm flipH="false" flipV="false" rot="0">
            <a:off x="380905" y="638175"/>
            <a:ext cx="11427142" cy="390525"/>
          </a:xfrm>
          <a:prstGeom prst="rect">
            <a:avLst/>
          </a:prstGeom>
          <a:ln>
            <a:headEnd type="none"/>
            <a:tailEnd type="none"/>
          </a:ln>
        </p:spPr>
        <p:txBody>
          <a:bodyPr anchor="t" anchorCtr="false" bIns="0" lIns="0" rIns="0" rtlCol="false" tIns="0" vert="horz" wrap="none"/>
          <a:lstStyle/>
          <a:p>
            <a:pPr algn="l">
              <a:defRPr/>
            </a:pPr>
            <a:r>
              <a:rPr b="true" i="false" lang="en-US" strike="noStrike" sz="2700">
                <a:ln/>
                <a:solidFill>
                  <a:srgbClr val="0A1F3D">
                    <a:alpha val="100000"/>
                  </a:srgbClr>
                </a:solidFill>
                <a:latin typeface="Alibaba PuHuiTi 3.0 55 Regular"/>
                <a:ea typeface="Alibaba PuHuiTi 3.0 55 Regular"/>
                <a:cs typeface="Alibaba PuHuiTi 3.0 55 Regular"/>
              </a:rPr>
              <a:t>Bug 3：幽灵转圈（现象描述）</a:t>
            </a:r>
            <a:endParaRPr lang="en-US" sz="1100"/>
          </a:p>
        </p:txBody>
      </p:sp>
      <p:sp>
        <p:nvSpPr>
          <p:cNvPr id="5" name="AutoShape 5"/>
          <p:cNvSpPr/>
          <p:nvPr/>
        </p:nvSpPr>
        <p:spPr>
          <a:xfrm flipH="false" flipV="false" rot="0">
            <a:off x="380905" y="1230511"/>
            <a:ext cx="11427142" cy="904875"/>
          </a:xfrm>
          <a:prstGeom prst="rect">
            <a:avLst/>
          </a:prstGeom>
          <a:solidFill>
            <a:srgbClr val="E8EBEF">
              <a:alpha val="100000"/>
            </a:srgbClr>
          </a:solidFill>
          <a:ln w="9525">
            <a:solidFill>
              <a:srgbClr val="C5CDD6">
                <a:alpha val="100000"/>
              </a:srgbClr>
            </a:solidFill>
            <a:prstDash val="solid"/>
            <a:headEnd type="none"/>
            <a:tailEnd type="none"/>
          </a:ln>
        </p:spPr>
      </p:sp>
      <p:sp>
        <p:nvSpPr>
          <p:cNvPr id="6" name="AutoShape 6"/>
          <p:cNvSpPr/>
          <p:nvPr/>
        </p:nvSpPr>
        <p:spPr>
          <a:xfrm flipH="false" flipV="false" rot="0">
            <a:off x="380905" y="1230511"/>
            <a:ext cx="11427142" cy="9525"/>
          </a:xfrm>
          <a:prstGeom prst="line">
            <a:avLst/>
          </a:prstGeom>
          <a:ln w="28575">
            <a:solidFill>
              <a:srgbClr val="5B8CB8">
                <a:alpha val="100000"/>
              </a:srgbClr>
            </a:solidFill>
            <a:prstDash val="solid"/>
            <a:headEnd type="none"/>
            <a:tailEnd type="none"/>
          </a:ln>
        </p:spPr>
      </p:sp>
      <p:sp>
        <p:nvSpPr>
          <p:cNvPr id="7" name="TextBox 7"/>
          <p:cNvSpPr txBox="true"/>
          <p:nvPr/>
        </p:nvSpPr>
        <p:spPr>
          <a:xfrm flipH="false" flipV="false" rot="0">
            <a:off x="618970" y="1487686"/>
            <a:ext cx="11569982" cy="404812"/>
          </a:xfrm>
          <a:prstGeom prst="rect">
            <a:avLst/>
          </a:prstGeom>
          <a:ln>
            <a:headEnd type="none"/>
            <a:tailEnd type="none"/>
          </a:ln>
        </p:spPr>
        <p:txBody>
          <a:bodyPr anchor="t" anchorCtr="false" bIns="0" lIns="0" rIns="0" rtlCol="false" tIns="0" vert="horz" wrap="square"/>
          <a:lstStyle/>
          <a:p>
            <a:pPr algn="l">
              <a:defRPr/>
            </a:pPr>
            <a:r>
              <a:rPr b="true" i="false" lang="en-US" strike="noStrike" sz="1100">
                <a:ln/>
                <a:solidFill>
                  <a:srgbClr val="5B8CB8">
                    <a:alpha val="90196"/>
                  </a:srgbClr>
                </a:solidFill>
                <a:latin typeface="FZYaYiHei GB18030L2 R"/>
                <a:ea typeface="FZYaYiHei GB18030L2 R"/>
                <a:cs typeface="FZYaYiHei GB18030L2 R"/>
              </a:rPr>
              <a:t>核心洞察：</a:t>
            </a:r>
            <a:r>
              <a:rPr b="false" i="false" strike="noStrike" sz="1100">
                <a:ln/>
                <a:solidFill>
                  <a:srgbClr val="0A1F3D">
                    <a:alpha val="90196"/>
                  </a:srgbClr>
                </a:solidFill>
                <a:latin typeface="FZYaYiHei GB18030L2 R"/>
                <a:ea typeface="FZYaYiHei GB18030L2 R"/>
                <a:cs typeface="FZYaYiHei GB18030L2 R"/>
              </a:rPr>
              <a:t>幽灵转圈现象揭示了评分状态机的严重缺陷：用户按官方引导滑动切换题目后，原题目评分状态（isScoring=true）未清除，呈现持续转圈；后续题目评分完成时，</a:t>
            </a:r>
            <a:endParaRPr lang="en-US" sz="1100"/>
          </a:p>
          <a:p>
            <a:pPr algn="l"/>
            <a:r>
              <a:rPr b="false" i="false" strike="noStrike" sz="1100">
                <a:ln/>
                <a:solidFill>
                  <a:srgbClr val="0A1F3D">
                    <a:alpha val="90196"/>
                  </a:srgbClr>
                </a:solidFill>
                <a:latin typeface="FZYaYiHei GB18030L2 R"/>
                <a:ea typeface="FZYaYiHei GB18030L2 R"/>
                <a:cs typeface="FZYaYiHei GB18030L2 R"/>
              </a:rPr>
              <a:t>该残留状态被被动清除但无数据写入，形成"转圈停止但分数为空"的僵尸状态。这是全局单例监听器模式与UI状态机设计缺陷共同导致的典型状态残留故障。</a:t>
            </a:r>
            <a:endParaRPr/>
          </a:p>
        </p:txBody>
      </p:sp>
      <p:sp>
        <p:nvSpPr>
          <p:cNvPr id="8" name="AutoShape 8"/>
          <p:cNvSpPr/>
          <p:nvPr/>
        </p:nvSpPr>
        <p:spPr>
          <a:xfrm flipH="false" flipV="false" rot="0">
            <a:off x="380905" y="2287786"/>
            <a:ext cx="5637390" cy="2018407"/>
          </a:xfrm>
          <a:prstGeom prst="rect">
            <a:avLst/>
          </a:prstGeom>
          <a:solidFill>
            <a:srgbClr val="E8EBEF">
              <a:alpha val="100000"/>
            </a:srgbClr>
          </a:solidFill>
          <a:ln w="9525">
            <a:solidFill>
              <a:srgbClr val="C5CDD6">
                <a:alpha val="100000"/>
              </a:srgbClr>
            </a:solidFill>
            <a:prstDash val="solid"/>
            <a:headEnd type="none"/>
            <a:tailEnd type="none"/>
          </a:ln>
        </p:spPr>
      </p:sp>
      <p:sp>
        <p:nvSpPr>
          <p:cNvPr id="9" name="AutoShape 9"/>
          <p:cNvSpPr/>
          <p:nvPr/>
        </p:nvSpPr>
        <p:spPr>
          <a:xfrm flipH="false" flipV="false" rot="0">
            <a:off x="561909" y="2530673"/>
            <a:ext cx="171407" cy="171450"/>
          </a:xfrm>
          <a:custGeom>
            <a:rect b="b" l="l" r="r" t="t"/>
            <a:pathLst>
              <a:path h="10000" w="9998">
                <a:moveTo>
                  <a:pt x="0" y="7059"/>
                </a:moveTo>
                <a:lnTo>
                  <a:pt x="1428" y="7059"/>
                </a:lnTo>
                <a:lnTo>
                  <a:pt x="1428" y="3235"/>
                </a:lnTo>
                <a:cubicBezTo>
                  <a:pt x="1428" y="2757"/>
                  <a:pt x="1525" y="2316"/>
                  <a:pt x="1719" y="1912"/>
                </a:cubicBezTo>
                <a:cubicBezTo>
                  <a:pt x="1912" y="1508"/>
                  <a:pt x="2172" y="1186"/>
                  <a:pt x="2500" y="947"/>
                </a:cubicBezTo>
                <a:cubicBezTo>
                  <a:pt x="2826" y="707"/>
                  <a:pt x="3183" y="588"/>
                  <a:pt x="3571" y="588"/>
                </a:cubicBezTo>
                <a:cubicBezTo>
                  <a:pt x="3958" y="588"/>
                  <a:pt x="4315" y="707"/>
                  <a:pt x="4642" y="947"/>
                </a:cubicBezTo>
                <a:cubicBezTo>
                  <a:pt x="4968" y="1186"/>
                  <a:pt x="5229" y="1508"/>
                  <a:pt x="5423" y="1912"/>
                </a:cubicBezTo>
                <a:cubicBezTo>
                  <a:pt x="5616" y="2316"/>
                  <a:pt x="5713" y="2757"/>
                  <a:pt x="5713" y="3235"/>
                </a:cubicBezTo>
                <a:lnTo>
                  <a:pt x="5713" y="7353"/>
                </a:lnTo>
                <a:cubicBezTo>
                  <a:pt x="5713" y="7619"/>
                  <a:pt x="5767" y="7864"/>
                  <a:pt x="5875" y="8088"/>
                </a:cubicBezTo>
                <a:cubicBezTo>
                  <a:pt x="5983" y="8312"/>
                  <a:pt x="6127" y="8490"/>
                  <a:pt x="6308" y="8624"/>
                </a:cubicBezTo>
                <a:cubicBezTo>
                  <a:pt x="6489" y="8757"/>
                  <a:pt x="6687" y="8824"/>
                  <a:pt x="6903" y="8824"/>
                </a:cubicBezTo>
                <a:cubicBezTo>
                  <a:pt x="7119" y="8824"/>
                  <a:pt x="7317" y="8757"/>
                  <a:pt x="7499" y="8624"/>
                </a:cubicBezTo>
                <a:cubicBezTo>
                  <a:pt x="7679" y="8490"/>
                  <a:pt x="7824" y="8312"/>
                  <a:pt x="7932" y="8088"/>
                </a:cubicBezTo>
                <a:cubicBezTo>
                  <a:pt x="8040" y="7864"/>
                  <a:pt x="8094" y="7619"/>
                  <a:pt x="8094" y="7353"/>
                </a:cubicBezTo>
                <a:lnTo>
                  <a:pt x="8094" y="3424"/>
                </a:lnTo>
                <a:cubicBezTo>
                  <a:pt x="7814" y="3306"/>
                  <a:pt x="7586" y="3094"/>
                  <a:pt x="7408" y="2788"/>
                </a:cubicBezTo>
                <a:cubicBezTo>
                  <a:pt x="7230" y="2482"/>
                  <a:pt x="7141" y="2141"/>
                  <a:pt x="7141" y="1765"/>
                </a:cubicBezTo>
                <a:cubicBezTo>
                  <a:pt x="7141" y="1443"/>
                  <a:pt x="7204" y="1146"/>
                  <a:pt x="7332" y="876"/>
                </a:cubicBezTo>
                <a:cubicBezTo>
                  <a:pt x="7458" y="606"/>
                  <a:pt x="7631" y="392"/>
                  <a:pt x="7851" y="235"/>
                </a:cubicBezTo>
                <a:cubicBezTo>
                  <a:pt x="8069" y="78"/>
                  <a:pt x="8309" y="0"/>
                  <a:pt x="8570" y="0"/>
                </a:cubicBezTo>
                <a:cubicBezTo>
                  <a:pt x="8830" y="0"/>
                  <a:pt x="9069" y="78"/>
                  <a:pt x="9289" y="235"/>
                </a:cubicBezTo>
                <a:cubicBezTo>
                  <a:pt x="9507" y="392"/>
                  <a:pt x="9680" y="606"/>
                  <a:pt x="9808" y="876"/>
                </a:cubicBezTo>
                <a:cubicBezTo>
                  <a:pt x="9934" y="1146"/>
                  <a:pt x="9998" y="1443"/>
                  <a:pt x="9998" y="1765"/>
                </a:cubicBezTo>
                <a:cubicBezTo>
                  <a:pt x="9998" y="2141"/>
                  <a:pt x="9909" y="2482"/>
                  <a:pt x="9731" y="2788"/>
                </a:cubicBezTo>
                <a:cubicBezTo>
                  <a:pt x="9553" y="3094"/>
                  <a:pt x="9325" y="3306"/>
                  <a:pt x="9046" y="3424"/>
                </a:cubicBezTo>
                <a:lnTo>
                  <a:pt x="9046" y="7353"/>
                </a:lnTo>
                <a:cubicBezTo>
                  <a:pt x="9046" y="7831"/>
                  <a:pt x="8949" y="8272"/>
                  <a:pt x="8755" y="8676"/>
                </a:cubicBezTo>
                <a:cubicBezTo>
                  <a:pt x="8561" y="9080"/>
                  <a:pt x="8301" y="9401"/>
                  <a:pt x="7975" y="9641"/>
                </a:cubicBezTo>
                <a:cubicBezTo>
                  <a:pt x="7647" y="9880"/>
                  <a:pt x="7290" y="10000"/>
                  <a:pt x="6903" y="10000"/>
                </a:cubicBezTo>
                <a:cubicBezTo>
                  <a:pt x="6516" y="10000"/>
                  <a:pt x="6159" y="9880"/>
                  <a:pt x="5832" y="9641"/>
                </a:cubicBezTo>
                <a:cubicBezTo>
                  <a:pt x="5505" y="9401"/>
                  <a:pt x="5245" y="9080"/>
                  <a:pt x="5051" y="8676"/>
                </a:cubicBezTo>
                <a:cubicBezTo>
                  <a:pt x="4857" y="8272"/>
                  <a:pt x="4761" y="7831"/>
                  <a:pt x="4761" y="7353"/>
                </a:cubicBezTo>
                <a:lnTo>
                  <a:pt x="4761" y="3235"/>
                </a:lnTo>
                <a:cubicBezTo>
                  <a:pt x="4761" y="2968"/>
                  <a:pt x="4707" y="2723"/>
                  <a:pt x="4599" y="2500"/>
                </a:cubicBezTo>
                <a:cubicBezTo>
                  <a:pt x="4491" y="2276"/>
                  <a:pt x="4346" y="2098"/>
                  <a:pt x="4166" y="1965"/>
                </a:cubicBezTo>
                <a:cubicBezTo>
                  <a:pt x="3984" y="1831"/>
                  <a:pt x="3786" y="1765"/>
                  <a:pt x="3571" y="1765"/>
                </a:cubicBezTo>
                <a:cubicBezTo>
                  <a:pt x="3355" y="1765"/>
                  <a:pt x="3156" y="1831"/>
                  <a:pt x="2976" y="1965"/>
                </a:cubicBezTo>
                <a:cubicBezTo>
                  <a:pt x="2794" y="2098"/>
                  <a:pt x="2650" y="2276"/>
                  <a:pt x="2542" y="2500"/>
                </a:cubicBezTo>
                <a:cubicBezTo>
                  <a:pt x="2434" y="2723"/>
                  <a:pt x="2380" y="2968"/>
                  <a:pt x="2380" y="3235"/>
                </a:cubicBezTo>
                <a:lnTo>
                  <a:pt x="2380" y="7059"/>
                </a:lnTo>
                <a:lnTo>
                  <a:pt x="3809" y="7059"/>
                </a:lnTo>
                <a:lnTo>
                  <a:pt x="1904" y="10000"/>
                </a:lnTo>
                <a:lnTo>
                  <a:pt x="0" y="7059"/>
                </a:lnTo>
                <a:moveTo>
                  <a:pt x="8570" y="2353"/>
                </a:moveTo>
                <a:cubicBezTo>
                  <a:pt x="8703" y="2353"/>
                  <a:pt x="8816" y="2296"/>
                  <a:pt x="8908" y="2182"/>
                </a:cubicBezTo>
                <a:cubicBezTo>
                  <a:pt x="9000" y="2068"/>
                  <a:pt x="9046" y="1929"/>
                  <a:pt x="9046" y="1765"/>
                </a:cubicBezTo>
                <a:cubicBezTo>
                  <a:pt x="9046" y="1600"/>
                  <a:pt x="9000" y="1461"/>
                  <a:pt x="8908" y="1347"/>
                </a:cubicBezTo>
                <a:cubicBezTo>
                  <a:pt x="8816" y="1233"/>
                  <a:pt x="8703" y="1176"/>
                  <a:pt x="8570" y="1176"/>
                </a:cubicBezTo>
                <a:cubicBezTo>
                  <a:pt x="8436" y="1176"/>
                  <a:pt x="8324" y="1233"/>
                  <a:pt x="8232" y="1347"/>
                </a:cubicBezTo>
                <a:cubicBezTo>
                  <a:pt x="8140" y="1461"/>
                  <a:pt x="8094" y="1600"/>
                  <a:pt x="8094" y="1765"/>
                </a:cubicBezTo>
                <a:cubicBezTo>
                  <a:pt x="8094" y="1929"/>
                  <a:pt x="8140" y="2068"/>
                  <a:pt x="8232" y="2182"/>
                </a:cubicBezTo>
                <a:cubicBezTo>
                  <a:pt x="8324" y="2296"/>
                  <a:pt x="8436" y="2353"/>
                  <a:pt x="8570" y="2353"/>
                </a:cubicBezTo>
              </a:path>
            </a:pathLst>
          </a:custGeom>
          <a:solidFill>
            <a:srgbClr val="5B8CB8">
              <a:alpha val="100000"/>
            </a:srgbClr>
          </a:solidFill>
          <a:ln>
            <a:headEnd type="none"/>
            <a:tailEnd type="none"/>
          </a:ln>
        </p:spPr>
      </p:sp>
      <p:sp>
        <p:nvSpPr>
          <p:cNvPr id="10" name="TextBox 10"/>
          <p:cNvSpPr txBox="true"/>
          <p:nvPr/>
        </p:nvSpPr>
        <p:spPr>
          <a:xfrm flipH="false" flipV="false" rot="0">
            <a:off x="809572" y="2542579"/>
            <a:ext cx="55350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复现路径</a:t>
            </a:r>
            <a:endParaRPr lang="en-US" sz="1100"/>
          </a:p>
        </p:txBody>
      </p:sp>
      <p:sp>
        <p:nvSpPr>
          <p:cNvPr id="11" name="TextBox 11"/>
          <p:cNvSpPr txBox="true"/>
          <p:nvPr/>
        </p:nvSpPr>
        <p:spPr>
          <a:xfrm flipH="false" flipV="false" rot="0">
            <a:off x="580880" y="2887861"/>
            <a:ext cx="5437415"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5098"/>
                  </a:srgbClr>
                </a:solidFill>
                <a:latin typeface="FZYaYiHei GB18030L2 R"/>
                <a:ea typeface="FZYaYiHei GB18030L2 R"/>
                <a:cs typeface="FZYaYiHei GB18030L2 R"/>
              </a:rPr>
              <a:t>句子1录音→滑动切换→句子2超时→返回句子1→转圈持续→句子2完成→句子1僵尸状态</a:t>
            </a:r>
            <a:endParaRPr lang="en-US" sz="1100"/>
          </a:p>
        </p:txBody>
      </p:sp>
      <p:sp>
        <p:nvSpPr>
          <p:cNvPr id="12" name="TextBox 12"/>
          <p:cNvSpPr txBox="true"/>
          <p:nvPr/>
        </p:nvSpPr>
        <p:spPr>
          <a:xfrm flipH="false" flipV="false" rot="0">
            <a:off x="580880" y="3181201"/>
            <a:ext cx="5237441"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滑动操作触发状态残留，原题目评分指示器失去响应</a:t>
            </a:r>
            <a:endParaRPr lang="en-US" sz="1100"/>
          </a:p>
        </p:txBody>
      </p:sp>
      <p:sp>
        <p:nvSpPr>
          <p:cNvPr id="13" name="AutoShape 13"/>
          <p:cNvSpPr/>
          <p:nvPr/>
        </p:nvSpPr>
        <p:spPr>
          <a:xfrm flipH="false" flipV="false" rot="0">
            <a:off x="6170657" y="2287786"/>
            <a:ext cx="5637390" cy="2018407"/>
          </a:xfrm>
          <a:prstGeom prst="rect">
            <a:avLst/>
          </a:prstGeom>
          <a:solidFill>
            <a:srgbClr val="E8EBEF">
              <a:alpha val="100000"/>
            </a:srgbClr>
          </a:solidFill>
          <a:ln w="9525">
            <a:solidFill>
              <a:srgbClr val="C5CDD6">
                <a:alpha val="100000"/>
              </a:srgbClr>
            </a:solidFill>
            <a:prstDash val="solid"/>
            <a:headEnd type="none"/>
            <a:tailEnd type="none"/>
          </a:ln>
        </p:spPr>
      </p:sp>
      <p:sp>
        <p:nvSpPr>
          <p:cNvPr id="14" name="AutoShape 14"/>
          <p:cNvSpPr/>
          <p:nvPr/>
        </p:nvSpPr>
        <p:spPr>
          <a:xfrm flipH="false" flipV="false" rot="0">
            <a:off x="6351661" y="2530673"/>
            <a:ext cx="171407" cy="17145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5B8CB8">
              <a:alpha val="100000"/>
            </a:srgbClr>
          </a:solidFill>
          <a:ln>
            <a:headEnd type="none"/>
            <a:tailEnd type="none"/>
          </a:ln>
        </p:spPr>
      </p:sp>
      <p:sp>
        <p:nvSpPr>
          <p:cNvPr id="15" name="TextBox 15"/>
          <p:cNvSpPr txBox="true"/>
          <p:nvPr/>
        </p:nvSpPr>
        <p:spPr>
          <a:xfrm flipH="false" flipV="false" rot="0">
            <a:off x="6599324" y="2542579"/>
            <a:ext cx="55350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状态残留</a:t>
            </a:r>
            <a:endParaRPr lang="en-US" sz="1100"/>
          </a:p>
        </p:txBody>
      </p:sp>
      <p:sp>
        <p:nvSpPr>
          <p:cNvPr id="16" name="TextBox 16"/>
          <p:cNvSpPr txBox="true"/>
          <p:nvPr/>
        </p:nvSpPr>
        <p:spPr>
          <a:xfrm flipH="false" flipV="false" rot="0">
            <a:off x="6370632" y="2887861"/>
            <a:ext cx="5237441"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5098"/>
                  </a:srgbClr>
                </a:solidFill>
                <a:latin typeface="FZYaYiHei GB18030L2 R"/>
                <a:ea typeface="FZYaYiHei GB18030L2 R"/>
                <a:cs typeface="FZYaYiHei GB18030L2 R"/>
              </a:rPr>
              <a:t>滑动切换后isScoring=true未清除，UI持续显示"评分中"转圈动画</a:t>
            </a:r>
            <a:endParaRPr lang="en-US" sz="1100"/>
          </a:p>
        </p:txBody>
      </p:sp>
      <p:sp>
        <p:nvSpPr>
          <p:cNvPr id="17" name="TextBox 17"/>
          <p:cNvSpPr txBox="true"/>
          <p:nvPr/>
        </p:nvSpPr>
        <p:spPr>
          <a:xfrm flipH="false" flipV="false" rot="0">
            <a:off x="6370632" y="3181201"/>
            <a:ext cx="5237441"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状态机缺少切换时的清理逻辑，标志位滞留内存</a:t>
            </a:r>
            <a:endParaRPr lang="en-US" sz="1100"/>
          </a:p>
        </p:txBody>
      </p:sp>
      <p:sp>
        <p:nvSpPr>
          <p:cNvPr id="18" name="AutoShape 18"/>
          <p:cNvSpPr/>
          <p:nvPr/>
        </p:nvSpPr>
        <p:spPr>
          <a:xfrm flipH="false" flipV="false" rot="0">
            <a:off x="380905" y="4458593"/>
            <a:ext cx="5637390" cy="2018407"/>
          </a:xfrm>
          <a:prstGeom prst="rect">
            <a:avLst/>
          </a:prstGeom>
          <a:solidFill>
            <a:srgbClr val="E8EBEF">
              <a:alpha val="100000"/>
            </a:srgbClr>
          </a:solidFill>
          <a:ln w="9525">
            <a:solidFill>
              <a:srgbClr val="C5CDD6">
                <a:alpha val="100000"/>
              </a:srgbClr>
            </a:solidFill>
            <a:prstDash val="solid"/>
            <a:headEnd type="none"/>
            <a:tailEnd type="none"/>
          </a:ln>
        </p:spPr>
      </p:sp>
      <p:sp>
        <p:nvSpPr>
          <p:cNvPr id="19" name="AutoShape 19"/>
          <p:cNvSpPr/>
          <p:nvPr/>
        </p:nvSpPr>
        <p:spPr>
          <a:xfrm flipH="false" flipV="false" rot="0">
            <a:off x="561909" y="4701480"/>
            <a:ext cx="171407" cy="171450"/>
          </a:xfrm>
          <a:custGeom>
            <a:rect b="b" l="l" r="r" t="t"/>
            <a:pathLst>
              <a:path h="10000" w="9998">
                <a:moveTo>
                  <a:pt x="2230" y="2110"/>
                </a:moveTo>
                <a:lnTo>
                  <a:pt x="1730" y="1220"/>
                </a:lnTo>
                <a:cubicBezTo>
                  <a:pt x="2176" y="833"/>
                  <a:pt x="2676" y="533"/>
                  <a:pt x="3229" y="320"/>
                </a:cubicBezTo>
                <a:cubicBezTo>
                  <a:pt x="3795" y="106"/>
                  <a:pt x="4385"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526"/>
                  <a:pt x="9918" y="6036"/>
                  <a:pt x="9758" y="6530"/>
                </a:cubicBezTo>
                <a:cubicBezTo>
                  <a:pt x="9604" y="7010"/>
                  <a:pt x="9381" y="7456"/>
                  <a:pt x="9088" y="7870"/>
                </a:cubicBezTo>
                <a:lnTo>
                  <a:pt x="7498" y="5000"/>
                </a:lnTo>
                <a:lnTo>
                  <a:pt x="8998" y="5000"/>
                </a:lnTo>
                <a:cubicBezTo>
                  <a:pt x="8998" y="4273"/>
                  <a:pt x="8814" y="3600"/>
                  <a:pt x="8448" y="2980"/>
                </a:cubicBezTo>
                <a:cubicBezTo>
                  <a:pt x="8094" y="2380"/>
                  <a:pt x="7618" y="1903"/>
                  <a:pt x="7019" y="1550"/>
                </a:cubicBezTo>
                <a:cubicBezTo>
                  <a:pt x="6399" y="1183"/>
                  <a:pt x="5725" y="1000"/>
                  <a:pt x="4999" y="1000"/>
                </a:cubicBezTo>
                <a:cubicBezTo>
                  <a:pt x="4472" y="1000"/>
                  <a:pt x="3965" y="1100"/>
                  <a:pt x="3479" y="1300"/>
                </a:cubicBezTo>
                <a:cubicBezTo>
                  <a:pt x="3012" y="1493"/>
                  <a:pt x="2596" y="1763"/>
                  <a:pt x="2230" y="2110"/>
                </a:cubicBezTo>
                <a:moveTo>
                  <a:pt x="7768" y="7890"/>
                </a:moveTo>
                <a:lnTo>
                  <a:pt x="8268" y="8780"/>
                </a:lnTo>
                <a:cubicBezTo>
                  <a:pt x="7821" y="9166"/>
                  <a:pt x="7321" y="9466"/>
                  <a:pt x="6769" y="9680"/>
                </a:cubicBezTo>
                <a:cubicBezTo>
                  <a:pt x="6202" y="9893"/>
                  <a:pt x="5612" y="10000"/>
                  <a:pt x="4999" y="10000"/>
                </a:cubicBez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473"/>
                  <a:pt x="80" y="3963"/>
                  <a:pt x="240" y="3470"/>
                </a:cubicBezTo>
                <a:cubicBezTo>
                  <a:pt x="393" y="2990"/>
                  <a:pt x="616" y="2543"/>
                  <a:pt x="910" y="2130"/>
                </a:cubicBezTo>
                <a:lnTo>
                  <a:pt x="2500" y="5000"/>
                </a:lnTo>
                <a:lnTo>
                  <a:pt x="1000" y="5000"/>
                </a:lnTo>
                <a:cubicBezTo>
                  <a:pt x="1000" y="5726"/>
                  <a:pt x="1183" y="6400"/>
                  <a:pt x="1550" y="7020"/>
                </a:cubicBezTo>
                <a:cubicBezTo>
                  <a:pt x="1903" y="7620"/>
                  <a:pt x="2379" y="8096"/>
                  <a:pt x="2979" y="8450"/>
                </a:cubicBezTo>
                <a:cubicBezTo>
                  <a:pt x="3599" y="8816"/>
                  <a:pt x="4272" y="9000"/>
                  <a:pt x="4999" y="9000"/>
                </a:cubicBezTo>
                <a:cubicBezTo>
                  <a:pt x="5525" y="9000"/>
                  <a:pt x="6032" y="8900"/>
                  <a:pt x="6519" y="8700"/>
                </a:cubicBezTo>
                <a:cubicBezTo>
                  <a:pt x="6985" y="8506"/>
                  <a:pt x="7402" y="8236"/>
                  <a:pt x="7768" y="7890"/>
                </a:cubicBezTo>
              </a:path>
            </a:pathLst>
          </a:custGeom>
          <a:solidFill>
            <a:srgbClr val="5B8CB8">
              <a:alpha val="100000"/>
            </a:srgbClr>
          </a:solidFill>
          <a:ln>
            <a:headEnd type="none"/>
            <a:tailEnd type="none"/>
          </a:ln>
        </p:spPr>
      </p:sp>
      <p:sp>
        <p:nvSpPr>
          <p:cNvPr id="20" name="TextBox 20"/>
          <p:cNvSpPr txBox="true"/>
          <p:nvPr/>
        </p:nvSpPr>
        <p:spPr>
          <a:xfrm flipH="false" flipV="false" rot="0">
            <a:off x="809572" y="4713387"/>
            <a:ext cx="55350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被动清除</a:t>
            </a:r>
            <a:endParaRPr lang="en-US" sz="1100"/>
          </a:p>
        </p:txBody>
      </p:sp>
      <p:sp>
        <p:nvSpPr>
          <p:cNvPr id="21" name="TextBox 21"/>
          <p:cNvSpPr txBox="true"/>
          <p:nvPr/>
        </p:nvSpPr>
        <p:spPr>
          <a:xfrm flipH="false" flipV="false" rot="0">
            <a:off x="580880" y="5058668"/>
            <a:ext cx="5237441"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5098"/>
                  </a:srgbClr>
                </a:solidFill>
                <a:latin typeface="FZYaYiHei GB18030L2 R"/>
                <a:ea typeface="FZYaYiHei GB18030L2 R"/>
                <a:cs typeface="FZYaYiHei GB18030L2 R"/>
              </a:rPr>
              <a:t>句子2评分完成触发全局刷新，句子1转圈被强制停止但无分数数据</a:t>
            </a:r>
            <a:endParaRPr lang="en-US" sz="1100"/>
          </a:p>
        </p:txBody>
      </p:sp>
      <p:sp>
        <p:nvSpPr>
          <p:cNvPr id="22" name="TextBox 22"/>
          <p:cNvSpPr txBox="true"/>
          <p:nvPr/>
        </p:nvSpPr>
        <p:spPr>
          <a:xfrm flipH="false" flipV="false" rot="0">
            <a:off x="580880" y="5352009"/>
            <a:ext cx="5237441"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全局监听器广播覆盖所有题目，非目标题目仅重置状态不填充结果</a:t>
            </a:r>
            <a:endParaRPr lang="en-US" sz="1100"/>
          </a:p>
        </p:txBody>
      </p:sp>
      <p:sp>
        <p:nvSpPr>
          <p:cNvPr id="23" name="AutoShape 23"/>
          <p:cNvSpPr/>
          <p:nvPr/>
        </p:nvSpPr>
        <p:spPr>
          <a:xfrm flipH="false" flipV="false" rot="0">
            <a:off x="6170657" y="4458593"/>
            <a:ext cx="5637390" cy="2018407"/>
          </a:xfrm>
          <a:prstGeom prst="rect">
            <a:avLst/>
          </a:prstGeom>
          <a:solidFill>
            <a:srgbClr val="E8EBEF">
              <a:alpha val="100000"/>
            </a:srgbClr>
          </a:solidFill>
          <a:ln w="9525">
            <a:solidFill>
              <a:srgbClr val="C5CDD6">
                <a:alpha val="100000"/>
              </a:srgbClr>
            </a:solidFill>
            <a:prstDash val="solid"/>
            <a:headEnd type="none"/>
            <a:tailEnd type="none"/>
          </a:ln>
        </p:spPr>
      </p:sp>
      <p:sp>
        <p:nvSpPr>
          <p:cNvPr id="24" name="AutoShape 24"/>
          <p:cNvSpPr/>
          <p:nvPr/>
        </p:nvSpPr>
        <p:spPr>
          <a:xfrm flipH="false" flipV="false" rot="0">
            <a:off x="6351661" y="4701480"/>
            <a:ext cx="171407" cy="171450"/>
          </a:xfrm>
          <a:custGeom>
            <a:rect b="b" l="l" r="r" t="t"/>
            <a:pathLst>
              <a:path h="10000" w="9998">
                <a:moveTo>
                  <a:pt x="4999" y="0"/>
                </a:moveTo>
                <a:cubicBezTo>
                  <a:pt x="5902" y="0"/>
                  <a:pt x="6743" y="203"/>
                  <a:pt x="7521" y="610"/>
                </a:cubicBezTo>
                <a:cubicBezTo>
                  <a:pt x="8276" y="1010"/>
                  <a:pt x="8876" y="1550"/>
                  <a:pt x="9320" y="2230"/>
                </a:cubicBezTo>
                <a:cubicBezTo>
                  <a:pt x="9772" y="2930"/>
                  <a:pt x="9998" y="3686"/>
                  <a:pt x="9998" y="4500"/>
                </a:cubicBezTo>
                <a:lnTo>
                  <a:pt x="9998" y="8250"/>
                </a:lnTo>
                <a:cubicBezTo>
                  <a:pt x="9998" y="8570"/>
                  <a:pt x="9911" y="8863"/>
                  <a:pt x="9737" y="9130"/>
                </a:cubicBezTo>
                <a:cubicBezTo>
                  <a:pt x="9563" y="9396"/>
                  <a:pt x="9328" y="9608"/>
                  <a:pt x="9032" y="9765"/>
                </a:cubicBezTo>
                <a:cubicBezTo>
                  <a:pt x="8735" y="9921"/>
                  <a:pt x="8409" y="10000"/>
                  <a:pt x="8054" y="10000"/>
                </a:cubicBezTo>
                <a:cubicBezTo>
                  <a:pt x="7728" y="10000"/>
                  <a:pt x="7424" y="9931"/>
                  <a:pt x="7143" y="9795"/>
                </a:cubicBezTo>
                <a:cubicBezTo>
                  <a:pt x="6861" y="9658"/>
                  <a:pt x="6632" y="9473"/>
                  <a:pt x="6454" y="9240"/>
                </a:cubicBezTo>
                <a:cubicBezTo>
                  <a:pt x="6306" y="9473"/>
                  <a:pt x="6102" y="9658"/>
                  <a:pt x="5843" y="9795"/>
                </a:cubicBezTo>
                <a:cubicBezTo>
                  <a:pt x="5583" y="9931"/>
                  <a:pt x="5302" y="10000"/>
                  <a:pt x="4999" y="10000"/>
                </a:cubicBezTo>
                <a:cubicBezTo>
                  <a:pt x="4695" y="10000"/>
                  <a:pt x="4414" y="9931"/>
                  <a:pt x="4155" y="9795"/>
                </a:cubicBezTo>
                <a:cubicBezTo>
                  <a:pt x="3895" y="9658"/>
                  <a:pt x="3692" y="9473"/>
                  <a:pt x="3544" y="9240"/>
                </a:cubicBezTo>
                <a:cubicBezTo>
                  <a:pt x="3366" y="9473"/>
                  <a:pt x="3136" y="9658"/>
                  <a:pt x="2855" y="9795"/>
                </a:cubicBezTo>
                <a:cubicBezTo>
                  <a:pt x="2573" y="9931"/>
                  <a:pt x="2266" y="10000"/>
                  <a:pt x="1933" y="10000"/>
                </a:cubicBezTo>
                <a:cubicBezTo>
                  <a:pt x="1599" y="10000"/>
                  <a:pt x="1288" y="9926"/>
                  <a:pt x="1000" y="9780"/>
                </a:cubicBezTo>
                <a:cubicBezTo>
                  <a:pt x="711" y="9633"/>
                  <a:pt x="478" y="9433"/>
                  <a:pt x="300" y="9180"/>
                </a:cubicBezTo>
                <a:cubicBezTo>
                  <a:pt x="122" y="8926"/>
                  <a:pt x="22" y="8650"/>
                  <a:pt x="0" y="8350"/>
                </a:cubicBezTo>
                <a:lnTo>
                  <a:pt x="0" y="4500"/>
                </a:lnTo>
                <a:cubicBezTo>
                  <a:pt x="0" y="3686"/>
                  <a:pt x="226" y="2930"/>
                  <a:pt x="678" y="2230"/>
                </a:cubicBezTo>
                <a:cubicBezTo>
                  <a:pt x="1122" y="1550"/>
                  <a:pt x="1721" y="1010"/>
                  <a:pt x="2477" y="610"/>
                </a:cubicBezTo>
                <a:cubicBezTo>
                  <a:pt x="3255" y="203"/>
                  <a:pt x="4095" y="0"/>
                  <a:pt x="4999" y="0"/>
                </a:cubicBezTo>
                <a:moveTo>
                  <a:pt x="4999" y="1000"/>
                </a:moveTo>
                <a:cubicBezTo>
                  <a:pt x="4310" y="1000"/>
                  <a:pt x="3669" y="1153"/>
                  <a:pt x="3077" y="1460"/>
                </a:cubicBezTo>
                <a:cubicBezTo>
                  <a:pt x="2499" y="1753"/>
                  <a:pt x="2037" y="2156"/>
                  <a:pt x="1689" y="2670"/>
                </a:cubicBezTo>
                <a:cubicBezTo>
                  <a:pt x="1325" y="3190"/>
                  <a:pt x="1133" y="3760"/>
                  <a:pt x="1111" y="4380"/>
                </a:cubicBezTo>
                <a:lnTo>
                  <a:pt x="1111" y="8290"/>
                </a:lnTo>
                <a:cubicBezTo>
                  <a:pt x="1125" y="8490"/>
                  <a:pt x="1212" y="8658"/>
                  <a:pt x="1372" y="8795"/>
                </a:cubicBezTo>
                <a:cubicBezTo>
                  <a:pt x="1531" y="8931"/>
                  <a:pt x="1722" y="9000"/>
                  <a:pt x="1944" y="9000"/>
                </a:cubicBezTo>
                <a:cubicBezTo>
                  <a:pt x="2070" y="9000"/>
                  <a:pt x="2188" y="8976"/>
                  <a:pt x="2300" y="8930"/>
                </a:cubicBezTo>
                <a:cubicBezTo>
                  <a:pt x="2410" y="8883"/>
                  <a:pt x="2503" y="8816"/>
                  <a:pt x="2577" y="8730"/>
                </a:cubicBezTo>
                <a:lnTo>
                  <a:pt x="2633" y="8670"/>
                </a:lnTo>
                <a:cubicBezTo>
                  <a:pt x="2781" y="8476"/>
                  <a:pt x="2979" y="8346"/>
                  <a:pt x="3227" y="8280"/>
                </a:cubicBezTo>
                <a:cubicBezTo>
                  <a:pt x="3475" y="8213"/>
                  <a:pt x="3719" y="8221"/>
                  <a:pt x="3960" y="8305"/>
                </a:cubicBezTo>
                <a:cubicBezTo>
                  <a:pt x="4200" y="8388"/>
                  <a:pt x="4384" y="8536"/>
                  <a:pt x="4510" y="8750"/>
                </a:cubicBezTo>
                <a:cubicBezTo>
                  <a:pt x="4562" y="8823"/>
                  <a:pt x="4630" y="8883"/>
                  <a:pt x="4716" y="8930"/>
                </a:cubicBezTo>
                <a:cubicBezTo>
                  <a:pt x="4800" y="8976"/>
                  <a:pt x="4895" y="9000"/>
                  <a:pt x="4999" y="9000"/>
                </a:cubicBezTo>
                <a:cubicBezTo>
                  <a:pt x="5103" y="9000"/>
                  <a:pt x="5197" y="8976"/>
                  <a:pt x="5282" y="8930"/>
                </a:cubicBezTo>
                <a:cubicBezTo>
                  <a:pt x="5367" y="8883"/>
                  <a:pt x="5432" y="8823"/>
                  <a:pt x="5477" y="8750"/>
                </a:cubicBezTo>
                <a:cubicBezTo>
                  <a:pt x="5603" y="8543"/>
                  <a:pt x="5780" y="8398"/>
                  <a:pt x="6010" y="8315"/>
                </a:cubicBezTo>
                <a:cubicBezTo>
                  <a:pt x="6239" y="8231"/>
                  <a:pt x="6474" y="8215"/>
                  <a:pt x="6715" y="8265"/>
                </a:cubicBezTo>
                <a:cubicBezTo>
                  <a:pt x="6955" y="8315"/>
                  <a:pt x="7154" y="8430"/>
                  <a:pt x="7310" y="8610"/>
                </a:cubicBezTo>
                <a:lnTo>
                  <a:pt x="7365" y="8670"/>
                </a:lnTo>
                <a:cubicBezTo>
                  <a:pt x="7446" y="8776"/>
                  <a:pt x="7546" y="8858"/>
                  <a:pt x="7665" y="8915"/>
                </a:cubicBezTo>
                <a:cubicBezTo>
                  <a:pt x="7783" y="8971"/>
                  <a:pt x="7913" y="9000"/>
                  <a:pt x="8054" y="9000"/>
                </a:cubicBezTo>
                <a:cubicBezTo>
                  <a:pt x="8268" y="9000"/>
                  <a:pt x="8455" y="8935"/>
                  <a:pt x="8615" y="8805"/>
                </a:cubicBezTo>
                <a:cubicBezTo>
                  <a:pt x="8774" y="8675"/>
                  <a:pt x="8865" y="8513"/>
                  <a:pt x="8887" y="8320"/>
                </a:cubicBezTo>
                <a:lnTo>
                  <a:pt x="8887" y="8250"/>
                </a:lnTo>
                <a:lnTo>
                  <a:pt x="8887" y="4500"/>
                </a:lnTo>
                <a:cubicBezTo>
                  <a:pt x="8887" y="3866"/>
                  <a:pt x="8709" y="3276"/>
                  <a:pt x="8354" y="2730"/>
                </a:cubicBezTo>
                <a:cubicBezTo>
                  <a:pt x="8013" y="2203"/>
                  <a:pt x="7550" y="1786"/>
                  <a:pt x="6965" y="1480"/>
                </a:cubicBezTo>
                <a:cubicBezTo>
                  <a:pt x="6357" y="1160"/>
                  <a:pt x="5702" y="1000"/>
                  <a:pt x="4999" y="1000"/>
                </a:cubicBezTo>
                <a:moveTo>
                  <a:pt x="4999" y="5000"/>
                </a:moveTo>
                <a:cubicBezTo>
                  <a:pt x="5199" y="5000"/>
                  <a:pt x="5384" y="5056"/>
                  <a:pt x="5554" y="5170"/>
                </a:cubicBezTo>
                <a:cubicBezTo>
                  <a:pt x="5724" y="5283"/>
                  <a:pt x="5860" y="5435"/>
                  <a:pt x="5960" y="5625"/>
                </a:cubicBezTo>
                <a:cubicBezTo>
                  <a:pt x="6060" y="5815"/>
                  <a:pt x="6110" y="6023"/>
                  <a:pt x="6110" y="6250"/>
                </a:cubicBezTo>
                <a:cubicBezTo>
                  <a:pt x="6110" y="6476"/>
                  <a:pt x="6060" y="6685"/>
                  <a:pt x="5960" y="6875"/>
                </a:cubicBezTo>
                <a:cubicBezTo>
                  <a:pt x="5860" y="7065"/>
                  <a:pt x="5724" y="7216"/>
                  <a:pt x="5554" y="7330"/>
                </a:cubicBezTo>
                <a:cubicBezTo>
                  <a:pt x="5384" y="7443"/>
                  <a:pt x="5199" y="7500"/>
                  <a:pt x="4999" y="7500"/>
                </a:cubicBezTo>
                <a:cubicBezTo>
                  <a:pt x="4799" y="7500"/>
                  <a:pt x="4614" y="7443"/>
                  <a:pt x="4444" y="7330"/>
                </a:cubicBezTo>
                <a:cubicBezTo>
                  <a:pt x="4273" y="7216"/>
                  <a:pt x="4138" y="7065"/>
                  <a:pt x="4038" y="6875"/>
                </a:cubicBezTo>
                <a:cubicBezTo>
                  <a:pt x="3938" y="6685"/>
                  <a:pt x="3888" y="6476"/>
                  <a:pt x="3888" y="6250"/>
                </a:cubicBezTo>
                <a:cubicBezTo>
                  <a:pt x="3888" y="6023"/>
                  <a:pt x="3938" y="5815"/>
                  <a:pt x="4038" y="5625"/>
                </a:cubicBezTo>
                <a:cubicBezTo>
                  <a:pt x="4138" y="5435"/>
                  <a:pt x="4273" y="5283"/>
                  <a:pt x="4444" y="5170"/>
                </a:cubicBezTo>
                <a:cubicBezTo>
                  <a:pt x="4614" y="5056"/>
                  <a:pt x="4799" y="5000"/>
                  <a:pt x="4999" y="5000"/>
                </a:cubicBezTo>
                <a:moveTo>
                  <a:pt x="3610" y="3000"/>
                </a:moveTo>
                <a:cubicBezTo>
                  <a:pt x="3840" y="3000"/>
                  <a:pt x="4036" y="3073"/>
                  <a:pt x="4199" y="3220"/>
                </a:cubicBezTo>
                <a:cubicBezTo>
                  <a:pt x="4362" y="3366"/>
                  <a:pt x="4444" y="3543"/>
                  <a:pt x="4444" y="3750"/>
                </a:cubicBezTo>
                <a:cubicBezTo>
                  <a:pt x="4444" y="3956"/>
                  <a:pt x="4362" y="4133"/>
                  <a:pt x="4199" y="4280"/>
                </a:cubicBezTo>
                <a:cubicBezTo>
                  <a:pt x="4036" y="4426"/>
                  <a:pt x="3840" y="4500"/>
                  <a:pt x="3610" y="4500"/>
                </a:cubicBezTo>
                <a:cubicBezTo>
                  <a:pt x="3380" y="4500"/>
                  <a:pt x="3184" y="4426"/>
                  <a:pt x="3022" y="4280"/>
                </a:cubicBezTo>
                <a:cubicBezTo>
                  <a:pt x="2858" y="4133"/>
                  <a:pt x="2777" y="3956"/>
                  <a:pt x="2777" y="3750"/>
                </a:cubicBezTo>
                <a:cubicBezTo>
                  <a:pt x="2777" y="3543"/>
                  <a:pt x="2858" y="3366"/>
                  <a:pt x="3022" y="3220"/>
                </a:cubicBezTo>
                <a:cubicBezTo>
                  <a:pt x="3184" y="3073"/>
                  <a:pt x="3380" y="3000"/>
                  <a:pt x="3610" y="3000"/>
                </a:cubicBezTo>
                <a:moveTo>
                  <a:pt x="6388" y="3000"/>
                </a:moveTo>
                <a:cubicBezTo>
                  <a:pt x="6617" y="3000"/>
                  <a:pt x="6813" y="3073"/>
                  <a:pt x="6976" y="3220"/>
                </a:cubicBezTo>
                <a:cubicBezTo>
                  <a:pt x="7139" y="3366"/>
                  <a:pt x="7221" y="3543"/>
                  <a:pt x="7221" y="3750"/>
                </a:cubicBezTo>
                <a:cubicBezTo>
                  <a:pt x="7221" y="3956"/>
                  <a:pt x="7139" y="4133"/>
                  <a:pt x="6976" y="4280"/>
                </a:cubicBezTo>
                <a:cubicBezTo>
                  <a:pt x="6813" y="4426"/>
                  <a:pt x="6617" y="4500"/>
                  <a:pt x="6388" y="4500"/>
                </a:cubicBezTo>
                <a:cubicBezTo>
                  <a:pt x="6158" y="4500"/>
                  <a:pt x="5961" y="4426"/>
                  <a:pt x="5799" y="4280"/>
                </a:cubicBezTo>
                <a:cubicBezTo>
                  <a:pt x="5635" y="4133"/>
                  <a:pt x="5554" y="3956"/>
                  <a:pt x="5554" y="3750"/>
                </a:cubicBezTo>
                <a:cubicBezTo>
                  <a:pt x="5554" y="3543"/>
                  <a:pt x="5635" y="3366"/>
                  <a:pt x="5799" y="3220"/>
                </a:cubicBezTo>
                <a:cubicBezTo>
                  <a:pt x="5961" y="3073"/>
                  <a:pt x="6158" y="3000"/>
                  <a:pt x="6388" y="3000"/>
                </a:cubicBezTo>
              </a:path>
            </a:pathLst>
          </a:custGeom>
          <a:solidFill>
            <a:srgbClr val="5B8CB8">
              <a:alpha val="100000"/>
            </a:srgbClr>
          </a:solidFill>
          <a:ln>
            <a:headEnd type="none"/>
            <a:tailEnd type="none"/>
          </a:ln>
        </p:spPr>
      </p:sp>
      <p:sp>
        <p:nvSpPr>
          <p:cNvPr id="25" name="TextBox 25"/>
          <p:cNvSpPr txBox="true"/>
          <p:nvPr/>
        </p:nvSpPr>
        <p:spPr>
          <a:xfrm flipH="false" flipV="false" rot="0">
            <a:off x="6599324" y="4713387"/>
            <a:ext cx="55350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僵尸结果</a:t>
            </a:r>
            <a:endParaRPr lang="en-US" sz="1100"/>
          </a:p>
        </p:txBody>
      </p:sp>
      <p:sp>
        <p:nvSpPr>
          <p:cNvPr id="26" name="TextBox 26"/>
          <p:cNvSpPr txBox="true"/>
          <p:nvPr/>
        </p:nvSpPr>
        <p:spPr>
          <a:xfrm flipH="false" flipV="false" rot="0">
            <a:off x="6370632" y="5058668"/>
            <a:ext cx="5237441"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5098"/>
                  </a:srgbClr>
                </a:solidFill>
                <a:latin typeface="FZYaYiHei GB18030L2 R"/>
                <a:ea typeface="FZYaYiHei GB18030L2 R"/>
                <a:cs typeface="FZYaYiHei GB18030L2 R"/>
              </a:rPr>
              <a:t>最终呈现"无转圈、无分数、无错误提示"的三无状态，用户无法感知故障</a:t>
            </a:r>
            <a:endParaRPr lang="en-US" sz="1100"/>
          </a:p>
        </p:txBody>
      </p:sp>
      <p:sp>
        <p:nvSpPr>
          <p:cNvPr id="27" name="TextBox 27"/>
          <p:cNvSpPr txBox="true"/>
          <p:nvPr/>
        </p:nvSpPr>
        <p:spPr>
          <a:xfrm flipH="false" flipV="false" rot="0">
            <a:off x="6370632" y="5352009"/>
            <a:ext cx="5237441"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UI静默失效，用户误以为评分成功，数据实际未持久化</a:t>
            </a:r>
            <a:endParaRPr lang="en-US" sz="1100"/>
          </a:p>
        </p:txBody>
      </p:sp>
    </p:spTree>
  </p:cSld>
  <p:clrMapOvr>
    <a:masterClrMapping/>
  </p:clrMapOvr>
</p:sld>
</file>

<file path=ppt/slides/slide22.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ROOT CAUSE ANALYSIS</a:t>
            </a:r>
            <a:endParaRPr lang="en-US" sz="1100"/>
          </a:p>
        </p:txBody>
      </p:sp>
      <p:sp>
        <p:nvSpPr>
          <p:cNvPr id="4" name="TextBox 4"/>
          <p:cNvSpPr txBox="true"/>
          <p:nvPr/>
        </p:nvSpPr>
        <p:spPr>
          <a:xfrm flipH="false" flipV="false" rot="0">
            <a:off x="457086" y="7620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Bug 3：逻辑还原 + 根因分析</a:t>
            </a:r>
            <a:endParaRPr lang="en-US" sz="1100"/>
          </a:p>
        </p:txBody>
      </p:sp>
      <p:sp>
        <p:nvSpPr>
          <p:cNvPr id="5" name="AutoShape 5"/>
          <p:cNvSpPr/>
          <p:nvPr/>
        </p:nvSpPr>
        <p:spPr>
          <a:xfrm flipH="false" flipV="false" rot="0">
            <a:off x="457086" y="1428750"/>
            <a:ext cx="11274781" cy="1350616"/>
          </a:xfrm>
          <a:prstGeom prst="rect">
            <a:avLst/>
          </a:prstGeom>
          <a:solidFill>
            <a:srgbClr val="E8EBEF">
              <a:alpha val="100000"/>
            </a:srgbClr>
          </a:solidFill>
          <a:ln w="9525">
            <a:solidFill>
              <a:srgbClr val="C5CDD6">
                <a:alpha val="100000"/>
              </a:srgbClr>
            </a:solidFill>
            <a:prstDash val="solid"/>
            <a:headEnd type="none"/>
            <a:tailEnd type="none"/>
          </a:ln>
        </p:spPr>
      </p:sp>
      <p:sp>
        <p:nvSpPr>
          <p:cNvPr id="6" name="AutoShape 6"/>
          <p:cNvSpPr/>
          <p:nvPr/>
        </p:nvSpPr>
        <p:spPr>
          <a:xfrm flipH="false" flipV="false" rot="0">
            <a:off x="457086" y="1428750"/>
            <a:ext cx="9522" cy="1350616"/>
          </a:xfrm>
          <a:prstGeom prst="line">
            <a:avLst/>
          </a:prstGeom>
          <a:ln w="28575">
            <a:solidFill>
              <a:srgbClr val="5B8CB8">
                <a:alpha val="100000"/>
              </a:srgbClr>
            </a:solidFill>
            <a:prstDash val="solid"/>
            <a:headEnd type="none"/>
            <a:tailEnd type="none"/>
          </a:ln>
        </p:spPr>
      </p:sp>
      <p:sp>
        <p:nvSpPr>
          <p:cNvPr id="7" name="AutoShape 7"/>
          <p:cNvSpPr/>
          <p:nvPr/>
        </p:nvSpPr>
        <p:spPr>
          <a:xfrm flipH="false" flipV="false" rot="0">
            <a:off x="703350" y="1660192"/>
            <a:ext cx="125698" cy="12573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5B8CB8">
              <a:alpha val="100000"/>
            </a:srgbClr>
          </a:solidFill>
          <a:ln>
            <a:headEnd type="none"/>
            <a:tailEnd type="none"/>
          </a:ln>
        </p:spPr>
      </p:sp>
      <p:sp>
        <p:nvSpPr>
          <p:cNvPr id="8" name="TextBox 8"/>
          <p:cNvSpPr txBox="true"/>
          <p:nvPr/>
        </p:nvSpPr>
        <p:spPr>
          <a:xfrm flipH="false" flipV="false" rot="0">
            <a:off x="875337" y="1663452"/>
            <a:ext cx="472709"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Alibaba PuHuiTi 3.0 55 Regular"/>
                <a:ea typeface="Alibaba PuHuiTi 3.0 55 Regular"/>
                <a:cs typeface="Alibaba PuHuiTi 3.0 55 Regular"/>
              </a:rPr>
              <a:t>关键洞察</a:t>
            </a:r>
            <a:endParaRPr lang="en-US" sz="1100"/>
          </a:p>
        </p:txBody>
      </p:sp>
      <p:sp>
        <p:nvSpPr>
          <p:cNvPr id="9" name="TextBox 9"/>
          <p:cNvSpPr txBox="true"/>
          <p:nvPr/>
        </p:nvSpPr>
        <p:spPr>
          <a:xfrm flipH="false" flipV="false" rot="0">
            <a:off x="714196" y="1922116"/>
            <a:ext cx="11474756" cy="619125"/>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90196"/>
                  </a:srgbClr>
                </a:solidFill>
                <a:latin typeface="FZYaYiHei GB18030L2 R"/>
                <a:ea typeface="FZYaYiHei GB18030L2 R"/>
                <a:cs typeface="FZYaYiHei GB18030L2 R"/>
              </a:rPr>
              <a:t>Bug 3的根源在于</a:t>
            </a:r>
            <a:r>
              <a:rPr b="true" i="false" strike="noStrike" sz="1100">
                <a:ln/>
                <a:solidFill>
                  <a:srgbClr val="5B8CB8">
                    <a:alpha val="90196"/>
                  </a:srgbClr>
                </a:solidFill>
                <a:latin typeface="FZYaYiHei GB18030L2 R"/>
                <a:ea typeface="FZYaYiHei GB18030L2 R"/>
                <a:cs typeface="FZYaYiHei GB18030L2 R"/>
              </a:rPr>
              <a:t>状态存储位置与清除机制的严重错配</a:t>
            </a:r>
            <a:r>
              <a:rPr b="false" i="false" strike="noStrike" sz="1100">
                <a:ln/>
                <a:solidFill>
                  <a:srgbClr val="0A1F3D">
                    <a:alpha val="90196"/>
                  </a:srgbClr>
                </a:solidFill>
                <a:latin typeface="FZYaYiHei GB18030L2 R"/>
                <a:ea typeface="FZYaYiHei GB18030L2 R"/>
                <a:cs typeface="FZYaYiHei GB18030L2 R"/>
              </a:rPr>
              <a:t>：isScoring标记存储于UI模型而非业务模型，其清除逻辑强耦合于网络回调；但网络回调采用全局单例监听器模式，</a:t>
            </a:r>
            <a:endParaRPr lang="en-US" sz="1100"/>
          </a:p>
          <a:p>
            <a:pPr algn="l"/>
            <a:r>
              <a:rPr b="false" i="false" strike="noStrike" sz="1100">
                <a:ln/>
                <a:solidFill>
                  <a:srgbClr val="0A1F3D">
                    <a:alpha val="90196"/>
                  </a:srgbClr>
                </a:solidFill>
                <a:latin typeface="FZYaYiHei GB18030L2 R"/>
                <a:ea typeface="FZYaYiHei GB18030L2 R"/>
                <a:cs typeface="FZYaYiHei GB18030L2 R"/>
              </a:rPr>
              <a:t>新会话启动时旧监听器被覆盖，导致旧会话的评分结果返回时无路由目标而被系统丢弃。UI状态因此永远无法主动清除，仅能在全局刷新时被被动清除，且伴随数据写入失</a:t>
            </a:r>
            <a:endParaRPr/>
          </a:p>
          <a:p>
            <a:pPr algn="l"/>
            <a:r>
              <a:rPr b="false" i="false" strike="noStrike" sz="1100">
                <a:ln/>
                <a:solidFill>
                  <a:srgbClr val="0A1F3D">
                    <a:alpha val="90196"/>
                  </a:srgbClr>
                </a:solidFill>
                <a:latin typeface="FZYaYiHei GB18030L2 R"/>
                <a:ea typeface="FZYaYiHei GB18030L2 R"/>
                <a:cs typeface="FZYaYiHei GB18030L2 R"/>
              </a:rPr>
              <a:t>败，形成僵尸状态。</a:t>
            </a:r>
            <a:endParaRPr/>
          </a:p>
        </p:txBody>
      </p:sp>
      <p:sp>
        <p:nvSpPr>
          <p:cNvPr id="10" name="TextBox 10"/>
          <p:cNvSpPr txBox="true"/>
          <p:nvPr/>
        </p:nvSpPr>
        <p:spPr>
          <a:xfrm flipH="false" flipV="false" rot="0">
            <a:off x="457086" y="3027016"/>
            <a:ext cx="11274781"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0A1F3D">
                    <a:alpha val="80000"/>
                  </a:srgbClr>
                </a:solidFill>
                <a:latin typeface="Alibaba PuHuiTi 3.0 55 Regular"/>
                <a:ea typeface="Alibaba PuHuiTi 3.0 55 Regular"/>
                <a:cs typeface="Alibaba PuHuiTi 3.0 55 Regular"/>
              </a:rPr>
              <a:t>Bug 3 完整逻辑还原</a:t>
            </a:r>
            <a:endParaRPr lang="en-US" sz="1100"/>
          </a:p>
        </p:txBody>
      </p:sp>
      <p:sp>
        <p:nvSpPr>
          <p:cNvPr id="11" name="AutoShape 11"/>
          <p:cNvSpPr/>
          <p:nvPr/>
        </p:nvSpPr>
        <p:spPr>
          <a:xfrm flipH="false" flipV="false" rot="0">
            <a:off x="457086" y="3308003"/>
            <a:ext cx="11274781" cy="2789932"/>
          </a:xfrm>
          <a:prstGeom prst="rect">
            <a:avLst/>
          </a:prstGeom>
          <a:solidFill>
            <a:srgbClr val="E8EBEF">
              <a:alpha val="100000"/>
            </a:srgbClr>
          </a:solidFill>
          <a:ln w="9525">
            <a:solidFill>
              <a:srgbClr val="C5CDD6">
                <a:alpha val="100000"/>
              </a:srgbClr>
            </a:solidFill>
            <a:prstDash val="solid"/>
            <a:headEnd type="none"/>
            <a:tailEnd type="none"/>
          </a:ln>
        </p:spPr>
      </p:sp>
      <p:graphicFrame>
        <p:nvGraphicFramePr>
          <p:cNvPr id="12" name="Table 12"/>
          <p:cNvGraphicFramePr>
            <a:graphicFrameLocks noGrp="true"/>
          </p:cNvGraphicFramePr>
          <p:nvPr/>
        </p:nvGraphicFramePr>
        <p:xfrm>
          <a:off x="466608" y="3317528"/>
          <a:ext cx="11255736" cy="2557462"/>
        </p:xfrm>
        <a:graphic>
          <a:graphicData uri="http://schemas.openxmlformats.org/drawingml/2006/table">
            <a:tbl>
              <a:tblPr/>
              <a:tblGrid>
                <a:gridCol w="889000"/>
                <a:gridCol w="2463800"/>
                <a:gridCol w="3594100"/>
                <a:gridCol w="4267200"/>
              </a:tblGrid>
              <a:tr h="431800">
                <a:tc gridSpan="1" rowSpan="1">
                  <a:txBody>
                    <a:bodyPr anchor="ctr" anchorCtr="true" bIns="133350" lIns="114300" rIns="114300" rot="0" tIns="133350" vert="horz" wrap="square"/>
                    <a:p>
                      <a:pPr algn="ctr">
                        <a:def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rPr>
                        <a:t>步骤</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false" bIns="133350" lIns="114300" rIns="114300" rot="0" tIns="133350" vert="horz" wrap="square"/>
                    <a:p>
                      <a:pPr algn="l">
                        <a:def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rPr>
                        <a:t>事件</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false" bIns="133350" lIns="114300" rIns="114300" rot="0" tIns="133350" vert="horz" wrap="square"/>
                    <a:p>
                      <a:pPr algn="l">
                        <a:def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rPr>
                        <a:t>UI 状态（卡片1）</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false" bIns="133350" lIns="114300" rIns="114300" rot="0" tIns="133350" vert="horz" wrap="square"/>
                    <a:p>
                      <a:pPr algn="l">
                        <a:def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rPr>
                        <a:t>网络状态（卡片1）</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r>
              <a:tr h="419100">
                <a:tc gridSpan="1" rowSpan="1">
                  <a:txBody>
                    <a:bodyPr anchor="ctr" anchorCtr="true" bIns="114300" lIns="114300" rIns="114300" rot="0" tIns="114300" vert="horz" wrap="square"/>
                    <a:p>
                      <a:pPr algn="ctr">
                        <a:defRPr b="true" i="false" strike="noStrike" sz="1000">
                          <a:ln/>
                          <a:solidFill>
                            <a:srgbClr val="5B8CB8">
                              <a:alpha val="100000"/>
                            </a:srgbClr>
                          </a:solidFill>
                          <a:latin typeface="Inter, sans-serif"/>
                          <a:ea typeface="Inter, sans-serif"/>
                          <a:cs typeface="Inter, sans-serif"/>
                        </a:defRPr>
                      </a:pPr>
                      <a:r>
                        <a:rPr b="true" i="false" strike="noStrike" sz="1000">
                          <a:ln/>
                          <a:solidFill>
                            <a:srgbClr val="5B8CB8">
                              <a:alpha val="100000"/>
                            </a:srgbClr>
                          </a:solidFill>
                          <a:latin typeface="Inter, sans-serif"/>
                          <a:ea typeface="Inter, sans-serif"/>
                          <a:cs typeface="Inter, sans-serif"/>
                        </a:rPr>
                        <a:t>1</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114300" rIns="1143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句子1开始录音</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114300" rIns="114300" rot="0" tIns="114300" vert="horz" wrap="square"/>
                    <a:p>
                      <a:pPr algn="l">
                        <a:defRPr b="false" i="false" strike="noStrike" sz="1000">
                          <a:ln/>
                          <a:solidFill>
                            <a:srgbClr val="5B8CB8">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5B8CB8">
                              <a:alpha val="100000"/>
                            </a:srgbClr>
                          </a:solidFill>
                          <a:latin typeface="&quot;FZYaYiHei GB18030L2 R&quot;, sans-serif"/>
                          <a:ea typeface="&quot;FZYaYiHei GB18030L2 R&quot;, sans-serif"/>
                          <a:cs typeface="&quot;FZYaYiHei GB18030L2 R&quot;, sans-serif"/>
                        </a:rPr>
                        <a:t>isScoring=true（转圈）</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114300" rIns="1143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请求已发出</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r h="419100">
                <a:tc gridSpan="1" rowSpan="1">
                  <a:txBody>
                    <a:bodyPr anchor="ctr" anchorCtr="true" bIns="114300" lIns="114300" rIns="114300" rot="0" tIns="114300" vert="horz" wrap="square"/>
                    <a:p>
                      <a:pPr algn="ctr">
                        <a:defRPr b="true" i="false" strike="noStrike" sz="1000">
                          <a:ln/>
                          <a:solidFill>
                            <a:srgbClr val="5B8CB8">
                              <a:alpha val="100000"/>
                            </a:srgbClr>
                          </a:solidFill>
                          <a:latin typeface="Inter, sans-serif"/>
                          <a:ea typeface="Inter, sans-serif"/>
                          <a:cs typeface="Inter, sans-serif"/>
                        </a:defRPr>
                      </a:pPr>
                      <a:r>
                        <a:rPr b="true" i="false" strike="noStrike" sz="1000">
                          <a:ln/>
                          <a:solidFill>
                            <a:srgbClr val="5B8CB8">
                              <a:alpha val="100000"/>
                            </a:srgbClr>
                          </a:solidFill>
                          <a:latin typeface="Inter, sans-serif"/>
                          <a:ea typeface="Inter, sans-serif"/>
                          <a:cs typeface="Inter, sans-serif"/>
                        </a:rPr>
                        <a:t>2</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114300" rIns="1143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滑动切换</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114300" rIns="1143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isScoring=true（残留）</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114300" rIns="1143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仍在等待</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r h="419100">
                <a:tc gridSpan="1" rowSpan="1">
                  <a:txBody>
                    <a:bodyPr anchor="ctr" anchorCtr="true" bIns="114300" lIns="114300" rIns="114300" rot="0" tIns="114300" vert="horz" wrap="square"/>
                    <a:p>
                      <a:pPr algn="ctr">
                        <a:defRPr b="true" i="false" strike="noStrike" sz="1000">
                          <a:ln/>
                          <a:solidFill>
                            <a:srgbClr val="5B8CB8">
                              <a:alpha val="100000"/>
                            </a:srgbClr>
                          </a:solidFill>
                          <a:latin typeface="Inter, sans-serif"/>
                          <a:ea typeface="Inter, sans-serif"/>
                          <a:cs typeface="Inter, sans-serif"/>
                        </a:defRPr>
                      </a:pPr>
                      <a:r>
                        <a:rPr b="true" i="false" strike="noStrike" sz="1000">
                          <a:ln/>
                          <a:solidFill>
                            <a:srgbClr val="5B8CB8">
                              <a:alpha val="100000"/>
                            </a:srgbClr>
                          </a:solidFill>
                          <a:latin typeface="Inter, sans-serif"/>
                          <a:ea typeface="Inter, sans-serif"/>
                          <a:cs typeface="Inter, sans-serif"/>
                        </a:rPr>
                        <a:t>3</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114300" rIns="1143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句子2初始化</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114300" rIns="1143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isScoring=true（残留）</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114300" rIns="114300" rot="0" tIns="114300" vert="horz" wrap="square"/>
                    <a:p>
                      <a:pPr algn="l">
                        <a:defRPr b="false" i="false" strike="noStrike" sz="1000">
                          <a:ln/>
                          <a:solidFill>
                            <a:srgbClr val="B85450">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B85450">
                              <a:alpha val="100000"/>
                            </a:srgbClr>
                          </a:solidFill>
                          <a:latin typeface="&quot;FZYaYiHei GB18030L2 R&quot;, sans-serif"/>
                          <a:ea typeface="&quot;FZYaYiHei GB18030L2 R&quot;, sans-serif"/>
                          <a:cs typeface="&quot;FZYaYiHei GB18030L2 R&quot;, sans-serif"/>
                        </a:rPr>
                        <a:t>监听器L1被L2覆盖</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r h="419100">
                <a:tc gridSpan="1" rowSpan="1">
                  <a:txBody>
                    <a:bodyPr anchor="ctr" anchorCtr="true" bIns="114300" lIns="114300" rIns="114300" rot="0" tIns="114300" vert="horz" wrap="square"/>
                    <a:p>
                      <a:pPr algn="ctr">
                        <a:defRPr b="true" i="false" strike="noStrike" sz="1000">
                          <a:ln/>
                          <a:solidFill>
                            <a:srgbClr val="5B8CB8">
                              <a:alpha val="100000"/>
                            </a:srgbClr>
                          </a:solidFill>
                          <a:latin typeface="Inter, sans-serif"/>
                          <a:ea typeface="Inter, sans-serif"/>
                          <a:cs typeface="Inter, sans-serif"/>
                        </a:defRPr>
                      </a:pPr>
                      <a:r>
                        <a:rPr b="true" i="false" strike="noStrike" sz="1000">
                          <a:ln/>
                          <a:solidFill>
                            <a:srgbClr val="5B8CB8">
                              <a:alpha val="100000"/>
                            </a:srgbClr>
                          </a:solidFill>
                          <a:latin typeface="Inter, sans-serif"/>
                          <a:ea typeface="Inter, sans-serif"/>
                          <a:cs typeface="Inter, sans-serif"/>
                        </a:rPr>
                        <a:t>4</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114300" rIns="1143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句子2开始录音</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114300" rIns="1143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isScoring=true（残留）</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114300" rIns="114300" rot="0" tIns="114300" vert="horz" wrap="square"/>
                    <a:p>
                      <a:pPr algn="l">
                        <a:defRPr b="false" i="false" strike="noStrike" sz="1000">
                          <a:ln/>
                          <a:solidFill>
                            <a:srgbClr val="B85450">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B85450">
                              <a:alpha val="100000"/>
                            </a:srgbClr>
                          </a:solidFill>
                          <a:latin typeface="&quot;FZYaYiHei GB18030L2 R&quot;, sans-serif"/>
                          <a:ea typeface="&quot;FZYaYiHei GB18030L2 R&quot;, sans-serif"/>
                          <a:cs typeface="&quot;FZYaYiHei GB18030L2 R&quot;, sans-serif"/>
                        </a:rPr>
                        <a:t>卡片1回包到达，无监听器→丢弃</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r h="406400">
                <a:tc gridSpan="1" rowSpan="1">
                  <a:txBody>
                    <a:bodyPr anchor="ctr" anchorCtr="true" bIns="114300" lIns="114300" rIns="114300" rot="0" tIns="114300" vert="horz" wrap="square"/>
                    <a:p>
                      <a:pPr algn="ctr">
                        <a:defRPr b="true" i="false" strike="noStrike" sz="1000">
                          <a:ln/>
                          <a:solidFill>
                            <a:srgbClr val="5B8CB8">
                              <a:alpha val="100000"/>
                            </a:srgbClr>
                          </a:solidFill>
                          <a:latin typeface="Inter, sans-serif"/>
                          <a:ea typeface="Inter, sans-serif"/>
                          <a:cs typeface="Inter, sans-serif"/>
                        </a:defRPr>
                      </a:pPr>
                      <a:r>
                        <a:rPr b="true" i="false" strike="noStrike" sz="1000">
                          <a:ln/>
                          <a:solidFill>
                            <a:srgbClr val="5B8CB8">
                              <a:alpha val="100000"/>
                            </a:srgbClr>
                          </a:solidFill>
                          <a:latin typeface="Inter, sans-serif"/>
                          <a:ea typeface="Inter, sans-serif"/>
                          <a:cs typeface="Inter, sans-serif"/>
                        </a:rPr>
                        <a:t>5</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114300" rIns="1143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句子2评分完成</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114300" rIns="114300" rot="0" tIns="114300" vert="horz" wrap="square"/>
                    <a:p>
                      <a:pPr algn="l">
                        <a:defRPr b="false" i="false" strike="noStrike" sz="1000">
                          <a:ln/>
                          <a:solidFill>
                            <a:srgbClr val="5B8CB8">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5B8CB8">
                              <a:alpha val="100000"/>
                            </a:srgbClr>
                          </a:solidFill>
                          <a:latin typeface="&quot;FZYaYiHei GB18030L2 R&quot;, sans-serif"/>
                          <a:ea typeface="&quot;FZYaYiHei GB18030L2 R&quot;, sans-serif"/>
                          <a:cs typeface="&quot;FZYaYiHei GB18030L2 R&quot;, sans-serif"/>
                        </a:rPr>
                        <a:t>isScoring=false（被动清除）</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114300" rIns="1143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卡片1无分数写入</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bl>
          </a:graphicData>
        </a:graphic>
      </p:graphicFrame>
      <p:sp>
        <p:nvSpPr>
          <p:cNvPr id="13" name="AutoShape 13"/>
          <p:cNvSpPr/>
          <p:nvPr/>
        </p:nvSpPr>
        <p:spPr>
          <a:xfrm flipH="false" flipV="false" rot="0">
            <a:off x="443114" y="6243653"/>
            <a:ext cx="125698" cy="12573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3500"/>
                </a:moveTo>
                <a:lnTo>
                  <a:pt x="4499" y="2500"/>
                </a:lnTo>
                <a:lnTo>
                  <a:pt x="5499" y="2500"/>
                </a:lnTo>
                <a:lnTo>
                  <a:pt x="5499" y="3500"/>
                </a:lnTo>
                <a:lnTo>
                  <a:pt x="4499" y="3500"/>
                </a:lnTo>
                <a:moveTo>
                  <a:pt x="4499" y="7500"/>
                </a:moveTo>
                <a:lnTo>
                  <a:pt x="4499" y="4500"/>
                </a:lnTo>
                <a:lnTo>
                  <a:pt x="5499" y="4500"/>
                </a:lnTo>
                <a:lnTo>
                  <a:pt x="5499" y="7500"/>
                </a:lnTo>
              </a:path>
            </a:pathLst>
          </a:custGeom>
          <a:solidFill>
            <a:srgbClr val="0A1F3D">
              <a:alpha val="100000"/>
            </a:srgbClr>
          </a:solidFill>
          <a:ln>
            <a:headEnd type="none"/>
            <a:tailEnd type="none"/>
          </a:ln>
        </p:spPr>
      </p:sp>
      <p:sp>
        <p:nvSpPr>
          <p:cNvPr id="14" name="TextBox 14"/>
          <p:cNvSpPr txBox="true"/>
          <p:nvPr/>
        </p:nvSpPr>
        <p:spPr>
          <a:xfrm flipH="false" flipV="false" rot="0">
            <a:off x="611977" y="6239768"/>
            <a:ext cx="265681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FZYaYiHei GB18030L2 R"/>
                <a:ea typeface="FZYaYiHei GB18030L2 R"/>
                <a:cs typeface="FZYaYiHei GB18030L2 R"/>
              </a:rPr>
              <a:t>监听器覆盖导致回调路由失效，状态机无法主动清除</a:t>
            </a:r>
            <a:endParaRPr lang="en-US" sz="1100"/>
          </a:p>
        </p:txBody>
      </p:sp>
    </p:spTree>
  </p:cSld>
  <p:clrMapOvr>
    <a:masterClrMapping/>
  </p:clrMapOvr>
</p:sld>
</file>

<file path=ppt/slides/slide23.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514222" y="476250"/>
            <a:ext cx="11217645"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SECURITY VULNERABILITY</a:t>
            </a:r>
            <a:endParaRPr lang="en-US" sz="1100"/>
          </a:p>
        </p:txBody>
      </p:sp>
      <p:sp>
        <p:nvSpPr>
          <p:cNvPr id="4" name="TextBox 4"/>
          <p:cNvSpPr txBox="true"/>
          <p:nvPr/>
        </p:nvSpPr>
        <p:spPr>
          <a:xfrm flipH="false" flipV="false" rot="0">
            <a:off x="457086" y="7620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后门 1：FileProvider 全盘暴露</a:t>
            </a:r>
            <a:endParaRPr lang="en-US" sz="1100"/>
          </a:p>
        </p:txBody>
      </p:sp>
      <p:sp>
        <p:nvSpPr>
          <p:cNvPr id="5" name="AutoShape 5"/>
          <p:cNvSpPr/>
          <p:nvPr/>
        </p:nvSpPr>
        <p:spPr>
          <a:xfrm flipH="false" flipV="false" rot="0">
            <a:off x="457086" y="1390650"/>
            <a:ext cx="11274781" cy="1343025"/>
          </a:xfrm>
          <a:prstGeom prst="rect">
            <a:avLst/>
          </a:prstGeom>
          <a:solidFill>
            <a:srgbClr val="0A1F3D">
              <a:alpha val="100000"/>
            </a:srgbClr>
          </a:solidFill>
          <a:ln>
            <a:headEnd type="none"/>
            <a:tailEnd type="none"/>
          </a:ln>
        </p:spPr>
      </p:sp>
      <p:sp>
        <p:nvSpPr>
          <p:cNvPr id="6" name="AutoShape 6"/>
          <p:cNvSpPr/>
          <p:nvPr/>
        </p:nvSpPr>
        <p:spPr>
          <a:xfrm flipH="false" flipV="false" rot="0">
            <a:off x="677147" y="1604962"/>
            <a:ext cx="104748" cy="104775"/>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5B8CB8">
              <a:alpha val="100000"/>
            </a:srgbClr>
          </a:solidFill>
          <a:ln>
            <a:headEnd type="none"/>
            <a:tailEnd type="none"/>
          </a:ln>
        </p:spPr>
      </p:sp>
      <p:sp>
        <p:nvSpPr>
          <p:cNvPr id="7" name="TextBox 7"/>
          <p:cNvSpPr txBox="true"/>
          <p:nvPr/>
        </p:nvSpPr>
        <p:spPr>
          <a:xfrm flipH="false" flipV="false" rot="0">
            <a:off x="811506" y="1600200"/>
            <a:ext cx="10691818"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Alibaba PuHuiTi 3.0 55 Regular"/>
                <a:ea typeface="Alibaba PuHuiTi 3.0 55 Regular"/>
                <a:cs typeface="Alibaba PuHuiTi 3.0 55 Regular"/>
              </a:rPr>
              <a:t>核心发现 / KEY INSIGHT</a:t>
            </a:r>
            <a:endParaRPr lang="en-US" sz="1100"/>
          </a:p>
        </p:txBody>
      </p:sp>
      <p:sp>
        <p:nvSpPr>
          <p:cNvPr id="8" name="AutoShape 8"/>
          <p:cNvSpPr/>
          <p:nvPr/>
        </p:nvSpPr>
        <p:spPr>
          <a:xfrm flipH="false" flipV="false" rot="0">
            <a:off x="8695044" y="1843088"/>
            <a:ext cx="1004785" cy="180975"/>
          </a:xfrm>
          <a:prstGeom prst="roundRect">
            <a:avLst>
              <a:gd fmla="val 50000" name="adj"/>
            </a:avLst>
          </a:prstGeom>
          <a:solidFill>
            <a:srgbClr val="FFFFFF">
              <a:alpha val="14901"/>
            </a:srgbClr>
          </a:solidFill>
          <a:ln>
            <a:headEnd type="none"/>
            <a:tailEnd type="none"/>
          </a:ln>
        </p:spPr>
      </p:sp>
      <p:sp>
        <p:nvSpPr>
          <p:cNvPr id="9" name="TextBox 9"/>
          <p:cNvSpPr txBox="true"/>
          <p:nvPr/>
        </p:nvSpPr>
        <p:spPr>
          <a:xfrm flipH="false" flipV="false" rot="0">
            <a:off x="8752180" y="1862138"/>
            <a:ext cx="947650"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F1F3F5">
                    <a:alpha val="100000"/>
                  </a:srgbClr>
                </a:solidFill>
                <a:latin typeface="Inter"/>
                <a:ea typeface="Inter"/>
                <a:cs typeface="Inter"/>
              </a:rPr>
              <a:t>root-path path=''</a:t>
            </a:r>
            <a:endParaRPr lang="en-US" sz="1100"/>
          </a:p>
        </p:txBody>
      </p:sp>
      <p:sp>
        <p:nvSpPr>
          <p:cNvPr id="10" name="AutoShape 10"/>
          <p:cNvSpPr/>
          <p:nvPr/>
        </p:nvSpPr>
        <p:spPr>
          <a:xfrm flipH="false" flipV="false" rot="0">
            <a:off x="9842668" y="1843088"/>
            <a:ext cx="1266210" cy="180975"/>
          </a:xfrm>
          <a:prstGeom prst="roundRect">
            <a:avLst>
              <a:gd fmla="val 50000" name="adj"/>
            </a:avLst>
          </a:prstGeom>
          <a:solidFill>
            <a:srgbClr val="FFFFFF">
              <a:alpha val="14901"/>
            </a:srgbClr>
          </a:solidFill>
          <a:ln>
            <a:headEnd type="none"/>
            <a:tailEnd type="none"/>
          </a:ln>
        </p:spPr>
      </p:sp>
      <p:sp>
        <p:nvSpPr>
          <p:cNvPr id="11" name="TextBox 11"/>
          <p:cNvSpPr txBox="true"/>
          <p:nvPr/>
        </p:nvSpPr>
        <p:spPr>
          <a:xfrm flipH="false" flipV="false" rot="0">
            <a:off x="9899804" y="1862138"/>
            <a:ext cx="1209076"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F1F3F5">
                    <a:alpha val="100000"/>
                  </a:srgbClr>
                </a:solidFill>
                <a:latin typeface="Inter"/>
                <a:ea typeface="Inter"/>
                <a:cs typeface="Inter"/>
              </a:rPr>
              <a:t>external-path path='.'</a:t>
            </a:r>
            <a:endParaRPr lang="en-US" sz="1100"/>
          </a:p>
        </p:txBody>
      </p:sp>
      <p:sp>
        <p:nvSpPr>
          <p:cNvPr id="12" name="TextBox 12"/>
          <p:cNvSpPr txBox="true"/>
          <p:nvPr/>
        </p:nvSpPr>
        <p:spPr>
          <a:xfrm flipH="false" flipV="false" rot="0">
            <a:off x="685629" y="1843088"/>
            <a:ext cx="11503323" cy="657225"/>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F1F3F5">
                    <a:alpha val="100000"/>
                  </a:srgbClr>
                </a:solidFill>
                <a:latin typeface="FZYaYiHei GB18030L2 R"/>
                <a:ea typeface="FZYaYiHei GB18030L2 R"/>
                <a:cs typeface="FZYaYiHei GB18030L2 R"/>
              </a:rPr>
              <a:t>FileProvider配置存在灾难性安全缺陷：ets_file_paths.xml、ps_file_paths.xml、base_file_paths_public.xml三份配置文件均包含root-path path=''或external-path path='.'配</a:t>
            </a:r>
            <a:endParaRPr lang="en-US" sz="1100"/>
          </a:p>
          <a:p>
            <a:pPr algn="l"/>
            <a:r>
              <a:rPr b="false" i="false" strike="noStrike" sz="1100">
                <a:ln/>
                <a:solidFill>
                  <a:srgbClr val="F1F3F5">
                    <a:alpha val="100000"/>
                  </a:srgbClr>
                </a:solidFill>
                <a:latin typeface="FZYaYiHei GB18030L2 R"/>
                <a:ea typeface="FZYaYiHei GB18030L2 R"/>
                <a:cs typeface="FZYaYiHei GB18030L2 R"/>
              </a:rPr>
              <a:t>置，将系统根目录（/）和外部存储（/sdcard/）全部暴露给其他应用。该配置违反Android安全最佳实践，相当于向攻击者开放整栋建筑的万能钥匙，而非仅开放指定信箱，</a:t>
            </a:r>
            <a:endParaRPr/>
          </a:p>
          <a:p>
            <a:pPr algn="l"/>
            <a:r>
              <a:rPr b="false" i="false" strike="noStrike" sz="1100">
                <a:ln/>
                <a:solidFill>
                  <a:srgbClr val="F1F3F5">
                    <a:alpha val="100000"/>
                  </a:srgbClr>
                </a:solidFill>
                <a:latin typeface="FZYaYiHei GB18030L2 R"/>
                <a:ea typeface="FZYaYiHei GB18030L2 R"/>
                <a:cs typeface="FZYaYiHei GB18030L2 R"/>
              </a:rPr>
              <a:t>构成任意文件读取的高危漏洞。</a:t>
            </a:r>
            <a:endParaRPr/>
          </a:p>
        </p:txBody>
      </p:sp>
      <p:sp>
        <p:nvSpPr>
          <p:cNvPr id="13" name="AutoShape 13"/>
          <p:cNvSpPr/>
          <p:nvPr/>
        </p:nvSpPr>
        <p:spPr>
          <a:xfrm flipH="false" flipV="false" rot="0">
            <a:off x="447860" y="2952750"/>
            <a:ext cx="114271" cy="114300"/>
          </a:xfrm>
          <a:custGeom>
            <a:rect b="b" l="l" r="r" t="t"/>
            <a:pathLst>
              <a:path h="10000" w="9998">
                <a:moveTo>
                  <a:pt x="8498" y="10000"/>
                </a:moveTo>
                <a:lnTo>
                  <a:pt x="1500" y="10000"/>
                </a:lnTo>
                <a:cubicBezTo>
                  <a:pt x="1226" y="10000"/>
                  <a:pt x="975" y="9933"/>
                  <a:pt x="745" y="9800"/>
                </a:cubicBezTo>
                <a:cubicBezTo>
                  <a:pt x="515" y="9666"/>
                  <a:pt x="333" y="9485"/>
                  <a:pt x="200" y="9255"/>
                </a:cubicBezTo>
                <a:cubicBezTo>
                  <a:pt x="66" y="9025"/>
                  <a:pt x="0" y="8773"/>
                  <a:pt x="0" y="8500"/>
                </a:cubicBezTo>
                <a:lnTo>
                  <a:pt x="0" y="500"/>
                </a:lnTo>
                <a:cubicBezTo>
                  <a:pt x="0" y="360"/>
                  <a:pt x="48" y="241"/>
                  <a:pt x="145" y="145"/>
                </a:cubicBezTo>
                <a:cubicBezTo>
                  <a:pt x="241" y="48"/>
                  <a:pt x="360" y="0"/>
                  <a:pt x="500" y="0"/>
                </a:cubicBezTo>
                <a:lnTo>
                  <a:pt x="7499" y="0"/>
                </a:lnTo>
                <a:cubicBezTo>
                  <a:pt x="7638" y="0"/>
                  <a:pt x="7756" y="48"/>
                  <a:pt x="7853" y="145"/>
                </a:cubicBezTo>
                <a:cubicBezTo>
                  <a:pt x="7949" y="241"/>
                  <a:pt x="7998" y="360"/>
                  <a:pt x="7998" y="500"/>
                </a:cubicBezTo>
                <a:lnTo>
                  <a:pt x="7998" y="6500"/>
                </a:lnTo>
                <a:lnTo>
                  <a:pt x="9998" y="6500"/>
                </a:lnTo>
                <a:lnTo>
                  <a:pt x="9998" y="8500"/>
                </a:lnTo>
                <a:cubicBezTo>
                  <a:pt x="9998" y="8773"/>
                  <a:pt x="9931" y="9025"/>
                  <a:pt x="9798" y="9255"/>
                </a:cubicBezTo>
                <a:cubicBezTo>
                  <a:pt x="9664" y="9485"/>
                  <a:pt x="9483" y="9666"/>
                  <a:pt x="9253" y="9800"/>
                </a:cubicBezTo>
                <a:cubicBezTo>
                  <a:pt x="9023" y="9933"/>
                  <a:pt x="8771" y="10000"/>
                  <a:pt x="8498" y="10000"/>
                </a:cubicBezTo>
                <a:moveTo>
                  <a:pt x="8998" y="7500"/>
                </a:moveTo>
                <a:lnTo>
                  <a:pt x="7998" y="7500"/>
                </a:lnTo>
                <a:lnTo>
                  <a:pt x="7998" y="8500"/>
                </a:lnTo>
                <a:cubicBezTo>
                  <a:pt x="7998" y="8640"/>
                  <a:pt x="8046" y="8758"/>
                  <a:pt x="8143" y="8855"/>
                </a:cubicBezTo>
                <a:cubicBezTo>
                  <a:pt x="8239" y="8951"/>
                  <a:pt x="8358" y="9000"/>
                  <a:pt x="8498" y="9000"/>
                </a:cubicBezTo>
                <a:cubicBezTo>
                  <a:pt x="8638" y="9000"/>
                  <a:pt x="8756" y="8951"/>
                  <a:pt x="8853" y="8855"/>
                </a:cubicBezTo>
                <a:cubicBezTo>
                  <a:pt x="8949" y="8758"/>
                  <a:pt x="8998" y="8640"/>
                  <a:pt x="8998" y="8500"/>
                </a:cubicBezTo>
                <a:lnTo>
                  <a:pt x="8998" y="7500"/>
                </a:lnTo>
                <a:moveTo>
                  <a:pt x="1500" y="9000"/>
                </a:moveTo>
                <a:lnTo>
                  <a:pt x="6999" y="9000"/>
                </a:lnTo>
                <a:lnTo>
                  <a:pt x="6999" y="1000"/>
                </a:lnTo>
                <a:lnTo>
                  <a:pt x="1000" y="1000"/>
                </a:lnTo>
                <a:lnTo>
                  <a:pt x="1000" y="8500"/>
                </a:lnTo>
                <a:cubicBezTo>
                  <a:pt x="1000" y="8640"/>
                  <a:pt x="1048" y="8758"/>
                  <a:pt x="1145" y="8855"/>
                </a:cubicBezTo>
                <a:cubicBezTo>
                  <a:pt x="1241" y="8951"/>
                  <a:pt x="1360" y="9000"/>
                  <a:pt x="1500" y="9000"/>
                </a:cubicBezTo>
                <a:moveTo>
                  <a:pt x="2000" y="3500"/>
                </a:moveTo>
                <a:lnTo>
                  <a:pt x="2000" y="2500"/>
                </a:lnTo>
                <a:lnTo>
                  <a:pt x="5999" y="2500"/>
                </a:lnTo>
                <a:lnTo>
                  <a:pt x="5999" y="3500"/>
                </a:lnTo>
                <a:lnTo>
                  <a:pt x="2000" y="3500"/>
                </a:lnTo>
                <a:moveTo>
                  <a:pt x="2000" y="5500"/>
                </a:moveTo>
                <a:lnTo>
                  <a:pt x="2000" y="4500"/>
                </a:lnTo>
                <a:lnTo>
                  <a:pt x="5999" y="4500"/>
                </a:lnTo>
                <a:lnTo>
                  <a:pt x="5999" y="5500"/>
                </a:lnTo>
                <a:lnTo>
                  <a:pt x="2000" y="5500"/>
                </a:lnTo>
                <a:moveTo>
                  <a:pt x="2000" y="7500"/>
                </a:moveTo>
                <a:lnTo>
                  <a:pt x="2000" y="6500"/>
                </a:lnTo>
                <a:lnTo>
                  <a:pt x="4499" y="6500"/>
                </a:lnTo>
                <a:lnTo>
                  <a:pt x="4499" y="7500"/>
                </a:lnTo>
              </a:path>
            </a:pathLst>
          </a:custGeom>
          <a:solidFill>
            <a:srgbClr val="0A1F3D">
              <a:alpha val="100000"/>
            </a:srgbClr>
          </a:solidFill>
          <a:ln>
            <a:headEnd type="none"/>
            <a:tailEnd type="none"/>
          </a:ln>
        </p:spPr>
      </p:sp>
      <p:sp>
        <p:nvSpPr>
          <p:cNvPr id="14" name="TextBox 14"/>
          <p:cNvSpPr txBox="true"/>
          <p:nvPr/>
        </p:nvSpPr>
        <p:spPr>
          <a:xfrm flipH="false" flipV="false" rot="0">
            <a:off x="590997" y="2943225"/>
            <a:ext cx="11140869"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Alibaba PuHuiTi 3.0 55 Regular"/>
                <a:ea typeface="Alibaba PuHuiTi 3.0 55 Regular"/>
                <a:cs typeface="Alibaba PuHuiTi 3.0 55 Regular"/>
              </a:rPr>
              <a:t>配置文件风险对比</a:t>
            </a:r>
            <a:endParaRPr lang="en-US" sz="1100"/>
          </a:p>
        </p:txBody>
      </p:sp>
      <p:graphicFrame>
        <p:nvGraphicFramePr>
          <p:cNvPr id="15" name="Table 15"/>
          <p:cNvGraphicFramePr>
            <a:graphicFrameLocks noGrp="true"/>
          </p:cNvGraphicFramePr>
          <p:nvPr/>
        </p:nvGraphicFramePr>
        <p:xfrm>
          <a:off x="457086" y="3209925"/>
          <a:ext cx="11274781" cy="2021086"/>
        </p:xfrm>
        <a:graphic>
          <a:graphicData uri="http://schemas.openxmlformats.org/drawingml/2006/table">
            <a:tbl>
              <a:tblPr/>
              <a:tblGrid>
                <a:gridCol w="3149600"/>
                <a:gridCol w="4953000"/>
                <a:gridCol w="3149600"/>
              </a:tblGrid>
              <a:tr h="469900">
                <a:tc gridSpan="1" rowSpan="1">
                  <a:txBody>
                    <a:bodyPr anchor="ctr" anchorCtr="false" bIns="133350" lIns="152400" rIns="152400" rot="0" tIns="133350" vert="horz" wrap="square"/>
                    <a:p>
                      <a:pPr algn="l">
                        <a:def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rPr>
                        <a:t>配置文件</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false" bIns="133350" lIns="152400" rIns="152400" rot="0" tIns="133350" vert="horz" wrap="square"/>
                    <a:p>
                      <a:pPr algn="l">
                        <a:def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rPr>
                        <a:t>暴露范围</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true" bIns="133350" lIns="152400" rIns="152400" rot="0" tIns="133350" vert="horz" wrap="square"/>
                    <a:p>
                      <a:pPr algn="ctr">
                        <a:def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rPr>
                        <a:t>安全等级</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r>
              <a:tr h="508000">
                <a:tc gridSpan="1" rowSpan="1">
                  <a:txBody>
                    <a:bodyPr anchor="ctr" anchorCtr="false" bIns="152400" lIns="152400" rIns="152400" rot="0" tIns="152400" vert="horz" wrap="square"/>
                    <a:p>
                      <a:pPr algn="l">
                        <a:defRPr b="false" i="false" strike="noStrike" sz="900">
                          <a:ln/>
                          <a:solidFill>
                            <a:srgbClr val="0A1F3D">
                              <a:alpha val="100000"/>
                            </a:srgbClr>
                          </a:solidFill>
                          <a:latin typeface="Inter, sans-serif"/>
                          <a:ea typeface="Inter, sans-serif"/>
                          <a:cs typeface="Inter, sans-serif"/>
                        </a:defRPr>
                      </a:pPr>
                      <a:r>
                        <a:rPr b="false" i="false" strike="noStrike" sz="900">
                          <a:ln/>
                          <a:solidFill>
                            <a:srgbClr val="0A1F3D">
                              <a:alpha val="100000"/>
                            </a:srgbClr>
                          </a:solidFill>
                          <a:latin typeface="Inter, sans-serif"/>
                          <a:ea typeface="Inter, sans-serif"/>
                          <a:cs typeface="Inter, sans-serif"/>
                        </a:rPr>
                        <a:t>ets_file_paths.xml</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false" bIns="152400" lIns="152400" rIns="152400" rot="0" tIns="1524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系统根目录（/）+ 外部存储</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true" bIns="152400" lIns="152400" rIns="152400" rot="0" tIns="152400" vert="horz" wrap="square"/>
                    <a:p>
                      <a:pPr algn="ctr">
                        <a:defRPr b="true" i="false" strike="noStrike" sz="900">
                          <a:ln/>
                          <a:solidFill>
                            <a:srgbClr val="C45C4A">
                              <a:alpha val="100000"/>
                            </a:srgbClr>
                          </a:solidFill>
                          <a:latin typeface="FZYaYiHei GB18030L2 R"/>
                          <a:ea typeface="FZYaYiHei GB18030L2 R"/>
                          <a:cs typeface="FZYaYiHei GB18030L2 R"/>
                        </a:defRPr>
                      </a:pPr>
                      <a:r>
                        <a:rPr b="true" i="false" strike="noStrike" sz="900">
                          <a:ln/>
                          <a:solidFill>
                            <a:srgbClr val="C45C4A">
                              <a:alpha val="100000"/>
                            </a:srgbClr>
                          </a:solidFill>
                          <a:latin typeface="FZYaYiHei GB18030L2 R"/>
                          <a:ea typeface="FZYaYiHei GB18030L2 R"/>
                          <a:cs typeface="FZYaYiHei GB18030L2 R"/>
                        </a:rPr>
                        <a:t>⭐⭐⭐⭐⭐ 致命</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r>
              <a:tr h="508000">
                <a:tc gridSpan="1" rowSpan="1">
                  <a:txBody>
                    <a:bodyPr anchor="ctr" anchorCtr="false" bIns="152400" lIns="152400" rIns="152400" rot="0" tIns="152400" vert="horz" wrap="square"/>
                    <a:p>
                      <a:pPr algn="l">
                        <a:defRPr b="false" i="false" strike="noStrike" sz="900">
                          <a:ln/>
                          <a:solidFill>
                            <a:srgbClr val="0A1F3D">
                              <a:alpha val="100000"/>
                            </a:srgbClr>
                          </a:solidFill>
                          <a:latin typeface="Inter, sans-serif"/>
                          <a:ea typeface="Inter, sans-serif"/>
                          <a:cs typeface="Inter, sans-serif"/>
                        </a:defRPr>
                      </a:pPr>
                      <a:r>
                        <a:rPr b="false" i="false" strike="noStrike" sz="900">
                          <a:ln/>
                          <a:solidFill>
                            <a:srgbClr val="0A1F3D">
                              <a:alpha val="100000"/>
                            </a:srgbClr>
                          </a:solidFill>
                          <a:latin typeface="Inter, sans-serif"/>
                          <a:ea typeface="Inter, sans-serif"/>
                          <a:cs typeface="Inter, sans-serif"/>
                        </a:rPr>
                        <a:t>ps_file_paths.xml</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false" bIns="152400" lIns="152400" rIns="152400" rot="0" tIns="1524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系统根目录（/）+ 外部存储</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true" bIns="152400" lIns="152400" rIns="152400" rot="0" tIns="152400" vert="horz" wrap="square"/>
                    <a:p>
                      <a:pPr algn="ctr">
                        <a:defRPr b="true" i="false" strike="noStrike" sz="900">
                          <a:ln/>
                          <a:solidFill>
                            <a:srgbClr val="C45C4A">
                              <a:alpha val="100000"/>
                            </a:srgbClr>
                          </a:solidFill>
                          <a:latin typeface="FZYaYiHei GB18030L2 R"/>
                          <a:ea typeface="FZYaYiHei GB18030L2 R"/>
                          <a:cs typeface="FZYaYiHei GB18030L2 R"/>
                        </a:defRPr>
                      </a:pPr>
                      <a:r>
                        <a:rPr b="true" i="false" strike="noStrike" sz="900">
                          <a:ln/>
                          <a:solidFill>
                            <a:srgbClr val="C45C4A">
                              <a:alpha val="100000"/>
                            </a:srgbClr>
                          </a:solidFill>
                          <a:latin typeface="FZYaYiHei GB18030L2 R"/>
                          <a:ea typeface="FZYaYiHei GB18030L2 R"/>
                          <a:cs typeface="FZYaYiHei GB18030L2 R"/>
                        </a:rPr>
                        <a:t>⭐⭐⭐⭐⭐ 致命</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r>
              <a:tr h="508000">
                <a:tc gridSpan="1" rowSpan="1">
                  <a:txBody>
                    <a:bodyPr anchor="ctr" anchorCtr="false" bIns="152400" lIns="152400" rIns="152400" rot="0" tIns="152400" vert="horz" wrap="square"/>
                    <a:p>
                      <a:pPr algn="l">
                        <a:defRPr b="false" i="false" strike="noStrike" sz="900">
                          <a:ln/>
                          <a:solidFill>
                            <a:srgbClr val="0A1F3D">
                              <a:alpha val="100000"/>
                            </a:srgbClr>
                          </a:solidFill>
                          <a:latin typeface="Inter, sans-serif"/>
                          <a:ea typeface="Inter, sans-serif"/>
                          <a:cs typeface="Inter, sans-serif"/>
                        </a:defRPr>
                      </a:pPr>
                      <a:r>
                        <a:rPr b="false" i="false" strike="noStrike" sz="900">
                          <a:ln/>
                          <a:solidFill>
                            <a:srgbClr val="0A1F3D">
                              <a:alpha val="100000"/>
                            </a:srgbClr>
                          </a:solidFill>
                          <a:latin typeface="Inter, sans-serif"/>
                          <a:ea typeface="Inter, sans-serif"/>
                          <a:cs typeface="Inter, sans-serif"/>
                        </a:rPr>
                        <a:t>base_file_paths_public.xml</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false" bIns="152400" lIns="152400" rIns="152400" rot="0" tIns="1524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外部存储 + App 私有目录</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true" bIns="152400" lIns="152400" rIns="152400" rot="0" tIns="152400" vert="horz" wrap="square"/>
                    <a:p>
                      <a:pPr algn="ctr">
                        <a:defRPr b="true" i="false" strike="noStrike" sz="900">
                          <a:ln/>
                          <a:solidFill>
                            <a:srgbClr val="D4A574">
                              <a:alpha val="100000"/>
                            </a:srgbClr>
                          </a:solidFill>
                          <a:latin typeface="FZYaYiHei GB18030L2 R"/>
                          <a:ea typeface="FZYaYiHei GB18030L2 R"/>
                          <a:cs typeface="FZYaYiHei GB18030L2 R"/>
                        </a:defRPr>
                      </a:pPr>
                      <a:r>
                        <a:rPr b="true" i="false" strike="noStrike" sz="900">
                          <a:ln/>
                          <a:solidFill>
                            <a:srgbClr val="D4A574">
                              <a:alpha val="100000"/>
                            </a:srgbClr>
                          </a:solidFill>
                          <a:latin typeface="FZYaYiHei GB18030L2 R"/>
                          <a:ea typeface="FZYaYiHei GB18030L2 R"/>
                          <a:cs typeface="FZYaYiHei GB18030L2 R"/>
                        </a:rPr>
                        <a:t>⭐⭐⭐⭐ 高危</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r>
            </a:tbl>
          </a:graphicData>
        </a:graphic>
      </p:graphicFrame>
      <p:sp>
        <p:nvSpPr>
          <p:cNvPr id="16" name="AutoShape 16"/>
          <p:cNvSpPr/>
          <p:nvPr/>
        </p:nvSpPr>
        <p:spPr>
          <a:xfrm flipH="false" flipV="false" rot="0">
            <a:off x="457086" y="5383411"/>
            <a:ext cx="11274781" cy="432792"/>
          </a:xfrm>
          <a:prstGeom prst="rect">
            <a:avLst/>
          </a:prstGeom>
          <a:solidFill>
            <a:srgbClr val="E8EBEF">
              <a:alpha val="100000"/>
            </a:srgbClr>
          </a:solidFill>
          <a:ln>
            <a:headEnd type="none"/>
            <a:tailEnd type="none"/>
          </a:ln>
        </p:spPr>
      </p:sp>
      <p:sp>
        <p:nvSpPr>
          <p:cNvPr id="17" name="AutoShape 17"/>
          <p:cNvSpPr/>
          <p:nvPr/>
        </p:nvSpPr>
        <p:spPr>
          <a:xfrm flipH="false" flipV="false" rot="0">
            <a:off x="457086" y="5383411"/>
            <a:ext cx="9522" cy="432792"/>
          </a:xfrm>
          <a:prstGeom prst="line">
            <a:avLst/>
          </a:prstGeom>
          <a:ln w="28575">
            <a:solidFill>
              <a:srgbClr val="5B8CB8">
                <a:alpha val="100000"/>
              </a:srgbClr>
            </a:solidFill>
            <a:prstDash val="solid"/>
            <a:headEnd type="none"/>
            <a:tailEnd type="none"/>
          </a:ln>
        </p:spPr>
      </p:sp>
      <p:sp>
        <p:nvSpPr>
          <p:cNvPr id="18" name="AutoShape 18"/>
          <p:cNvSpPr/>
          <p:nvPr/>
        </p:nvSpPr>
        <p:spPr>
          <a:xfrm flipH="false" flipV="false" rot="0">
            <a:off x="622898" y="5524857"/>
            <a:ext cx="136173" cy="136208"/>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3500"/>
                </a:moveTo>
                <a:lnTo>
                  <a:pt x="4499" y="2500"/>
                </a:lnTo>
                <a:lnTo>
                  <a:pt x="5499" y="2500"/>
                </a:lnTo>
                <a:lnTo>
                  <a:pt x="5499" y="3500"/>
                </a:lnTo>
                <a:lnTo>
                  <a:pt x="4499" y="3500"/>
                </a:lnTo>
                <a:moveTo>
                  <a:pt x="4499" y="7500"/>
                </a:moveTo>
                <a:lnTo>
                  <a:pt x="4499" y="4500"/>
                </a:lnTo>
                <a:lnTo>
                  <a:pt x="5499" y="4500"/>
                </a:lnTo>
                <a:lnTo>
                  <a:pt x="5499" y="7500"/>
                </a:lnTo>
              </a:path>
            </a:pathLst>
          </a:custGeom>
          <a:solidFill>
            <a:srgbClr val="5B8CB8">
              <a:alpha val="100000"/>
            </a:srgbClr>
          </a:solidFill>
          <a:ln>
            <a:headEnd type="none"/>
            <a:tailEnd type="none"/>
          </a:ln>
        </p:spPr>
      </p:sp>
      <p:sp>
        <p:nvSpPr>
          <p:cNvPr id="19" name="TextBox 19"/>
          <p:cNvSpPr txBox="true"/>
          <p:nvPr/>
        </p:nvSpPr>
        <p:spPr>
          <a:xfrm flipH="false" flipV="false" rot="0">
            <a:off x="801091" y="5516761"/>
            <a:ext cx="10778414"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85098"/>
                  </a:srgbClr>
                </a:solidFill>
                <a:latin typeface="FZYaYiHei GB18030L2 R"/>
                <a:ea typeface="FZYaYiHei GB18030L2 R"/>
                <a:cs typeface="FZYaYiHei GB18030L2 R"/>
              </a:rPr>
              <a:t>三份配置均存在严重路径遍历风险，攻击者可利用此漏洞读取任意敏感文件</a:t>
            </a:r>
            <a:endParaRPr lang="en-US" sz="1100"/>
          </a:p>
        </p:txBody>
      </p:sp>
    </p:spTree>
  </p:cSld>
  <p:clrMapOvr>
    <a:masterClrMapping/>
  </p:clrMapOvr>
</p:sld>
</file>

<file path=ppt/slides/slide24.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AutoShape 3"/>
          <p:cNvSpPr/>
          <p:nvPr/>
        </p:nvSpPr>
        <p:spPr>
          <a:xfrm flipH="false" flipV="false" rot="0">
            <a:off x="448977" y="485775"/>
            <a:ext cx="114271" cy="114300"/>
          </a:xfrm>
          <a:custGeom>
            <a:rect b="b" l="l" r="r" t="t"/>
            <a:pathLst>
              <a:path h="10000" w="9998">
                <a:moveTo>
                  <a:pt x="5499" y="6000"/>
                </a:moveTo>
                <a:lnTo>
                  <a:pt x="5499" y="8950"/>
                </a:lnTo>
                <a:cubicBezTo>
                  <a:pt x="5879" y="8876"/>
                  <a:pt x="6220" y="8721"/>
                  <a:pt x="6524" y="8485"/>
                </a:cubicBezTo>
                <a:cubicBezTo>
                  <a:pt x="6827" y="8248"/>
                  <a:pt x="7065" y="7956"/>
                  <a:pt x="7239" y="7610"/>
                </a:cubicBezTo>
                <a:cubicBezTo>
                  <a:pt x="7412" y="7263"/>
                  <a:pt x="7499" y="6893"/>
                  <a:pt x="7499" y="6500"/>
                </a:cubicBezTo>
                <a:lnTo>
                  <a:pt x="7499" y="5000"/>
                </a:lnTo>
                <a:cubicBezTo>
                  <a:pt x="7499" y="4653"/>
                  <a:pt x="7429" y="4320"/>
                  <a:pt x="7289" y="4000"/>
                </a:cubicBezTo>
                <a:lnTo>
                  <a:pt x="2709" y="4000"/>
                </a:lnTo>
                <a:cubicBezTo>
                  <a:pt x="2569" y="4320"/>
                  <a:pt x="2500" y="4653"/>
                  <a:pt x="2500" y="5000"/>
                </a:cubicBezTo>
                <a:lnTo>
                  <a:pt x="2500" y="6500"/>
                </a:lnTo>
                <a:cubicBezTo>
                  <a:pt x="2500" y="6893"/>
                  <a:pt x="2586" y="7263"/>
                  <a:pt x="2759" y="7610"/>
                </a:cubicBezTo>
                <a:cubicBezTo>
                  <a:pt x="2932" y="7956"/>
                  <a:pt x="3170" y="8248"/>
                  <a:pt x="3474" y="8485"/>
                </a:cubicBezTo>
                <a:cubicBezTo>
                  <a:pt x="3777" y="8721"/>
                  <a:pt x="4119" y="8876"/>
                  <a:pt x="4499" y="8950"/>
                </a:cubicBezTo>
                <a:lnTo>
                  <a:pt x="4499" y="6000"/>
                </a:lnTo>
                <a:lnTo>
                  <a:pt x="5499" y="6000"/>
                </a:lnTo>
                <a:moveTo>
                  <a:pt x="520" y="8570"/>
                </a:moveTo>
                <a:lnTo>
                  <a:pt x="1770" y="7850"/>
                </a:lnTo>
                <a:cubicBezTo>
                  <a:pt x="1590" y="7416"/>
                  <a:pt x="1500" y="6966"/>
                  <a:pt x="1500" y="6500"/>
                </a:cubicBezTo>
                <a:lnTo>
                  <a:pt x="0" y="6500"/>
                </a:lnTo>
                <a:lnTo>
                  <a:pt x="0" y="5500"/>
                </a:lnTo>
                <a:lnTo>
                  <a:pt x="1500" y="5500"/>
                </a:lnTo>
                <a:lnTo>
                  <a:pt x="1500" y="5000"/>
                </a:lnTo>
                <a:cubicBezTo>
                  <a:pt x="1500" y="4686"/>
                  <a:pt x="1540" y="4376"/>
                  <a:pt x="1620" y="4070"/>
                </a:cubicBezTo>
                <a:lnTo>
                  <a:pt x="520" y="3430"/>
                </a:lnTo>
                <a:lnTo>
                  <a:pt x="1020" y="2570"/>
                </a:lnTo>
                <a:lnTo>
                  <a:pt x="2030" y="3150"/>
                </a:lnTo>
                <a:lnTo>
                  <a:pt x="2130" y="3000"/>
                </a:lnTo>
                <a:lnTo>
                  <a:pt x="7868" y="3000"/>
                </a:lnTo>
                <a:lnTo>
                  <a:pt x="7968" y="3150"/>
                </a:lnTo>
                <a:lnTo>
                  <a:pt x="8978" y="2570"/>
                </a:lnTo>
                <a:lnTo>
                  <a:pt x="9478" y="3430"/>
                </a:lnTo>
                <a:lnTo>
                  <a:pt x="8378" y="4070"/>
                </a:lnTo>
                <a:cubicBezTo>
                  <a:pt x="8458" y="4376"/>
                  <a:pt x="8498" y="4686"/>
                  <a:pt x="8498" y="5000"/>
                </a:cubicBezTo>
                <a:lnTo>
                  <a:pt x="8498" y="5500"/>
                </a:lnTo>
                <a:lnTo>
                  <a:pt x="9998" y="5500"/>
                </a:lnTo>
                <a:lnTo>
                  <a:pt x="9998" y="6500"/>
                </a:lnTo>
                <a:lnTo>
                  <a:pt x="8498" y="6500"/>
                </a:lnTo>
                <a:cubicBezTo>
                  <a:pt x="8498" y="6966"/>
                  <a:pt x="8408" y="7416"/>
                  <a:pt x="8228" y="7850"/>
                </a:cubicBezTo>
                <a:lnTo>
                  <a:pt x="9478" y="8570"/>
                </a:lnTo>
                <a:lnTo>
                  <a:pt x="8978" y="9430"/>
                </a:lnTo>
                <a:lnTo>
                  <a:pt x="7718" y="8700"/>
                </a:lnTo>
                <a:cubicBezTo>
                  <a:pt x="7392" y="9106"/>
                  <a:pt x="6995" y="9423"/>
                  <a:pt x="6529" y="9650"/>
                </a:cubicBezTo>
                <a:cubicBezTo>
                  <a:pt x="6049" y="9883"/>
                  <a:pt x="5539" y="10000"/>
                  <a:pt x="4999" y="10000"/>
                </a:cubicBezTo>
                <a:cubicBezTo>
                  <a:pt x="4459" y="10000"/>
                  <a:pt x="3949" y="9883"/>
                  <a:pt x="3469" y="9650"/>
                </a:cubicBezTo>
                <a:cubicBezTo>
                  <a:pt x="3002" y="9423"/>
                  <a:pt x="2606" y="9106"/>
                  <a:pt x="2280" y="8700"/>
                </a:cubicBezTo>
                <a:lnTo>
                  <a:pt x="1020" y="9430"/>
                </a:lnTo>
                <a:lnTo>
                  <a:pt x="520" y="8570"/>
                </a:lnTo>
                <a:moveTo>
                  <a:pt x="6999" y="2000"/>
                </a:moveTo>
                <a:lnTo>
                  <a:pt x="2999" y="2000"/>
                </a:lnTo>
                <a:cubicBezTo>
                  <a:pt x="2999" y="1640"/>
                  <a:pt x="3089" y="1306"/>
                  <a:pt x="3269" y="1000"/>
                </a:cubicBezTo>
                <a:cubicBezTo>
                  <a:pt x="3449" y="693"/>
                  <a:pt x="3692" y="450"/>
                  <a:pt x="3999" y="270"/>
                </a:cubicBezTo>
                <a:cubicBezTo>
                  <a:pt x="4305" y="90"/>
                  <a:pt x="4639" y="0"/>
                  <a:pt x="4999" y="0"/>
                </a:cubicBezTo>
                <a:cubicBezTo>
                  <a:pt x="5359" y="0"/>
                  <a:pt x="5692" y="90"/>
                  <a:pt x="5999" y="270"/>
                </a:cubicBezTo>
                <a:cubicBezTo>
                  <a:pt x="6305" y="450"/>
                  <a:pt x="6549" y="693"/>
                  <a:pt x="6729" y="1000"/>
                </a:cubicBezTo>
                <a:cubicBezTo>
                  <a:pt x="6909" y="1306"/>
                  <a:pt x="6999" y="1640"/>
                  <a:pt x="6999" y="2000"/>
                </a:cubicBezTo>
              </a:path>
            </a:pathLst>
          </a:custGeom>
          <a:solidFill>
            <a:srgbClr val="0A1F3D">
              <a:alpha val="100000"/>
            </a:srgbClr>
          </a:solidFill>
          <a:ln>
            <a:headEnd type="none"/>
            <a:tailEnd type="none"/>
          </a:ln>
        </p:spPr>
      </p:sp>
      <p:sp>
        <p:nvSpPr>
          <p:cNvPr id="4" name="TextBox 4"/>
          <p:cNvSpPr txBox="true"/>
          <p:nvPr/>
        </p:nvSpPr>
        <p:spPr>
          <a:xfrm flipH="false" flipV="false" rot="0">
            <a:off x="612275" y="476250"/>
            <a:ext cx="11119592"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VULNERABILITY ANALYSIS</a:t>
            </a:r>
            <a:endParaRPr lang="en-US" sz="1100"/>
          </a:p>
        </p:txBody>
      </p:sp>
      <p:sp>
        <p:nvSpPr>
          <p:cNvPr id="5" name="TextBox 5"/>
          <p:cNvSpPr txBox="true"/>
          <p:nvPr/>
        </p:nvSpPr>
        <p:spPr>
          <a:xfrm flipH="false" flipV="false" rot="0">
            <a:off x="457086" y="742950"/>
            <a:ext cx="11274781" cy="466725"/>
          </a:xfrm>
          <a:prstGeom prst="rect">
            <a:avLst/>
          </a:prstGeom>
          <a:ln>
            <a:headEnd type="none"/>
            <a:tailEnd type="none"/>
          </a:ln>
        </p:spPr>
        <p:txBody>
          <a:bodyPr anchor="t" anchorCtr="false" bIns="0" lIns="0" rIns="0" rtlCol="false" tIns="0" vert="horz" wrap="none"/>
          <a:lstStyle/>
          <a:p>
            <a:pPr algn="l">
              <a:defRPr/>
            </a:pPr>
            <a:r>
              <a:rPr b="true" i="false" lang="en-US" strike="noStrike" sz="3300">
                <a:ln/>
                <a:solidFill>
                  <a:srgbClr val="0A1F3D">
                    <a:alpha val="100000"/>
                  </a:srgbClr>
                </a:solidFill>
                <a:latin typeface="Alibaba PuHuiTi 3.0 55 Regular"/>
                <a:ea typeface="Alibaba PuHuiTi 3.0 55 Regular"/>
                <a:cs typeface="Alibaba PuHuiTi 3.0 55 Regular"/>
              </a:rPr>
              <a:t>后门 1：具体配置内容</a:t>
            </a:r>
            <a:endParaRPr lang="en-US" sz="1100"/>
          </a:p>
        </p:txBody>
      </p:sp>
      <p:sp>
        <p:nvSpPr>
          <p:cNvPr id="6" name="AutoShape 6"/>
          <p:cNvSpPr/>
          <p:nvPr/>
        </p:nvSpPr>
        <p:spPr>
          <a:xfrm flipH="false" flipV="false" rot="0">
            <a:off x="457086" y="1529655"/>
            <a:ext cx="11274781" cy="814835"/>
          </a:xfrm>
          <a:prstGeom prst="rect">
            <a:avLst/>
          </a:prstGeom>
          <a:solidFill>
            <a:srgbClr val="E8EBEF">
              <a:alpha val="100000"/>
            </a:srgbClr>
          </a:solidFill>
          <a:ln>
            <a:headEnd type="none"/>
            <a:tailEnd type="none"/>
          </a:ln>
        </p:spPr>
      </p:sp>
      <p:sp>
        <p:nvSpPr>
          <p:cNvPr id="7" name="AutoShape 7"/>
          <p:cNvSpPr/>
          <p:nvPr/>
        </p:nvSpPr>
        <p:spPr>
          <a:xfrm flipH="false" flipV="false" rot="0">
            <a:off x="457086" y="1529655"/>
            <a:ext cx="9522" cy="814835"/>
          </a:xfrm>
          <a:prstGeom prst="line">
            <a:avLst/>
          </a:prstGeom>
          <a:ln w="28575">
            <a:solidFill>
              <a:srgbClr val="5B8CB8">
                <a:alpha val="100000"/>
              </a:srgbClr>
            </a:solidFill>
            <a:prstDash val="solid"/>
            <a:headEnd type="none"/>
            <a:tailEnd type="none"/>
          </a:ln>
        </p:spPr>
      </p:sp>
      <p:sp>
        <p:nvSpPr>
          <p:cNvPr id="8" name="AutoShape 8"/>
          <p:cNvSpPr/>
          <p:nvPr/>
        </p:nvSpPr>
        <p:spPr>
          <a:xfrm flipH="false" flipV="false" rot="0">
            <a:off x="658697" y="1732062"/>
            <a:ext cx="157123" cy="157162"/>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5B8CB8">
              <a:alpha val="100000"/>
            </a:srgbClr>
          </a:solidFill>
          <a:ln>
            <a:headEnd type="none"/>
            <a:tailEnd type="none"/>
          </a:ln>
        </p:spPr>
      </p:sp>
      <p:sp>
        <p:nvSpPr>
          <p:cNvPr id="9" name="AutoShape 9"/>
          <p:cNvSpPr/>
          <p:nvPr/>
        </p:nvSpPr>
        <p:spPr>
          <a:xfrm flipH="false" flipV="false" rot="0">
            <a:off x="4636176" y="1739205"/>
            <a:ext cx="1348641" cy="152400"/>
          </a:xfrm>
          <a:prstGeom prst="rect">
            <a:avLst/>
          </a:prstGeom>
          <a:solidFill>
            <a:srgbClr val="F1F3F5">
              <a:alpha val="90196"/>
            </a:srgbClr>
          </a:solidFill>
          <a:ln>
            <a:headEnd type="none"/>
            <a:tailEnd type="none"/>
          </a:ln>
        </p:spPr>
      </p:sp>
      <p:sp>
        <p:nvSpPr>
          <p:cNvPr id="10" name="TextBox 10"/>
          <p:cNvSpPr txBox="true"/>
          <p:nvPr/>
        </p:nvSpPr>
        <p:spPr>
          <a:xfrm flipH="false" flipV="false" rot="0">
            <a:off x="4693312" y="1748730"/>
            <a:ext cx="1291505"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monospace"/>
                <a:ea typeface="monospace"/>
                <a:cs typeface="monospace"/>
              </a:rPr>
              <a:t>ets_file_paths.xml</a:t>
            </a:r>
            <a:endParaRPr lang="en-US" sz="1100"/>
          </a:p>
        </p:txBody>
      </p:sp>
      <p:sp>
        <p:nvSpPr>
          <p:cNvPr id="11" name="AutoShape 11"/>
          <p:cNvSpPr/>
          <p:nvPr/>
        </p:nvSpPr>
        <p:spPr>
          <a:xfrm flipH="false" flipV="false" rot="0">
            <a:off x="6127656" y="1739205"/>
            <a:ext cx="731456" cy="152400"/>
          </a:xfrm>
          <a:prstGeom prst="rect">
            <a:avLst/>
          </a:prstGeom>
          <a:solidFill>
            <a:srgbClr val="F1F3F5">
              <a:alpha val="90196"/>
            </a:srgbClr>
          </a:solidFill>
          <a:ln>
            <a:headEnd type="none"/>
            <a:tailEnd type="none"/>
          </a:ln>
        </p:spPr>
      </p:sp>
      <p:sp>
        <p:nvSpPr>
          <p:cNvPr id="12" name="TextBox 12"/>
          <p:cNvSpPr txBox="true"/>
          <p:nvPr/>
        </p:nvSpPr>
        <p:spPr>
          <a:xfrm flipH="false" flipV="false" rot="0">
            <a:off x="6184792" y="1748730"/>
            <a:ext cx="674320"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monospace"/>
                <a:ea typeface="monospace"/>
                <a:cs typeface="monospace"/>
              </a:rPr>
              <a:t>root-path</a:t>
            </a:r>
            <a:endParaRPr lang="en-US" sz="1100"/>
          </a:p>
        </p:txBody>
      </p:sp>
      <p:sp>
        <p:nvSpPr>
          <p:cNvPr id="13" name="AutoShape 13"/>
          <p:cNvSpPr/>
          <p:nvPr/>
        </p:nvSpPr>
        <p:spPr>
          <a:xfrm flipH="false" flipV="false" rot="0">
            <a:off x="7001952" y="1739205"/>
            <a:ext cx="1005826" cy="152400"/>
          </a:xfrm>
          <a:prstGeom prst="rect">
            <a:avLst/>
          </a:prstGeom>
          <a:solidFill>
            <a:srgbClr val="F1F3F5">
              <a:alpha val="90196"/>
            </a:srgbClr>
          </a:solidFill>
          <a:ln>
            <a:headEnd type="none"/>
            <a:tailEnd type="none"/>
          </a:ln>
        </p:spPr>
      </p:sp>
      <p:sp>
        <p:nvSpPr>
          <p:cNvPr id="14" name="TextBox 14"/>
          <p:cNvSpPr txBox="true"/>
          <p:nvPr/>
        </p:nvSpPr>
        <p:spPr>
          <a:xfrm flipH="false" flipV="false" rot="0">
            <a:off x="7059088" y="1748730"/>
            <a:ext cx="94869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monospace"/>
                <a:ea typeface="monospace"/>
                <a:cs typeface="monospace"/>
              </a:rPr>
              <a:t>external-path</a:t>
            </a:r>
            <a:endParaRPr lang="en-US" sz="1100"/>
          </a:p>
        </p:txBody>
      </p:sp>
      <p:sp>
        <p:nvSpPr>
          <p:cNvPr id="15" name="AutoShape 15"/>
          <p:cNvSpPr/>
          <p:nvPr/>
        </p:nvSpPr>
        <p:spPr>
          <a:xfrm flipH="false" flipV="false" rot="0">
            <a:off x="9436171" y="1739205"/>
            <a:ext cx="1417234" cy="152400"/>
          </a:xfrm>
          <a:prstGeom prst="rect">
            <a:avLst/>
          </a:prstGeom>
          <a:solidFill>
            <a:srgbClr val="F1F3F5">
              <a:alpha val="90196"/>
            </a:srgbClr>
          </a:solidFill>
          <a:ln>
            <a:headEnd type="none"/>
            <a:tailEnd type="none"/>
          </a:ln>
        </p:spPr>
      </p:sp>
      <p:sp>
        <p:nvSpPr>
          <p:cNvPr id="16" name="TextBox 16"/>
          <p:cNvSpPr txBox="true"/>
          <p:nvPr/>
        </p:nvSpPr>
        <p:spPr>
          <a:xfrm flipH="false" flipV="false" rot="0">
            <a:off x="9493307" y="1748730"/>
            <a:ext cx="1360098"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monospace"/>
                <a:ea typeface="monospace"/>
                <a:cs typeface="monospace"/>
              </a:rPr>
              <a:t>AndroidManifest.xml</a:t>
            </a:r>
            <a:endParaRPr lang="en-US" sz="1100"/>
          </a:p>
        </p:txBody>
      </p:sp>
      <p:sp>
        <p:nvSpPr>
          <p:cNvPr id="17" name="TextBox 17"/>
          <p:cNvSpPr txBox="true"/>
          <p:nvPr/>
        </p:nvSpPr>
        <p:spPr>
          <a:xfrm flipH="false" flipV="false" rot="0">
            <a:off x="914320" y="1720155"/>
            <a:ext cx="11274632" cy="429072"/>
          </a:xfrm>
          <a:prstGeom prst="rect">
            <a:avLst/>
          </a:prstGeom>
          <a:ln>
            <a:headEnd type="none"/>
            <a:tailEnd type="none"/>
          </a:ln>
        </p:spPr>
        <p:txBody>
          <a:bodyPr anchor="t" anchorCtr="false" bIns="0" lIns="0" rIns="0" rtlCol="false" tIns="0" vert="horz" wrap="square"/>
          <a:lstStyle/>
          <a:p>
            <a:pPr algn="l">
              <a:defRPr/>
            </a:pPr>
            <a:r>
              <a:rPr b="true" i="false" lang="en-US" strike="noStrike" sz="1100">
                <a:ln/>
                <a:solidFill>
                  <a:srgbClr val="5B8CB8">
                    <a:alpha val="90196"/>
                  </a:srgbClr>
                </a:solidFill>
                <a:latin typeface="FZYaYiHei GB18030L2 R"/>
                <a:ea typeface="FZYaYiHei GB18030L2 R"/>
                <a:cs typeface="FZYaYiHei GB18030L2 R"/>
              </a:rPr>
              <a:t>关键发现：</a:t>
            </a:r>
            <a:r>
              <a:rPr b="false" i="false" strike="noStrike" sz="1100">
                <a:ln/>
                <a:solidFill>
                  <a:srgbClr val="0A1F3D">
                    <a:alpha val="90196"/>
                  </a:srgbClr>
                </a:solidFill>
                <a:latin typeface="FZYaYiHei GB18030L2 R"/>
                <a:ea typeface="FZYaYiHei GB18030L2 R"/>
                <a:cs typeface="FZYaYiHei GB18030L2 R"/>
              </a:rPr>
              <a:t>XML配置文件呈现明确的路径遍历漏洞模式——ets_file_paths.xml中root-path与external-path使用空路径或通配符，AndroidManifest.xml中的</a:t>
            </a:r>
            <a:endParaRPr lang="en-US" sz="1100"/>
          </a:p>
          <a:p>
            <a:pPr algn="l"/>
            <a:r>
              <a:rPr b="false" i="false" strike="noStrike" sz="1100">
                <a:ln/>
                <a:solidFill>
                  <a:srgbClr val="0A1F3D">
                    <a:alpha val="90196"/>
                  </a:srgbClr>
                </a:solidFill>
                <a:latin typeface="FZYaYiHei GB18030L2 R"/>
                <a:ea typeface="FZYaYiHei GB18030L2 R"/>
                <a:cs typeface="FZYaYiHei GB18030L2 R"/>
              </a:rPr>
              <a:t>provider声明证实这些配置已在应用运行时生效。</a:t>
            </a:r>
            <a:endParaRPr/>
          </a:p>
        </p:txBody>
      </p:sp>
      <p:sp>
        <p:nvSpPr>
          <p:cNvPr id="18" name="AutoShape 18"/>
          <p:cNvSpPr/>
          <p:nvPr/>
        </p:nvSpPr>
        <p:spPr>
          <a:xfrm flipH="false" flipV="false" rot="0">
            <a:off x="457086" y="2573090"/>
            <a:ext cx="5561209" cy="1837729"/>
          </a:xfrm>
          <a:prstGeom prst="rect">
            <a:avLst/>
          </a:prstGeom>
          <a:solidFill>
            <a:srgbClr val="E8EBEF">
              <a:alpha val="100000"/>
            </a:srgbClr>
          </a:solidFill>
          <a:ln w="9525">
            <a:solidFill>
              <a:srgbClr val="C5CDD6">
                <a:alpha val="100000"/>
              </a:srgbClr>
            </a:solidFill>
            <a:prstDash val="solid"/>
            <a:headEnd type="none"/>
            <a:tailEnd type="none"/>
          </a:ln>
        </p:spPr>
      </p:sp>
      <p:sp>
        <p:nvSpPr>
          <p:cNvPr id="19" name="AutoShape 19"/>
          <p:cNvSpPr/>
          <p:nvPr/>
        </p:nvSpPr>
        <p:spPr>
          <a:xfrm flipH="false" flipV="false" rot="0">
            <a:off x="457086" y="2573090"/>
            <a:ext cx="5561209" cy="9525"/>
          </a:xfrm>
          <a:prstGeom prst="line">
            <a:avLst/>
          </a:prstGeom>
          <a:ln w="19050">
            <a:solidFill>
              <a:srgbClr val="5B8CB8">
                <a:alpha val="100000"/>
              </a:srgbClr>
            </a:solidFill>
            <a:prstDash val="solid"/>
            <a:headEnd type="none"/>
            <a:tailEnd type="none"/>
          </a:ln>
        </p:spPr>
      </p:sp>
      <p:sp>
        <p:nvSpPr>
          <p:cNvPr id="20" name="AutoShape 20"/>
          <p:cNvSpPr/>
          <p:nvPr/>
        </p:nvSpPr>
        <p:spPr>
          <a:xfrm flipH="false" flipV="false" rot="0">
            <a:off x="618970" y="2782640"/>
            <a:ext cx="990798" cy="195262"/>
          </a:xfrm>
          <a:prstGeom prst="rect">
            <a:avLst/>
          </a:prstGeom>
          <a:solidFill>
            <a:srgbClr val="0A1F3D">
              <a:alpha val="100000"/>
            </a:srgbClr>
          </a:solidFill>
          <a:ln>
            <a:headEnd type="none"/>
            <a:tailEnd type="none"/>
          </a:ln>
        </p:spPr>
      </p:sp>
      <p:sp>
        <p:nvSpPr>
          <p:cNvPr id="21" name="TextBox 21"/>
          <p:cNvSpPr txBox="true"/>
          <p:nvPr/>
        </p:nvSpPr>
        <p:spPr>
          <a:xfrm flipH="false" flipV="false" rot="0">
            <a:off x="695151" y="2820740"/>
            <a:ext cx="914617"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F1F3F5">
                    <a:alpha val="100000"/>
                  </a:srgbClr>
                </a:solidFill>
                <a:latin typeface="Alibaba PuHuiTi 3.0 55 Regular"/>
                <a:ea typeface="Alibaba PuHuiTi 3.0 55 Regular"/>
                <a:cs typeface="Alibaba PuHuiTi 3.0 55 Regular"/>
              </a:rPr>
              <a:t>ets_file_paths.xml</a:t>
            </a:r>
            <a:endParaRPr lang="en-US" sz="1100"/>
          </a:p>
        </p:txBody>
      </p:sp>
      <p:sp>
        <p:nvSpPr>
          <p:cNvPr id="22" name="TextBox 22"/>
          <p:cNvSpPr txBox="true"/>
          <p:nvPr/>
        </p:nvSpPr>
        <p:spPr>
          <a:xfrm flipH="false" flipV="false" rot="0">
            <a:off x="1734456" y="2820740"/>
            <a:ext cx="4121955"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PRIMARY</a:t>
            </a:r>
            <a:endParaRPr lang="en-US" sz="1100"/>
          </a:p>
        </p:txBody>
      </p:sp>
      <p:sp>
        <p:nvSpPr>
          <p:cNvPr id="23" name="AutoShape 23"/>
          <p:cNvSpPr/>
          <p:nvPr/>
        </p:nvSpPr>
        <p:spPr>
          <a:xfrm flipH="false" flipV="false" rot="0">
            <a:off x="605282" y="3120777"/>
            <a:ext cx="123795" cy="123825"/>
          </a:xfrm>
          <a:custGeom>
            <a:rect b="b" l="l" r="r" t="t"/>
            <a:pathLst>
              <a:path h="10000" w="9998">
                <a:moveTo>
                  <a:pt x="8390" y="10000"/>
                </a:moveTo>
                <a:lnTo>
                  <a:pt x="497" y="10000"/>
                </a:lnTo>
                <a:cubicBezTo>
                  <a:pt x="360" y="10000"/>
                  <a:pt x="243" y="9946"/>
                  <a:pt x="146" y="9839"/>
                </a:cubicBezTo>
                <a:cubicBezTo>
                  <a:pt x="48" y="9731"/>
                  <a:pt x="0" y="9600"/>
                  <a:pt x="0" y="9444"/>
                </a:cubicBezTo>
                <a:lnTo>
                  <a:pt x="0" y="556"/>
                </a:lnTo>
                <a:cubicBezTo>
                  <a:pt x="0" y="400"/>
                  <a:pt x="48" y="268"/>
                  <a:pt x="146" y="161"/>
                </a:cubicBezTo>
                <a:cubicBezTo>
                  <a:pt x="243" y="53"/>
                  <a:pt x="360" y="0"/>
                  <a:pt x="497" y="0"/>
                </a:cubicBezTo>
                <a:lnTo>
                  <a:pt x="4102" y="0"/>
                </a:lnTo>
                <a:lnTo>
                  <a:pt x="5077" y="1111"/>
                </a:lnTo>
                <a:lnTo>
                  <a:pt x="8780" y="1111"/>
                </a:lnTo>
                <a:cubicBezTo>
                  <a:pt x="8910" y="1111"/>
                  <a:pt x="9022" y="1164"/>
                  <a:pt x="9116" y="1272"/>
                </a:cubicBezTo>
                <a:cubicBezTo>
                  <a:pt x="9210" y="1379"/>
                  <a:pt x="9257" y="1511"/>
                  <a:pt x="9257" y="1667"/>
                </a:cubicBezTo>
                <a:lnTo>
                  <a:pt x="9257" y="3333"/>
                </a:lnTo>
                <a:lnTo>
                  <a:pt x="8293" y="3333"/>
                </a:lnTo>
                <a:lnTo>
                  <a:pt x="8293" y="2222"/>
                </a:lnTo>
                <a:lnTo>
                  <a:pt x="4677" y="2222"/>
                </a:lnTo>
                <a:lnTo>
                  <a:pt x="3703" y="1111"/>
                </a:lnTo>
                <a:lnTo>
                  <a:pt x="984" y="1111"/>
                </a:lnTo>
                <a:lnTo>
                  <a:pt x="984" y="7778"/>
                </a:lnTo>
                <a:lnTo>
                  <a:pt x="1715" y="4444"/>
                </a:lnTo>
                <a:lnTo>
                  <a:pt x="9998" y="4444"/>
                </a:lnTo>
                <a:lnTo>
                  <a:pt x="8868" y="9578"/>
                </a:lnTo>
                <a:cubicBezTo>
                  <a:pt x="8842" y="9704"/>
                  <a:pt x="8785" y="9805"/>
                  <a:pt x="8697" y="9883"/>
                </a:cubicBezTo>
                <a:cubicBezTo>
                  <a:pt x="8609" y="9961"/>
                  <a:pt x="8507" y="10000"/>
                  <a:pt x="8390" y="10000"/>
                </a:cubicBezTo>
                <a:moveTo>
                  <a:pt x="8010" y="8889"/>
                </a:moveTo>
                <a:lnTo>
                  <a:pt x="8741" y="5556"/>
                </a:lnTo>
                <a:lnTo>
                  <a:pt x="2475" y="5556"/>
                </a:lnTo>
                <a:lnTo>
                  <a:pt x="1744" y="8889"/>
                </a:lnTo>
              </a:path>
            </a:pathLst>
          </a:custGeom>
          <a:solidFill>
            <a:srgbClr val="5B8CB8">
              <a:alpha val="100000"/>
            </a:srgbClr>
          </a:solidFill>
          <a:ln>
            <a:headEnd type="none"/>
            <a:tailEnd type="none"/>
          </a:ln>
        </p:spPr>
      </p:sp>
      <p:sp>
        <p:nvSpPr>
          <p:cNvPr id="24" name="TextBox 24"/>
          <p:cNvSpPr txBox="true"/>
          <p:nvPr/>
        </p:nvSpPr>
        <p:spPr>
          <a:xfrm flipH="false" flipV="false" rot="0">
            <a:off x="807042" y="3111252"/>
            <a:ext cx="5049369"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0A1F3D">
                    <a:alpha val="85098"/>
                  </a:srgbClr>
                </a:solidFill>
                <a:latin typeface="FZYaYiHei GB18030L2 R"/>
                <a:ea typeface="FZYaYiHei GB18030L2 R"/>
                <a:cs typeface="FZYaYiHei GB18030L2 R"/>
              </a:rPr>
              <a:t>路径暴露：</a:t>
            </a:r>
            <a:r>
              <a:rPr b="false" i="false" strike="noStrike" sz="900">
                <a:ln/>
                <a:solidFill>
                  <a:srgbClr val="0A1F3D">
                    <a:alpha val="85098"/>
                  </a:srgbClr>
                </a:solidFill>
                <a:latin typeface="FZYaYiHei GB18030L2 R"/>
                <a:ea typeface="FZYaYiHei GB18030L2 R"/>
                <a:cs typeface="FZYaYiHei GB18030L2 R"/>
              </a:rPr>
              <a:t>root-path允许访问系统根目录，external-path暴露外部存储</a:t>
            </a:r>
            <a:endParaRPr lang="en-US" sz="1100"/>
          </a:p>
        </p:txBody>
      </p:sp>
      <p:sp>
        <p:nvSpPr>
          <p:cNvPr id="25" name="AutoShape 25"/>
          <p:cNvSpPr/>
          <p:nvPr/>
        </p:nvSpPr>
        <p:spPr>
          <a:xfrm flipH="false" flipV="false" rot="0">
            <a:off x="618970" y="3366492"/>
            <a:ext cx="5237441" cy="663327"/>
          </a:xfrm>
          <a:prstGeom prst="rect">
            <a:avLst/>
          </a:prstGeom>
          <a:solidFill>
            <a:srgbClr val="F1F3F5">
              <a:alpha val="100000"/>
            </a:srgbClr>
          </a:solidFill>
          <a:ln>
            <a:headEnd type="none"/>
            <a:tailEnd type="none"/>
          </a:ln>
        </p:spPr>
      </p:sp>
      <p:sp>
        <p:nvSpPr>
          <p:cNvPr id="26" name="TextBox 26"/>
          <p:cNvSpPr txBox="true"/>
          <p:nvPr/>
        </p:nvSpPr>
        <p:spPr>
          <a:xfrm flipH="false" flipV="false" rot="0">
            <a:off x="733242" y="3480792"/>
            <a:ext cx="5008898" cy="328612"/>
          </a:xfrm>
          <a:prstGeom prst="rect">
            <a:avLst/>
          </a:prstGeom>
          <a:ln>
            <a:headEnd type="none"/>
            <a:tailEnd type="none"/>
          </a:ln>
        </p:spPr>
        <p:txBody>
          <a:bodyPr anchor="t" anchorCtr="false" bIns="0" lIns="0" rIns="0" rtlCol="false" tIns="0" vert="horz" wrap="square"/>
          <a:lstStyle/>
          <a:p>
            <a:pPr algn="l">
              <a:defRPr/>
            </a:pPr>
            <a:r>
              <a:rPr b="false" i="false" lang="en-US" strike="noStrike" sz="900">
                <a:ln/>
                <a:solidFill>
                  <a:srgbClr val="0A1F3D">
                    <a:alpha val="90196"/>
                  </a:srgbClr>
                </a:solidFill>
                <a:latin typeface="Menlo"/>
                <a:ea typeface="Menlo"/>
                <a:cs typeface="Menlo"/>
              </a:rPr>
              <a:t>&lt;root-path name="root" path="" /&gt;</a:t>
            </a:r>
            <a:endParaRPr lang="en-US" sz="1100"/>
          </a:p>
          <a:p>
            <a:pPr algn="l"/>
            <a:r>
              <a:rPr b="false" i="false" strike="noStrike" sz="900">
                <a:ln/>
                <a:solidFill>
                  <a:srgbClr val="0A1F3D">
                    <a:alpha val="90196"/>
                  </a:srgbClr>
                </a:solidFill>
                <a:latin typeface="Menlo"/>
                <a:ea typeface="Menlo"/>
                <a:cs typeface="Menlo"/>
              </a:rPr>
              <a:t>&lt;external-path name="external_files" path="." /&gt;</a:t>
            </a:r>
            <a:endParaRPr/>
          </a:p>
        </p:txBody>
      </p:sp>
      <p:sp>
        <p:nvSpPr>
          <p:cNvPr id="27" name="TextBox 27"/>
          <p:cNvSpPr txBox="true"/>
          <p:nvPr/>
        </p:nvSpPr>
        <p:spPr>
          <a:xfrm flipH="false" flipV="false" rot="0">
            <a:off x="657061" y="4125069"/>
            <a:ext cx="5199350" cy="104775"/>
          </a:xfrm>
          <a:prstGeom prst="rect">
            <a:avLst/>
          </a:prstGeom>
          <a:ln>
            <a:headEnd type="none"/>
            <a:tailEnd type="none"/>
          </a:ln>
        </p:spPr>
        <p:txBody>
          <a:bodyPr anchor="t" anchorCtr="false" bIns="0" lIns="0" rIns="0" rtlCol="false" tIns="0" vert="horz" wrap="none"/>
          <a:lstStyle/>
          <a:p>
            <a:pPr algn="l">
              <a:defRPr/>
            </a:pPr>
            <a:r>
              <a:rPr b="false" i="false" lang="en-US" strike="noStrike" sz="700">
                <a:ln/>
                <a:solidFill>
                  <a:srgbClr val="0A1F3D">
                    <a:alpha val="50196"/>
                  </a:srgbClr>
                </a:solidFill>
                <a:latin typeface="Alibaba PuHuiTi 3.0 55 Regular"/>
                <a:ea typeface="Alibaba PuHuiTi 3.0 55 Regular"/>
                <a:cs typeface="Alibaba PuHuiTi 3.0 55 Regular"/>
              </a:rPr>
              <a:t>风险等级: 高危 · 全文件系统暴露</a:t>
            </a:r>
            <a:endParaRPr lang="en-US" sz="1100"/>
          </a:p>
        </p:txBody>
      </p:sp>
      <p:sp>
        <p:nvSpPr>
          <p:cNvPr id="28" name="AutoShape 28"/>
          <p:cNvSpPr/>
          <p:nvPr/>
        </p:nvSpPr>
        <p:spPr>
          <a:xfrm flipH="false" flipV="false" rot="0">
            <a:off x="457086" y="4563219"/>
            <a:ext cx="5561209" cy="1837729"/>
          </a:xfrm>
          <a:prstGeom prst="rect">
            <a:avLst/>
          </a:prstGeom>
          <a:solidFill>
            <a:srgbClr val="E8EBEF">
              <a:alpha val="100000"/>
            </a:srgbClr>
          </a:solidFill>
          <a:ln w="9525">
            <a:solidFill>
              <a:srgbClr val="C5CDD6">
                <a:alpha val="100000"/>
              </a:srgbClr>
            </a:solidFill>
            <a:prstDash val="solid"/>
            <a:headEnd type="none"/>
            <a:tailEnd type="none"/>
          </a:ln>
        </p:spPr>
      </p:sp>
      <p:sp>
        <p:nvSpPr>
          <p:cNvPr id="29" name="AutoShape 29"/>
          <p:cNvSpPr/>
          <p:nvPr/>
        </p:nvSpPr>
        <p:spPr>
          <a:xfrm flipH="false" flipV="false" rot="0">
            <a:off x="457086" y="4563219"/>
            <a:ext cx="5561209" cy="9525"/>
          </a:xfrm>
          <a:prstGeom prst="line">
            <a:avLst/>
          </a:prstGeom>
          <a:ln w="19050">
            <a:solidFill>
              <a:srgbClr val="5B8CB8">
                <a:alpha val="100000"/>
              </a:srgbClr>
            </a:solidFill>
            <a:prstDash val="solid"/>
            <a:headEnd type="none"/>
            <a:tailEnd type="none"/>
          </a:ln>
        </p:spPr>
      </p:sp>
      <p:sp>
        <p:nvSpPr>
          <p:cNvPr id="30" name="AutoShape 30"/>
          <p:cNvSpPr/>
          <p:nvPr/>
        </p:nvSpPr>
        <p:spPr>
          <a:xfrm flipH="false" flipV="false" rot="0">
            <a:off x="618970" y="4772769"/>
            <a:ext cx="961785" cy="195262"/>
          </a:xfrm>
          <a:prstGeom prst="rect">
            <a:avLst/>
          </a:prstGeom>
          <a:solidFill>
            <a:srgbClr val="0A1F3D">
              <a:alpha val="100000"/>
            </a:srgbClr>
          </a:solidFill>
          <a:ln>
            <a:headEnd type="none"/>
            <a:tailEnd type="none"/>
          </a:ln>
        </p:spPr>
      </p:sp>
      <p:sp>
        <p:nvSpPr>
          <p:cNvPr id="31" name="TextBox 31"/>
          <p:cNvSpPr txBox="true"/>
          <p:nvPr/>
        </p:nvSpPr>
        <p:spPr>
          <a:xfrm flipH="false" flipV="false" rot="0">
            <a:off x="695151" y="4810869"/>
            <a:ext cx="885604"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F1F3F5">
                    <a:alpha val="100000"/>
                  </a:srgbClr>
                </a:solidFill>
                <a:latin typeface="Alibaba PuHuiTi 3.0 55 Regular"/>
                <a:ea typeface="Alibaba PuHuiTi 3.0 55 Regular"/>
                <a:cs typeface="Alibaba PuHuiTi 3.0 55 Regular"/>
              </a:rPr>
              <a:t>ps_file_paths.xml</a:t>
            </a:r>
            <a:endParaRPr lang="en-US" sz="1100"/>
          </a:p>
        </p:txBody>
      </p:sp>
      <p:sp>
        <p:nvSpPr>
          <p:cNvPr id="32" name="TextBox 32"/>
          <p:cNvSpPr txBox="true"/>
          <p:nvPr/>
        </p:nvSpPr>
        <p:spPr>
          <a:xfrm flipH="false" flipV="false" rot="0">
            <a:off x="1705441" y="4810869"/>
            <a:ext cx="4150970"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DUPLICATE</a:t>
            </a:r>
            <a:endParaRPr lang="en-US" sz="1100"/>
          </a:p>
        </p:txBody>
      </p:sp>
      <p:sp>
        <p:nvSpPr>
          <p:cNvPr id="33" name="TextBox 33"/>
          <p:cNvSpPr txBox="true"/>
          <p:nvPr/>
        </p:nvSpPr>
        <p:spPr>
          <a:xfrm flipH="false" flipV="false" rot="0">
            <a:off x="676106" y="5101382"/>
            <a:ext cx="5180305"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0A1F3D">
                    <a:alpha val="85098"/>
                  </a:srgbClr>
                </a:solidFill>
                <a:latin typeface="FZYaYiHei GB18030L2 R"/>
                <a:ea typeface="FZYaYiHei GB18030L2 R"/>
                <a:cs typeface="FZYaYiHei GB18030L2 R"/>
              </a:rPr>
              <a:t>重复配置：</a:t>
            </a:r>
            <a:r>
              <a:rPr b="false" i="false" strike="noStrike" sz="900">
                <a:ln/>
                <a:solidFill>
                  <a:srgbClr val="0A1F3D">
                    <a:alpha val="85098"/>
                  </a:srgbClr>
                </a:solidFill>
                <a:latin typeface="FZYaYiHei GB18030L2 R"/>
                <a:ea typeface="FZYaYiHei GB18030L2 R"/>
                <a:cs typeface="FZYaYiHei GB18030L2 R"/>
              </a:rPr>
              <a:t>与ets_file_paths.xml相同的危险配置，风险叠加</a:t>
            </a:r>
            <a:endParaRPr lang="en-US" sz="1100"/>
          </a:p>
        </p:txBody>
      </p:sp>
      <p:sp>
        <p:nvSpPr>
          <p:cNvPr id="34" name="AutoShape 34"/>
          <p:cNvSpPr/>
          <p:nvPr/>
        </p:nvSpPr>
        <p:spPr>
          <a:xfrm flipH="false" flipV="false" rot="0">
            <a:off x="618970" y="5356621"/>
            <a:ext cx="5237441" cy="663327"/>
          </a:xfrm>
          <a:prstGeom prst="rect">
            <a:avLst/>
          </a:prstGeom>
          <a:solidFill>
            <a:srgbClr val="F1F3F5">
              <a:alpha val="100000"/>
            </a:srgbClr>
          </a:solidFill>
          <a:ln>
            <a:headEnd type="none"/>
            <a:tailEnd type="none"/>
          </a:ln>
        </p:spPr>
      </p:sp>
      <p:sp>
        <p:nvSpPr>
          <p:cNvPr id="35" name="TextBox 35"/>
          <p:cNvSpPr txBox="true"/>
          <p:nvPr/>
        </p:nvSpPr>
        <p:spPr>
          <a:xfrm flipH="false" flipV="false" rot="0">
            <a:off x="733242" y="5470921"/>
            <a:ext cx="5008898" cy="328612"/>
          </a:xfrm>
          <a:prstGeom prst="rect">
            <a:avLst/>
          </a:prstGeom>
          <a:ln>
            <a:headEnd type="none"/>
            <a:tailEnd type="none"/>
          </a:ln>
        </p:spPr>
        <p:txBody>
          <a:bodyPr anchor="t" anchorCtr="false" bIns="0" lIns="0" rIns="0" rtlCol="false" tIns="0" vert="horz" wrap="square"/>
          <a:lstStyle/>
          <a:p>
            <a:pPr algn="l">
              <a:defRPr/>
            </a:pPr>
            <a:r>
              <a:rPr b="false" i="false" lang="en-US" strike="noStrike" sz="900">
                <a:ln/>
                <a:solidFill>
                  <a:srgbClr val="0A1F3D">
                    <a:alpha val="90196"/>
                  </a:srgbClr>
                </a:solidFill>
                <a:latin typeface="Menlo"/>
                <a:ea typeface="Menlo"/>
                <a:cs typeface="Menlo"/>
              </a:rPr>
              <a:t>&lt;root-path name="root" path="" /&gt;</a:t>
            </a:r>
            <a:endParaRPr lang="en-US" sz="1100"/>
          </a:p>
          <a:p>
            <a:pPr algn="l"/>
            <a:r>
              <a:rPr b="false" i="false" strike="noStrike" sz="900">
                <a:ln/>
                <a:solidFill>
                  <a:srgbClr val="0A1F3D">
                    <a:alpha val="90196"/>
                  </a:srgbClr>
                </a:solidFill>
                <a:latin typeface="Menlo"/>
                <a:ea typeface="Menlo"/>
                <a:cs typeface="Menlo"/>
              </a:rPr>
              <a:t>&lt;external-path name="external" path="." /&gt;</a:t>
            </a:r>
            <a:endParaRPr/>
          </a:p>
        </p:txBody>
      </p:sp>
      <p:sp>
        <p:nvSpPr>
          <p:cNvPr id="36" name="TextBox 36"/>
          <p:cNvSpPr txBox="true"/>
          <p:nvPr/>
        </p:nvSpPr>
        <p:spPr>
          <a:xfrm flipH="false" flipV="false" rot="0">
            <a:off x="657061" y="6115199"/>
            <a:ext cx="5199350" cy="104775"/>
          </a:xfrm>
          <a:prstGeom prst="rect">
            <a:avLst/>
          </a:prstGeom>
          <a:ln>
            <a:headEnd type="none"/>
            <a:tailEnd type="none"/>
          </a:ln>
        </p:spPr>
        <p:txBody>
          <a:bodyPr anchor="t" anchorCtr="false" bIns="0" lIns="0" rIns="0" rtlCol="false" tIns="0" vert="horz" wrap="none"/>
          <a:lstStyle/>
          <a:p>
            <a:pPr algn="l">
              <a:defRPr/>
            </a:pPr>
            <a:r>
              <a:rPr b="false" i="false" lang="en-US" strike="noStrike" sz="700">
                <a:ln/>
                <a:solidFill>
                  <a:srgbClr val="0A1F3D">
                    <a:alpha val="50196"/>
                  </a:srgbClr>
                </a:solidFill>
                <a:latin typeface="Alibaba PuHuiTi 3.0 55 Regular"/>
                <a:ea typeface="Alibaba PuHuiTi 3.0 55 Regular"/>
                <a:cs typeface="Alibaba PuHuiTi 3.0 55 Regular"/>
              </a:rPr>
              <a:t>风险等级: 高危 · 多路径暴露</a:t>
            </a:r>
            <a:endParaRPr lang="en-US" sz="1100"/>
          </a:p>
        </p:txBody>
      </p:sp>
      <p:sp>
        <p:nvSpPr>
          <p:cNvPr id="37" name="AutoShape 37"/>
          <p:cNvSpPr/>
          <p:nvPr/>
        </p:nvSpPr>
        <p:spPr>
          <a:xfrm flipH="false" flipV="false" rot="0">
            <a:off x="6170657" y="2573090"/>
            <a:ext cx="5561209" cy="1837729"/>
          </a:xfrm>
          <a:prstGeom prst="rect">
            <a:avLst/>
          </a:prstGeom>
          <a:solidFill>
            <a:srgbClr val="E8EBEF">
              <a:alpha val="100000"/>
            </a:srgbClr>
          </a:solidFill>
          <a:ln w="9525">
            <a:solidFill>
              <a:srgbClr val="C5CDD6">
                <a:alpha val="100000"/>
              </a:srgbClr>
            </a:solidFill>
            <a:prstDash val="solid"/>
            <a:headEnd type="none"/>
            <a:tailEnd type="none"/>
          </a:ln>
        </p:spPr>
      </p:sp>
      <p:sp>
        <p:nvSpPr>
          <p:cNvPr id="38" name="AutoShape 38"/>
          <p:cNvSpPr/>
          <p:nvPr/>
        </p:nvSpPr>
        <p:spPr>
          <a:xfrm flipH="false" flipV="false" rot="0">
            <a:off x="6170657" y="2573090"/>
            <a:ext cx="5561209" cy="9525"/>
          </a:xfrm>
          <a:prstGeom prst="line">
            <a:avLst/>
          </a:prstGeom>
          <a:ln w="19050">
            <a:solidFill>
              <a:srgbClr val="5B8CB8">
                <a:alpha val="100000"/>
              </a:srgbClr>
            </a:solidFill>
            <a:prstDash val="solid"/>
            <a:headEnd type="none"/>
            <a:tailEnd type="none"/>
          </a:ln>
        </p:spPr>
      </p:sp>
      <p:sp>
        <p:nvSpPr>
          <p:cNvPr id="39" name="AutoShape 39"/>
          <p:cNvSpPr/>
          <p:nvPr/>
        </p:nvSpPr>
        <p:spPr>
          <a:xfrm flipH="false" flipV="false" rot="0">
            <a:off x="6332541" y="2782640"/>
            <a:ext cx="1410240" cy="195262"/>
          </a:xfrm>
          <a:prstGeom prst="rect">
            <a:avLst/>
          </a:prstGeom>
          <a:solidFill>
            <a:srgbClr val="0A1F3D">
              <a:alpha val="100000"/>
            </a:srgbClr>
          </a:solidFill>
          <a:ln>
            <a:headEnd type="none"/>
            <a:tailEnd type="none"/>
          </a:ln>
        </p:spPr>
      </p:sp>
      <p:sp>
        <p:nvSpPr>
          <p:cNvPr id="40" name="TextBox 40"/>
          <p:cNvSpPr txBox="true"/>
          <p:nvPr/>
        </p:nvSpPr>
        <p:spPr>
          <a:xfrm flipH="false" flipV="false" rot="0">
            <a:off x="6408722" y="2820740"/>
            <a:ext cx="1334059"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F1F3F5">
                    <a:alpha val="100000"/>
                  </a:srgbClr>
                </a:solidFill>
                <a:latin typeface="Alibaba PuHuiTi 3.0 55 Regular"/>
                <a:ea typeface="Alibaba PuHuiTi 3.0 55 Regular"/>
                <a:cs typeface="Alibaba PuHuiTi 3.0 55 Regular"/>
              </a:rPr>
              <a:t>base_file_paths_public.xml</a:t>
            </a:r>
            <a:endParaRPr lang="en-US" sz="1100"/>
          </a:p>
        </p:txBody>
      </p:sp>
      <p:sp>
        <p:nvSpPr>
          <p:cNvPr id="41" name="TextBox 41"/>
          <p:cNvSpPr txBox="true"/>
          <p:nvPr/>
        </p:nvSpPr>
        <p:spPr>
          <a:xfrm flipH="false" flipV="false" rot="0">
            <a:off x="7867468" y="2820740"/>
            <a:ext cx="3702514"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VARIANT</a:t>
            </a:r>
            <a:endParaRPr lang="en-US" sz="1100"/>
          </a:p>
        </p:txBody>
      </p:sp>
      <p:sp>
        <p:nvSpPr>
          <p:cNvPr id="42" name="AutoShape 42"/>
          <p:cNvSpPr/>
          <p:nvPr/>
        </p:nvSpPr>
        <p:spPr>
          <a:xfrm flipH="false" flipV="false" rot="0">
            <a:off x="6318853" y="3120777"/>
            <a:ext cx="123795" cy="123825"/>
          </a:xfrm>
          <a:custGeom>
            <a:rect b="b" l="l" r="r" t="t"/>
            <a:pathLst>
              <a:path h="10000" w="9998">
                <a:moveTo>
                  <a:pt x="500" y="2222"/>
                </a:moveTo>
                <a:lnTo>
                  <a:pt x="2000" y="2222"/>
                </a:lnTo>
                <a:lnTo>
                  <a:pt x="2000" y="556"/>
                </a:lnTo>
                <a:cubicBezTo>
                  <a:pt x="2000" y="400"/>
                  <a:pt x="2048" y="268"/>
                  <a:pt x="2145" y="161"/>
                </a:cubicBezTo>
                <a:cubicBezTo>
                  <a:pt x="2241" y="53"/>
                  <a:pt x="2360" y="0"/>
                  <a:pt x="2500" y="0"/>
                </a:cubicBezTo>
                <a:lnTo>
                  <a:pt x="5709" y="0"/>
                </a:lnTo>
                <a:lnTo>
                  <a:pt x="6709" y="1111"/>
                </a:lnTo>
                <a:lnTo>
                  <a:pt x="9498" y="1111"/>
                </a:lnTo>
                <a:cubicBezTo>
                  <a:pt x="9638" y="1111"/>
                  <a:pt x="9756" y="1164"/>
                  <a:pt x="9853" y="1272"/>
                </a:cubicBezTo>
                <a:cubicBezTo>
                  <a:pt x="9949" y="1379"/>
                  <a:pt x="9998" y="1511"/>
                  <a:pt x="9998" y="1667"/>
                </a:cubicBezTo>
                <a:lnTo>
                  <a:pt x="9998" y="7222"/>
                </a:lnTo>
                <a:cubicBezTo>
                  <a:pt x="9998" y="7378"/>
                  <a:pt x="9949" y="7509"/>
                  <a:pt x="9853" y="7617"/>
                </a:cubicBezTo>
                <a:cubicBezTo>
                  <a:pt x="9756" y="7724"/>
                  <a:pt x="9638" y="7778"/>
                  <a:pt x="9498" y="7778"/>
                </a:cubicBezTo>
                <a:lnTo>
                  <a:pt x="7998" y="7778"/>
                </a:lnTo>
                <a:lnTo>
                  <a:pt x="7998" y="9444"/>
                </a:lnTo>
                <a:cubicBezTo>
                  <a:pt x="7998" y="9600"/>
                  <a:pt x="7949" y="9731"/>
                  <a:pt x="7853" y="9839"/>
                </a:cubicBezTo>
                <a:cubicBezTo>
                  <a:pt x="7756" y="9946"/>
                  <a:pt x="7638" y="10000"/>
                  <a:pt x="7499" y="10000"/>
                </a:cubicBezTo>
                <a:lnTo>
                  <a:pt x="500" y="10000"/>
                </a:lnTo>
                <a:cubicBezTo>
                  <a:pt x="360" y="10000"/>
                  <a:pt x="241" y="9946"/>
                  <a:pt x="145" y="9839"/>
                </a:cubicBezTo>
                <a:cubicBezTo>
                  <a:pt x="48" y="9731"/>
                  <a:pt x="0" y="9600"/>
                  <a:pt x="0" y="9444"/>
                </a:cubicBezTo>
                <a:lnTo>
                  <a:pt x="0" y="2778"/>
                </a:lnTo>
                <a:cubicBezTo>
                  <a:pt x="0" y="2622"/>
                  <a:pt x="48" y="2490"/>
                  <a:pt x="145" y="2383"/>
                </a:cubicBezTo>
                <a:cubicBezTo>
                  <a:pt x="241" y="2275"/>
                  <a:pt x="360" y="2222"/>
                  <a:pt x="500" y="2222"/>
                </a:cubicBezTo>
                <a:moveTo>
                  <a:pt x="2000" y="7778"/>
                </a:moveTo>
                <a:lnTo>
                  <a:pt x="2000" y="3333"/>
                </a:lnTo>
                <a:lnTo>
                  <a:pt x="1000" y="3333"/>
                </a:lnTo>
                <a:lnTo>
                  <a:pt x="1000" y="8889"/>
                </a:lnTo>
                <a:lnTo>
                  <a:pt x="6999" y="8889"/>
                </a:lnTo>
                <a:lnTo>
                  <a:pt x="6999" y="7778"/>
                </a:lnTo>
                <a:lnTo>
                  <a:pt x="2000" y="7778"/>
                </a:lnTo>
                <a:moveTo>
                  <a:pt x="5289" y="1111"/>
                </a:moveTo>
                <a:lnTo>
                  <a:pt x="2999" y="1111"/>
                </a:lnTo>
                <a:lnTo>
                  <a:pt x="2999" y="6667"/>
                </a:lnTo>
                <a:lnTo>
                  <a:pt x="8998" y="6667"/>
                </a:lnTo>
                <a:lnTo>
                  <a:pt x="8998" y="2222"/>
                </a:lnTo>
                <a:lnTo>
                  <a:pt x="6289" y="2222"/>
                </a:lnTo>
              </a:path>
            </a:pathLst>
          </a:custGeom>
          <a:solidFill>
            <a:srgbClr val="5B8CB8">
              <a:alpha val="100000"/>
            </a:srgbClr>
          </a:solidFill>
          <a:ln>
            <a:headEnd type="none"/>
            <a:tailEnd type="none"/>
          </a:ln>
        </p:spPr>
      </p:sp>
      <p:sp>
        <p:nvSpPr>
          <p:cNvPr id="43" name="TextBox 43"/>
          <p:cNvSpPr txBox="true"/>
          <p:nvPr/>
        </p:nvSpPr>
        <p:spPr>
          <a:xfrm flipH="false" flipV="false" rot="0">
            <a:off x="6520613" y="3111252"/>
            <a:ext cx="5049369"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0A1F3D">
                    <a:alpha val="85098"/>
                  </a:srgbClr>
                </a:solidFill>
                <a:latin typeface="FZYaYiHei GB18030L2 R"/>
                <a:ea typeface="FZYaYiHei GB18030L2 R"/>
                <a:cs typeface="FZYaYiHei GB18030L2 R"/>
              </a:rPr>
              <a:t>私有目录暴露：</a:t>
            </a:r>
            <a:r>
              <a:rPr b="false" i="false" strike="noStrike" sz="900">
                <a:ln/>
                <a:solidFill>
                  <a:srgbClr val="0A1F3D">
                    <a:alpha val="85098"/>
                  </a:srgbClr>
                </a:solidFill>
                <a:latin typeface="FZYaYiHei GB18030L2 R"/>
                <a:ea typeface="FZYaYiHei GB18030L2 R"/>
                <a:cs typeface="FZYaYiHei GB18030L2 R"/>
              </a:rPr>
              <a:t>external-files-path与files-path使用path="."通配</a:t>
            </a:r>
            <a:endParaRPr lang="en-US" sz="1100"/>
          </a:p>
        </p:txBody>
      </p:sp>
      <p:sp>
        <p:nvSpPr>
          <p:cNvPr id="44" name="AutoShape 44"/>
          <p:cNvSpPr/>
          <p:nvPr/>
        </p:nvSpPr>
        <p:spPr>
          <a:xfrm flipH="false" flipV="false" rot="0">
            <a:off x="6332541" y="3366492"/>
            <a:ext cx="5237441" cy="663327"/>
          </a:xfrm>
          <a:prstGeom prst="rect">
            <a:avLst/>
          </a:prstGeom>
          <a:solidFill>
            <a:srgbClr val="F1F3F5">
              <a:alpha val="100000"/>
            </a:srgbClr>
          </a:solidFill>
          <a:ln>
            <a:headEnd type="none"/>
            <a:tailEnd type="none"/>
          </a:ln>
        </p:spPr>
      </p:sp>
      <p:sp>
        <p:nvSpPr>
          <p:cNvPr id="45" name="TextBox 45"/>
          <p:cNvSpPr txBox="true"/>
          <p:nvPr/>
        </p:nvSpPr>
        <p:spPr>
          <a:xfrm flipH="false" flipV="false" rot="0">
            <a:off x="6446813" y="3480792"/>
            <a:ext cx="5008898" cy="328612"/>
          </a:xfrm>
          <a:prstGeom prst="rect">
            <a:avLst/>
          </a:prstGeom>
          <a:ln>
            <a:headEnd type="none"/>
            <a:tailEnd type="none"/>
          </a:ln>
        </p:spPr>
        <p:txBody>
          <a:bodyPr anchor="t" anchorCtr="false" bIns="0" lIns="0" rIns="0" rtlCol="false" tIns="0" vert="horz" wrap="square"/>
          <a:lstStyle/>
          <a:p>
            <a:pPr algn="l">
              <a:defRPr/>
            </a:pPr>
            <a:r>
              <a:rPr b="false" i="false" lang="en-US" strike="noStrike" sz="900">
                <a:ln/>
                <a:solidFill>
                  <a:srgbClr val="0A1F3D">
                    <a:alpha val="90196"/>
                  </a:srgbClr>
                </a:solidFill>
                <a:latin typeface="Menlo"/>
                <a:ea typeface="Menlo"/>
                <a:cs typeface="Menlo"/>
              </a:rPr>
              <a:t>&lt;external-files-path name="external_app" path="." /&gt;</a:t>
            </a:r>
            <a:endParaRPr lang="en-US" sz="1100"/>
          </a:p>
          <a:p>
            <a:pPr algn="l"/>
            <a:r>
              <a:rPr b="false" i="false" strike="noStrike" sz="900">
                <a:ln/>
                <a:solidFill>
                  <a:srgbClr val="0A1F3D">
                    <a:alpha val="90196"/>
                  </a:srgbClr>
                </a:solidFill>
                <a:latin typeface="Menlo"/>
                <a:ea typeface="Menlo"/>
                <a:cs typeface="Menlo"/>
              </a:rPr>
              <a:t>&lt;files-path name="files" path="." /&gt;</a:t>
            </a:r>
            <a:endParaRPr/>
          </a:p>
        </p:txBody>
      </p:sp>
      <p:sp>
        <p:nvSpPr>
          <p:cNvPr id="46" name="AutoShape 46"/>
          <p:cNvSpPr/>
          <p:nvPr/>
        </p:nvSpPr>
        <p:spPr>
          <a:xfrm flipH="false" flipV="false" rot="0">
            <a:off x="6321977" y="4129832"/>
            <a:ext cx="95226" cy="95250"/>
          </a:xfrm>
          <a:custGeom>
            <a:rect b="b" l="l" r="r" t="t"/>
            <a:pathLst>
              <a:path h="10000" w="9998">
                <a:moveTo>
                  <a:pt x="5415" y="254"/>
                </a:moveTo>
                <a:lnTo>
                  <a:pt x="9955" y="9188"/>
                </a:lnTo>
                <a:cubicBezTo>
                  <a:pt x="10018" y="9310"/>
                  <a:pt x="10032" y="9444"/>
                  <a:pt x="9998" y="9589"/>
                </a:cubicBezTo>
                <a:cubicBezTo>
                  <a:pt x="9963" y="9733"/>
                  <a:pt x="9888" y="9844"/>
                  <a:pt x="9774" y="9924"/>
                </a:cubicBezTo>
                <a:cubicBezTo>
                  <a:pt x="9704" y="9974"/>
                  <a:pt x="9625" y="10000"/>
                  <a:pt x="9536" y="10000"/>
                </a:cubicBezTo>
                <a:lnTo>
                  <a:pt x="476" y="10000"/>
                </a:lnTo>
                <a:cubicBezTo>
                  <a:pt x="342" y="10000"/>
                  <a:pt x="230" y="9946"/>
                  <a:pt x="138" y="9838"/>
                </a:cubicBezTo>
                <a:cubicBezTo>
                  <a:pt x="46" y="9729"/>
                  <a:pt x="0" y="9603"/>
                  <a:pt x="0" y="9459"/>
                </a:cubicBezTo>
                <a:cubicBezTo>
                  <a:pt x="0" y="9357"/>
                  <a:pt x="19" y="9267"/>
                  <a:pt x="57" y="9188"/>
                </a:cubicBezTo>
                <a:lnTo>
                  <a:pt x="4597" y="254"/>
                </a:lnTo>
                <a:cubicBezTo>
                  <a:pt x="4660" y="124"/>
                  <a:pt x="4755" y="40"/>
                  <a:pt x="4882" y="0"/>
                </a:cubicBezTo>
                <a:cubicBezTo>
                  <a:pt x="5009" y="-40"/>
                  <a:pt x="5130" y="-23"/>
                  <a:pt x="5244" y="49"/>
                </a:cubicBezTo>
                <a:cubicBezTo>
                  <a:pt x="5320" y="99"/>
                  <a:pt x="5377" y="168"/>
                  <a:pt x="5415" y="254"/>
                </a:cubicBezTo>
                <a:moveTo>
                  <a:pt x="5006" y="1608"/>
                </a:moveTo>
                <a:lnTo>
                  <a:pt x="1294" y="8917"/>
                </a:lnTo>
                <a:lnTo>
                  <a:pt x="8718" y="8917"/>
                </a:lnTo>
                <a:lnTo>
                  <a:pt x="5006" y="1608"/>
                </a:lnTo>
                <a:moveTo>
                  <a:pt x="4530" y="8376"/>
                </a:moveTo>
                <a:lnTo>
                  <a:pt x="4530" y="7293"/>
                </a:lnTo>
                <a:lnTo>
                  <a:pt x="5482" y="7293"/>
                </a:lnTo>
                <a:lnTo>
                  <a:pt x="5482" y="8376"/>
                </a:lnTo>
                <a:lnTo>
                  <a:pt x="4530" y="8376"/>
                </a:lnTo>
                <a:moveTo>
                  <a:pt x="4530" y="6210"/>
                </a:moveTo>
                <a:lnTo>
                  <a:pt x="4530" y="3503"/>
                </a:lnTo>
                <a:lnTo>
                  <a:pt x="5482" y="3503"/>
                </a:lnTo>
                <a:lnTo>
                  <a:pt x="5482" y="6210"/>
                </a:lnTo>
              </a:path>
            </a:pathLst>
          </a:custGeom>
          <a:solidFill>
            <a:srgbClr val="0A1F3D">
              <a:alpha val="100000"/>
            </a:srgbClr>
          </a:solidFill>
          <a:ln>
            <a:headEnd type="none"/>
            <a:tailEnd type="none"/>
          </a:ln>
        </p:spPr>
      </p:sp>
      <p:sp>
        <p:nvSpPr>
          <p:cNvPr id="47" name="TextBox 47"/>
          <p:cNvSpPr txBox="true"/>
          <p:nvPr/>
        </p:nvSpPr>
        <p:spPr>
          <a:xfrm flipH="false" flipV="false" rot="0">
            <a:off x="6444729" y="4125069"/>
            <a:ext cx="5125251" cy="104775"/>
          </a:xfrm>
          <a:prstGeom prst="rect">
            <a:avLst/>
          </a:prstGeom>
          <a:ln>
            <a:headEnd type="none"/>
            <a:tailEnd type="none"/>
          </a:ln>
        </p:spPr>
        <p:txBody>
          <a:bodyPr anchor="t" anchorCtr="false" bIns="0" lIns="0" rIns="0" rtlCol="false" tIns="0" vert="horz" wrap="none"/>
          <a:lstStyle/>
          <a:p>
            <a:pPr algn="l">
              <a:defRPr/>
            </a:pPr>
            <a:r>
              <a:rPr b="false" i="false" lang="en-US" strike="noStrike" sz="700">
                <a:ln/>
                <a:solidFill>
                  <a:srgbClr val="0A1F3D">
                    <a:alpha val="50196"/>
                  </a:srgbClr>
                </a:solidFill>
                <a:latin typeface="Alibaba PuHuiTi 3.0 55 Regular"/>
                <a:ea typeface="Alibaba PuHuiTi 3.0 55 Regular"/>
                <a:cs typeface="Alibaba PuHuiTi 3.0 55 Regular"/>
              </a:rPr>
              <a:t>风险等级: 中高危 · App私有目录全暴露</a:t>
            </a:r>
            <a:endParaRPr lang="en-US" sz="1100"/>
          </a:p>
        </p:txBody>
      </p:sp>
      <p:sp>
        <p:nvSpPr>
          <p:cNvPr id="48" name="AutoShape 48"/>
          <p:cNvSpPr/>
          <p:nvPr/>
        </p:nvSpPr>
        <p:spPr>
          <a:xfrm flipH="false" flipV="false" rot="0">
            <a:off x="6170657" y="4563219"/>
            <a:ext cx="5561209" cy="1837729"/>
          </a:xfrm>
          <a:prstGeom prst="rect">
            <a:avLst/>
          </a:prstGeom>
          <a:solidFill>
            <a:srgbClr val="E8EBEF">
              <a:alpha val="100000"/>
            </a:srgbClr>
          </a:solidFill>
          <a:ln w="9525">
            <a:solidFill>
              <a:srgbClr val="C5CDD6">
                <a:alpha val="100000"/>
              </a:srgbClr>
            </a:solidFill>
            <a:prstDash val="solid"/>
            <a:headEnd type="none"/>
            <a:tailEnd type="none"/>
          </a:ln>
        </p:spPr>
      </p:sp>
      <p:sp>
        <p:nvSpPr>
          <p:cNvPr id="49" name="AutoShape 49"/>
          <p:cNvSpPr/>
          <p:nvPr/>
        </p:nvSpPr>
        <p:spPr>
          <a:xfrm flipH="false" flipV="false" rot="0">
            <a:off x="6170657" y="4563219"/>
            <a:ext cx="5561209" cy="9525"/>
          </a:xfrm>
          <a:prstGeom prst="line">
            <a:avLst/>
          </a:prstGeom>
          <a:ln w="19050">
            <a:solidFill>
              <a:srgbClr val="5B8CB8">
                <a:alpha val="100000"/>
              </a:srgbClr>
            </a:solidFill>
            <a:prstDash val="solid"/>
            <a:headEnd type="none"/>
            <a:tailEnd type="none"/>
          </a:ln>
        </p:spPr>
      </p:sp>
      <p:sp>
        <p:nvSpPr>
          <p:cNvPr id="50" name="AutoShape 50"/>
          <p:cNvSpPr/>
          <p:nvPr/>
        </p:nvSpPr>
        <p:spPr>
          <a:xfrm flipH="false" flipV="false" rot="0">
            <a:off x="6332541" y="4772769"/>
            <a:ext cx="1101350" cy="195262"/>
          </a:xfrm>
          <a:prstGeom prst="rect">
            <a:avLst/>
          </a:prstGeom>
          <a:solidFill>
            <a:srgbClr val="0A1F3D">
              <a:alpha val="100000"/>
            </a:srgbClr>
          </a:solidFill>
          <a:ln>
            <a:headEnd type="none"/>
            <a:tailEnd type="none"/>
          </a:ln>
        </p:spPr>
      </p:sp>
      <p:sp>
        <p:nvSpPr>
          <p:cNvPr id="51" name="TextBox 51"/>
          <p:cNvSpPr txBox="true"/>
          <p:nvPr/>
        </p:nvSpPr>
        <p:spPr>
          <a:xfrm flipH="false" flipV="false" rot="0">
            <a:off x="6408722" y="4810869"/>
            <a:ext cx="1025169"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F1F3F5">
                    <a:alpha val="100000"/>
                  </a:srgbClr>
                </a:solidFill>
                <a:latin typeface="Alibaba PuHuiTi 3.0 55 Regular"/>
                <a:ea typeface="Alibaba PuHuiTi 3.0 55 Regular"/>
                <a:cs typeface="Alibaba PuHuiTi 3.0 55 Regular"/>
              </a:rPr>
              <a:t>AndroidManifest.xml</a:t>
            </a:r>
            <a:endParaRPr lang="en-US" sz="1100"/>
          </a:p>
        </p:txBody>
      </p:sp>
      <p:sp>
        <p:nvSpPr>
          <p:cNvPr id="52" name="TextBox 52"/>
          <p:cNvSpPr txBox="true"/>
          <p:nvPr/>
        </p:nvSpPr>
        <p:spPr>
          <a:xfrm flipH="false" flipV="false" rot="0">
            <a:off x="7558579" y="4810869"/>
            <a:ext cx="4011403"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CONFIRMATION</a:t>
            </a:r>
            <a:endParaRPr lang="en-US" sz="1100"/>
          </a:p>
        </p:txBody>
      </p:sp>
      <p:sp>
        <p:nvSpPr>
          <p:cNvPr id="53" name="AutoShape 53"/>
          <p:cNvSpPr/>
          <p:nvPr/>
        </p:nvSpPr>
        <p:spPr>
          <a:xfrm flipH="false" flipV="false" rot="0">
            <a:off x="6318853" y="5110907"/>
            <a:ext cx="123795" cy="123825"/>
          </a:xfrm>
          <a:custGeom>
            <a:rect b="b" l="l" r="r" t="t"/>
            <a:pathLst>
              <a:path h="10000" w="9998">
                <a:moveTo>
                  <a:pt x="3226" y="3538"/>
                </a:moveTo>
                <a:lnTo>
                  <a:pt x="4844" y="6478"/>
                </a:lnTo>
                <a:lnTo>
                  <a:pt x="5483" y="7641"/>
                </a:lnTo>
                <a:lnTo>
                  <a:pt x="9358" y="615"/>
                </a:lnTo>
                <a:lnTo>
                  <a:pt x="9998" y="1794"/>
                </a:lnTo>
                <a:lnTo>
                  <a:pt x="5483" y="10000"/>
                </a:lnTo>
                <a:lnTo>
                  <a:pt x="2577" y="4701"/>
                </a:lnTo>
                <a:lnTo>
                  <a:pt x="3226" y="3538"/>
                </a:lnTo>
                <a:moveTo>
                  <a:pt x="5483" y="5299"/>
                </a:moveTo>
                <a:lnTo>
                  <a:pt x="4844" y="4120"/>
                </a:lnTo>
                <a:lnTo>
                  <a:pt x="7101" y="0"/>
                </a:lnTo>
                <a:lnTo>
                  <a:pt x="7750" y="1179"/>
                </a:lnTo>
                <a:lnTo>
                  <a:pt x="5483" y="5299"/>
                </a:lnTo>
                <a:moveTo>
                  <a:pt x="1289" y="4701"/>
                </a:moveTo>
                <a:lnTo>
                  <a:pt x="3555" y="8821"/>
                </a:lnTo>
                <a:lnTo>
                  <a:pt x="2906" y="10000"/>
                </a:lnTo>
                <a:lnTo>
                  <a:pt x="0" y="4701"/>
                </a:lnTo>
                <a:lnTo>
                  <a:pt x="640" y="3538"/>
                </a:lnTo>
                <a:lnTo>
                  <a:pt x="1289" y="4701"/>
                </a:lnTo>
              </a:path>
            </a:pathLst>
          </a:custGeom>
          <a:solidFill>
            <a:srgbClr val="5B8CB8">
              <a:alpha val="100000"/>
            </a:srgbClr>
          </a:solidFill>
          <a:ln>
            <a:headEnd type="none"/>
            <a:tailEnd type="none"/>
          </a:ln>
        </p:spPr>
      </p:sp>
      <p:sp>
        <p:nvSpPr>
          <p:cNvPr id="54" name="TextBox 54"/>
          <p:cNvSpPr txBox="true"/>
          <p:nvPr/>
        </p:nvSpPr>
        <p:spPr>
          <a:xfrm flipH="false" flipV="false" rot="0">
            <a:off x="6520613" y="5101382"/>
            <a:ext cx="5049369"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0A1F3D">
                    <a:alpha val="85098"/>
                  </a:srgbClr>
                </a:solidFill>
                <a:latin typeface="FZYaYiHei GB18030L2 R"/>
                <a:ea typeface="FZYaYiHei GB18030L2 R"/>
                <a:cs typeface="FZYaYiHei GB18030L2 R"/>
              </a:rPr>
              <a:t>生效确认：</a:t>
            </a:r>
            <a:r>
              <a:rPr b="false" i="false" strike="noStrike" sz="900">
                <a:ln/>
                <a:solidFill>
                  <a:srgbClr val="0A1F3D">
                    <a:alpha val="85098"/>
                  </a:srgbClr>
                </a:solidFill>
                <a:latin typeface="FZYaYiHei GB18030L2 R"/>
                <a:ea typeface="FZYaYiHei GB18030L2 R"/>
                <a:cs typeface="FZYaYiHei GB18030L2 R"/>
              </a:rPr>
              <a:t>provider元素中meta-data引用ets_file_paths</a:t>
            </a:r>
            <a:endParaRPr lang="en-US" sz="1100"/>
          </a:p>
        </p:txBody>
      </p:sp>
      <p:sp>
        <p:nvSpPr>
          <p:cNvPr id="55" name="AutoShape 55"/>
          <p:cNvSpPr/>
          <p:nvPr/>
        </p:nvSpPr>
        <p:spPr>
          <a:xfrm flipH="false" flipV="false" rot="0">
            <a:off x="6332541" y="5356621"/>
            <a:ext cx="5237441" cy="663327"/>
          </a:xfrm>
          <a:prstGeom prst="rect">
            <a:avLst/>
          </a:prstGeom>
          <a:solidFill>
            <a:srgbClr val="F1F3F5">
              <a:alpha val="100000"/>
            </a:srgbClr>
          </a:solidFill>
          <a:ln>
            <a:headEnd type="none"/>
            <a:tailEnd type="none"/>
          </a:ln>
        </p:spPr>
      </p:sp>
      <p:sp>
        <p:nvSpPr>
          <p:cNvPr id="56" name="TextBox 56"/>
          <p:cNvSpPr txBox="true"/>
          <p:nvPr/>
        </p:nvSpPr>
        <p:spPr>
          <a:xfrm flipH="false" flipV="false" rot="0">
            <a:off x="6446813" y="5470921"/>
            <a:ext cx="5285053" cy="514350"/>
          </a:xfrm>
          <a:prstGeom prst="rect">
            <a:avLst/>
          </a:prstGeom>
          <a:ln>
            <a:headEnd type="none"/>
            <a:tailEnd type="none"/>
          </a:ln>
        </p:spPr>
        <p:txBody>
          <a:bodyPr anchor="t" anchorCtr="false" bIns="0" lIns="0" rIns="0" rtlCol="false" tIns="0" vert="horz" wrap="square"/>
          <a:lstStyle/>
          <a:p>
            <a:pPr algn="l">
              <a:defRPr/>
            </a:pPr>
            <a:r>
              <a:rPr b="false" i="false" lang="en-US" strike="noStrike" sz="900">
                <a:ln/>
                <a:solidFill>
                  <a:srgbClr val="0A1F3D">
                    <a:alpha val="90196"/>
                  </a:srgbClr>
                </a:solidFill>
                <a:latin typeface="Menlo"/>
                <a:ea typeface="Menlo"/>
                <a:cs typeface="Menlo"/>
              </a:rPr>
              <a:t>&lt;provider android:name="...FileProvider"&gt;</a:t>
            </a:r>
            <a:endParaRPr lang="en-US" sz="1100"/>
          </a:p>
          <a:p>
            <a:pPr algn="l"/>
            <a:r>
              <a:rPr b="false" i="false" strike="noStrike" sz="900">
                <a:ln/>
                <a:solidFill>
                  <a:srgbClr val="0A1F3D">
                    <a:alpha val="90196"/>
                  </a:srgbClr>
                </a:solidFill>
                <a:latin typeface="Menlo"/>
                <a:ea typeface="Menlo"/>
                <a:cs typeface="Menlo"/>
              </a:rPr>
              <a:t>&lt;meta-data android:name="android.support.FILE_PROVIDER_PATHS"</a:t>
            </a:r>
            <a:endParaRPr/>
          </a:p>
          <a:p>
            <a:pPr algn="l"/>
            <a:r>
              <a:rPr b="false" i="false" strike="noStrike" sz="900">
                <a:ln/>
                <a:solidFill>
                  <a:srgbClr val="0A1F3D">
                    <a:alpha val="90196"/>
                  </a:srgbClr>
                </a:solidFill>
                <a:latin typeface="Menlo"/>
                <a:ea typeface="Menlo"/>
                <a:cs typeface="Menlo"/>
              </a:rPr>
              <a:t>android:resource="@xml/ets_file_paths" /&gt;</a:t>
            </a:r>
            <a:endParaRPr/>
          </a:p>
        </p:txBody>
      </p:sp>
      <p:sp>
        <p:nvSpPr>
          <p:cNvPr id="57" name="AutoShape 57"/>
          <p:cNvSpPr/>
          <p:nvPr/>
        </p:nvSpPr>
        <p:spPr>
          <a:xfrm flipH="false" flipV="false" rot="0">
            <a:off x="6321977" y="6119961"/>
            <a:ext cx="95226" cy="95250"/>
          </a:xfrm>
          <a:custGeom>
            <a:rect b="b" l="l" r="r" t="t"/>
            <a:pathLst>
              <a:path h="10000" w="9998">
                <a:moveTo>
                  <a:pt x="4849" y="320"/>
                </a:moveTo>
                <a:lnTo>
                  <a:pt x="3999" y="50"/>
                </a:lnTo>
                <a:cubicBezTo>
                  <a:pt x="3772" y="-23"/>
                  <a:pt x="3540" y="-40"/>
                  <a:pt x="3304" y="0"/>
                </a:cubicBezTo>
                <a:cubicBezTo>
                  <a:pt x="3067" y="40"/>
                  <a:pt x="2852" y="128"/>
                  <a:pt x="2659" y="265"/>
                </a:cubicBezTo>
                <a:cubicBezTo>
                  <a:pt x="2466" y="401"/>
                  <a:pt x="2316" y="580"/>
                  <a:pt x="2210" y="800"/>
                </a:cubicBezTo>
                <a:lnTo>
                  <a:pt x="1800" y="1590"/>
                </a:lnTo>
                <a:cubicBezTo>
                  <a:pt x="1753" y="1683"/>
                  <a:pt x="1683" y="1753"/>
                  <a:pt x="1590" y="1800"/>
                </a:cubicBezTo>
                <a:lnTo>
                  <a:pt x="800" y="2210"/>
                </a:lnTo>
                <a:cubicBezTo>
                  <a:pt x="580" y="2316"/>
                  <a:pt x="401" y="2466"/>
                  <a:pt x="265" y="2660"/>
                </a:cubicBezTo>
                <a:cubicBezTo>
                  <a:pt x="128" y="2853"/>
                  <a:pt x="40" y="3068"/>
                  <a:pt x="0" y="3305"/>
                </a:cubicBezTo>
                <a:cubicBezTo>
                  <a:pt x="-40" y="3541"/>
                  <a:pt x="-23" y="3773"/>
                  <a:pt x="50" y="4000"/>
                </a:cubicBezTo>
                <a:lnTo>
                  <a:pt x="320" y="4850"/>
                </a:lnTo>
                <a:cubicBezTo>
                  <a:pt x="353" y="4950"/>
                  <a:pt x="353" y="5050"/>
                  <a:pt x="320" y="5150"/>
                </a:cubicBezTo>
                <a:lnTo>
                  <a:pt x="50" y="6000"/>
                </a:lnTo>
                <a:cubicBezTo>
                  <a:pt x="-23" y="6226"/>
                  <a:pt x="-40" y="6458"/>
                  <a:pt x="0" y="6695"/>
                </a:cubicBezTo>
                <a:cubicBezTo>
                  <a:pt x="40" y="6931"/>
                  <a:pt x="128" y="7146"/>
                  <a:pt x="265" y="7340"/>
                </a:cubicBezTo>
                <a:cubicBezTo>
                  <a:pt x="401" y="7533"/>
                  <a:pt x="580" y="7683"/>
                  <a:pt x="800" y="7790"/>
                </a:cubicBezTo>
                <a:lnTo>
                  <a:pt x="1590" y="8200"/>
                </a:lnTo>
                <a:cubicBezTo>
                  <a:pt x="1683" y="8246"/>
                  <a:pt x="1753" y="8316"/>
                  <a:pt x="1800" y="8410"/>
                </a:cubicBezTo>
                <a:lnTo>
                  <a:pt x="2210" y="9200"/>
                </a:lnTo>
                <a:cubicBezTo>
                  <a:pt x="2316" y="9420"/>
                  <a:pt x="2466" y="9598"/>
                  <a:pt x="2659" y="9735"/>
                </a:cubicBezTo>
                <a:cubicBezTo>
                  <a:pt x="2852" y="9871"/>
                  <a:pt x="3067" y="9960"/>
                  <a:pt x="3304" y="10000"/>
                </a:cubicBezTo>
                <a:cubicBezTo>
                  <a:pt x="3540" y="10040"/>
                  <a:pt x="3772" y="10023"/>
                  <a:pt x="3999" y="9950"/>
                </a:cubicBezTo>
                <a:lnTo>
                  <a:pt x="4849" y="9680"/>
                </a:lnTo>
                <a:cubicBezTo>
                  <a:pt x="4949" y="9646"/>
                  <a:pt x="5049" y="9646"/>
                  <a:pt x="5149" y="9680"/>
                </a:cubicBezTo>
                <a:lnTo>
                  <a:pt x="5999" y="9950"/>
                </a:lnTo>
                <a:cubicBezTo>
                  <a:pt x="6225" y="10023"/>
                  <a:pt x="6457" y="10040"/>
                  <a:pt x="6694" y="10000"/>
                </a:cubicBezTo>
                <a:cubicBezTo>
                  <a:pt x="6930" y="9960"/>
                  <a:pt x="7145" y="9871"/>
                  <a:pt x="7339" y="9735"/>
                </a:cubicBezTo>
                <a:cubicBezTo>
                  <a:pt x="7531" y="9598"/>
                  <a:pt x="7681" y="9420"/>
                  <a:pt x="7788" y="9200"/>
                </a:cubicBezTo>
                <a:lnTo>
                  <a:pt x="8198" y="8410"/>
                </a:lnTo>
                <a:cubicBezTo>
                  <a:pt x="8244" y="8316"/>
                  <a:pt x="8314" y="8246"/>
                  <a:pt x="8408" y="8200"/>
                </a:cubicBezTo>
                <a:lnTo>
                  <a:pt x="9198" y="7790"/>
                </a:lnTo>
                <a:cubicBezTo>
                  <a:pt x="9418" y="7683"/>
                  <a:pt x="9596" y="7533"/>
                  <a:pt x="9733" y="7340"/>
                </a:cubicBezTo>
                <a:cubicBezTo>
                  <a:pt x="9869" y="7146"/>
                  <a:pt x="9958" y="6931"/>
                  <a:pt x="9998" y="6695"/>
                </a:cubicBezTo>
                <a:cubicBezTo>
                  <a:pt x="10038" y="6458"/>
                  <a:pt x="10021" y="6226"/>
                  <a:pt x="9948" y="6000"/>
                </a:cubicBezTo>
                <a:lnTo>
                  <a:pt x="9678" y="5150"/>
                </a:lnTo>
                <a:cubicBezTo>
                  <a:pt x="9644" y="5050"/>
                  <a:pt x="9644" y="4950"/>
                  <a:pt x="9678" y="4850"/>
                </a:cubicBezTo>
                <a:lnTo>
                  <a:pt x="9948" y="4000"/>
                </a:lnTo>
                <a:cubicBezTo>
                  <a:pt x="10021" y="3773"/>
                  <a:pt x="10038" y="3541"/>
                  <a:pt x="9998" y="3305"/>
                </a:cubicBezTo>
                <a:cubicBezTo>
                  <a:pt x="9958" y="3068"/>
                  <a:pt x="9869" y="2853"/>
                  <a:pt x="9733" y="2660"/>
                </a:cubicBezTo>
                <a:cubicBezTo>
                  <a:pt x="9596" y="2466"/>
                  <a:pt x="9418" y="2316"/>
                  <a:pt x="9198" y="2210"/>
                </a:cubicBezTo>
                <a:lnTo>
                  <a:pt x="8408" y="1800"/>
                </a:lnTo>
                <a:cubicBezTo>
                  <a:pt x="8314" y="1753"/>
                  <a:pt x="8244" y="1683"/>
                  <a:pt x="8198" y="1590"/>
                </a:cubicBezTo>
                <a:lnTo>
                  <a:pt x="7788" y="800"/>
                </a:lnTo>
                <a:cubicBezTo>
                  <a:pt x="7681" y="580"/>
                  <a:pt x="7531" y="401"/>
                  <a:pt x="7339" y="265"/>
                </a:cubicBezTo>
                <a:cubicBezTo>
                  <a:pt x="7145" y="128"/>
                  <a:pt x="6930" y="40"/>
                  <a:pt x="6694" y="0"/>
                </a:cubicBezTo>
                <a:cubicBezTo>
                  <a:pt x="6457" y="-40"/>
                  <a:pt x="6225" y="-23"/>
                  <a:pt x="5999" y="50"/>
                </a:cubicBezTo>
                <a:lnTo>
                  <a:pt x="5149" y="320"/>
                </a:lnTo>
                <a:cubicBezTo>
                  <a:pt x="5049" y="353"/>
                  <a:pt x="4949" y="353"/>
                  <a:pt x="4849" y="320"/>
                </a:cubicBezTo>
                <a:moveTo>
                  <a:pt x="2689" y="2040"/>
                </a:moveTo>
                <a:lnTo>
                  <a:pt x="3099" y="1250"/>
                </a:lnTo>
                <a:cubicBezTo>
                  <a:pt x="3152" y="1143"/>
                  <a:pt x="3235" y="1066"/>
                  <a:pt x="3349" y="1020"/>
                </a:cubicBezTo>
                <a:cubicBezTo>
                  <a:pt x="3462" y="973"/>
                  <a:pt x="3579" y="966"/>
                  <a:pt x="3699" y="1000"/>
                </a:cubicBezTo>
                <a:lnTo>
                  <a:pt x="4539" y="1280"/>
                </a:lnTo>
                <a:cubicBezTo>
                  <a:pt x="4845" y="1380"/>
                  <a:pt x="5152" y="1380"/>
                  <a:pt x="5459" y="1280"/>
                </a:cubicBezTo>
                <a:lnTo>
                  <a:pt x="6299" y="1000"/>
                </a:lnTo>
                <a:cubicBezTo>
                  <a:pt x="6419" y="966"/>
                  <a:pt x="6535" y="973"/>
                  <a:pt x="6649" y="1020"/>
                </a:cubicBezTo>
                <a:cubicBezTo>
                  <a:pt x="6762" y="1066"/>
                  <a:pt x="6845" y="1143"/>
                  <a:pt x="6899" y="1250"/>
                </a:cubicBezTo>
                <a:lnTo>
                  <a:pt x="7309" y="2040"/>
                </a:lnTo>
                <a:cubicBezTo>
                  <a:pt x="7455" y="2326"/>
                  <a:pt x="7671" y="2543"/>
                  <a:pt x="7958" y="2690"/>
                </a:cubicBezTo>
                <a:lnTo>
                  <a:pt x="8748" y="3100"/>
                </a:lnTo>
                <a:cubicBezTo>
                  <a:pt x="8854" y="3153"/>
                  <a:pt x="8931" y="3236"/>
                  <a:pt x="8978" y="3350"/>
                </a:cubicBezTo>
                <a:cubicBezTo>
                  <a:pt x="9024" y="3463"/>
                  <a:pt x="9031" y="3580"/>
                  <a:pt x="8998" y="3700"/>
                </a:cubicBezTo>
                <a:lnTo>
                  <a:pt x="8718" y="4540"/>
                </a:lnTo>
                <a:cubicBezTo>
                  <a:pt x="8618" y="4846"/>
                  <a:pt x="8618" y="5153"/>
                  <a:pt x="8718" y="5460"/>
                </a:cubicBezTo>
                <a:lnTo>
                  <a:pt x="8998" y="6300"/>
                </a:lnTo>
                <a:cubicBezTo>
                  <a:pt x="9031" y="6420"/>
                  <a:pt x="9024" y="6536"/>
                  <a:pt x="8978" y="6650"/>
                </a:cubicBezTo>
                <a:cubicBezTo>
                  <a:pt x="8931" y="6763"/>
                  <a:pt x="8854" y="6846"/>
                  <a:pt x="8748" y="6900"/>
                </a:cubicBezTo>
                <a:lnTo>
                  <a:pt x="7958" y="7310"/>
                </a:lnTo>
                <a:cubicBezTo>
                  <a:pt x="7671" y="7456"/>
                  <a:pt x="7455" y="7673"/>
                  <a:pt x="7309" y="7960"/>
                </a:cubicBezTo>
                <a:lnTo>
                  <a:pt x="6899" y="8750"/>
                </a:lnTo>
                <a:cubicBezTo>
                  <a:pt x="6845" y="8856"/>
                  <a:pt x="6762" y="8933"/>
                  <a:pt x="6649" y="8980"/>
                </a:cubicBezTo>
                <a:cubicBezTo>
                  <a:pt x="6535" y="9026"/>
                  <a:pt x="6419" y="9033"/>
                  <a:pt x="6299" y="9000"/>
                </a:cubicBezTo>
                <a:lnTo>
                  <a:pt x="5459" y="8720"/>
                </a:lnTo>
                <a:cubicBezTo>
                  <a:pt x="5152" y="8620"/>
                  <a:pt x="4845" y="8620"/>
                  <a:pt x="4539" y="8720"/>
                </a:cubicBezTo>
                <a:lnTo>
                  <a:pt x="3699" y="9000"/>
                </a:lnTo>
                <a:cubicBezTo>
                  <a:pt x="3579" y="9033"/>
                  <a:pt x="3462" y="9026"/>
                  <a:pt x="3349" y="8980"/>
                </a:cubicBezTo>
                <a:cubicBezTo>
                  <a:pt x="3235" y="8933"/>
                  <a:pt x="3152" y="8856"/>
                  <a:pt x="3099" y="8750"/>
                </a:cubicBezTo>
                <a:lnTo>
                  <a:pt x="2689" y="7960"/>
                </a:lnTo>
                <a:cubicBezTo>
                  <a:pt x="2543" y="7673"/>
                  <a:pt x="2326" y="7456"/>
                  <a:pt x="2040" y="7310"/>
                </a:cubicBezTo>
                <a:lnTo>
                  <a:pt x="1250" y="6900"/>
                </a:lnTo>
                <a:cubicBezTo>
                  <a:pt x="1143" y="6846"/>
                  <a:pt x="1066" y="6763"/>
                  <a:pt x="1020" y="6650"/>
                </a:cubicBezTo>
                <a:cubicBezTo>
                  <a:pt x="973" y="6536"/>
                  <a:pt x="966" y="6420"/>
                  <a:pt x="1000" y="6300"/>
                </a:cubicBezTo>
                <a:lnTo>
                  <a:pt x="1280" y="5460"/>
                </a:lnTo>
                <a:cubicBezTo>
                  <a:pt x="1380" y="5153"/>
                  <a:pt x="1380" y="4846"/>
                  <a:pt x="1280" y="4540"/>
                </a:cubicBezTo>
                <a:lnTo>
                  <a:pt x="1000" y="3700"/>
                </a:lnTo>
                <a:cubicBezTo>
                  <a:pt x="966" y="3580"/>
                  <a:pt x="973" y="3463"/>
                  <a:pt x="1020" y="3350"/>
                </a:cubicBezTo>
                <a:cubicBezTo>
                  <a:pt x="1066" y="3236"/>
                  <a:pt x="1143" y="3153"/>
                  <a:pt x="1250" y="3100"/>
                </a:cubicBezTo>
                <a:lnTo>
                  <a:pt x="2040" y="2690"/>
                </a:lnTo>
                <a:cubicBezTo>
                  <a:pt x="2326" y="2543"/>
                  <a:pt x="2543" y="2326"/>
                  <a:pt x="2689" y="2040"/>
                </a:cubicBezTo>
                <a:moveTo>
                  <a:pt x="3089" y="4170"/>
                </a:moveTo>
                <a:lnTo>
                  <a:pt x="2380" y="4880"/>
                </a:lnTo>
                <a:lnTo>
                  <a:pt x="4499" y="7000"/>
                </a:lnTo>
                <a:lnTo>
                  <a:pt x="8038" y="3460"/>
                </a:lnTo>
                <a:lnTo>
                  <a:pt x="7329" y="2760"/>
                </a:lnTo>
                <a:lnTo>
                  <a:pt x="4499" y="5590"/>
                </a:lnTo>
              </a:path>
            </a:pathLst>
          </a:custGeom>
          <a:solidFill>
            <a:srgbClr val="0A1F3D">
              <a:alpha val="100000"/>
            </a:srgbClr>
          </a:solidFill>
          <a:ln>
            <a:headEnd type="none"/>
            <a:tailEnd type="none"/>
          </a:ln>
        </p:spPr>
      </p:sp>
      <p:sp>
        <p:nvSpPr>
          <p:cNvPr id="58" name="TextBox 58"/>
          <p:cNvSpPr txBox="true"/>
          <p:nvPr/>
        </p:nvSpPr>
        <p:spPr>
          <a:xfrm flipH="false" flipV="false" rot="0">
            <a:off x="6444729" y="6115199"/>
            <a:ext cx="5125251" cy="104775"/>
          </a:xfrm>
          <a:prstGeom prst="rect">
            <a:avLst/>
          </a:prstGeom>
          <a:ln>
            <a:headEnd type="none"/>
            <a:tailEnd type="none"/>
          </a:ln>
        </p:spPr>
        <p:txBody>
          <a:bodyPr anchor="t" anchorCtr="false" bIns="0" lIns="0" rIns="0" rtlCol="false" tIns="0" vert="horz" wrap="none"/>
          <a:lstStyle/>
          <a:p>
            <a:pPr algn="l">
              <a:defRPr/>
            </a:pPr>
            <a:r>
              <a:rPr b="false" i="false" lang="en-US" strike="noStrike" sz="700">
                <a:ln/>
                <a:solidFill>
                  <a:srgbClr val="0A1F3D">
                    <a:alpha val="50196"/>
                  </a:srgbClr>
                </a:solidFill>
                <a:latin typeface="Alibaba PuHuiTi 3.0 55 Regular"/>
                <a:ea typeface="Alibaba PuHuiTi 3.0 55 Regular"/>
                <a:cs typeface="Alibaba PuHuiTi 3.0 55 Regular"/>
              </a:rPr>
              <a:t>配置状态: 已激活 · 运行时生效</a:t>
            </a:r>
            <a:endParaRPr lang="en-US" sz="1100"/>
          </a:p>
        </p:txBody>
      </p:sp>
    </p:spTree>
  </p:cSld>
  <p:clrMapOvr>
    <a:masterClrMapping/>
  </p:clrMapOvr>
</p:sld>
</file>

<file path=ppt/slides/slide25.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BACKDOOR 01</a:t>
            </a:r>
            <a:endParaRPr lang="en-US" sz="1100"/>
          </a:p>
        </p:txBody>
      </p:sp>
      <p:sp>
        <p:nvSpPr>
          <p:cNvPr id="4" name="TextBox 4"/>
          <p:cNvSpPr txBox="true"/>
          <p:nvPr/>
        </p:nvSpPr>
        <p:spPr>
          <a:xfrm flipH="false" flipV="false" rot="0">
            <a:off x="457086" y="7620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后门 1：技术解读 + 官方文档对照</a:t>
            </a:r>
            <a:endParaRPr lang="en-US" sz="1100"/>
          </a:p>
        </p:txBody>
      </p:sp>
      <p:sp>
        <p:nvSpPr>
          <p:cNvPr id="5" name="AutoShape 5"/>
          <p:cNvSpPr/>
          <p:nvPr/>
        </p:nvSpPr>
        <p:spPr>
          <a:xfrm flipH="false" flipV="false" rot="0">
            <a:off x="457086" y="1466850"/>
            <a:ext cx="3605799" cy="3796605"/>
          </a:xfrm>
          <a:prstGeom prst="rect">
            <a:avLst/>
          </a:prstGeom>
          <a:solidFill>
            <a:srgbClr val="E8EBEF">
              <a:alpha val="100000"/>
            </a:srgbClr>
          </a:solidFill>
          <a:ln w="9525">
            <a:solidFill>
              <a:srgbClr val="C5CDD6">
                <a:alpha val="100000"/>
              </a:srgbClr>
            </a:solidFill>
            <a:prstDash val="solid"/>
            <a:headEnd type="none"/>
            <a:tailEnd type="none"/>
          </a:ln>
        </p:spPr>
      </p:sp>
      <p:sp>
        <p:nvSpPr>
          <p:cNvPr id="6" name="AutoShape 6"/>
          <p:cNvSpPr/>
          <p:nvPr/>
        </p:nvSpPr>
        <p:spPr>
          <a:xfrm flipH="false" flipV="false" rot="0">
            <a:off x="457086" y="1466850"/>
            <a:ext cx="3605799" cy="9525"/>
          </a:xfrm>
          <a:prstGeom prst="line">
            <a:avLst/>
          </a:prstGeom>
          <a:ln w="28575">
            <a:solidFill>
              <a:srgbClr val="5B8CB8">
                <a:alpha val="100000"/>
              </a:srgbClr>
            </a:solidFill>
            <a:prstDash val="solid"/>
            <a:headEnd type="none"/>
            <a:tailEnd type="none"/>
          </a:ln>
        </p:spPr>
      </p:sp>
      <p:sp>
        <p:nvSpPr>
          <p:cNvPr id="7" name="TextBox 7"/>
          <p:cNvSpPr txBox="true"/>
          <p:nvPr/>
        </p:nvSpPr>
        <p:spPr>
          <a:xfrm flipH="false" flipV="false" rot="0">
            <a:off x="752287" y="1743075"/>
            <a:ext cx="3091578"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危险配置解读</a:t>
            </a:r>
            <a:endParaRPr lang="en-US" sz="1100"/>
          </a:p>
        </p:txBody>
      </p:sp>
      <p:sp>
        <p:nvSpPr>
          <p:cNvPr id="8" name="AutoShape 8"/>
          <p:cNvSpPr/>
          <p:nvPr/>
        </p:nvSpPr>
        <p:spPr>
          <a:xfrm flipH="false" flipV="false" rot="0">
            <a:off x="676106" y="2109192"/>
            <a:ext cx="1226632" cy="219075"/>
          </a:xfrm>
          <a:prstGeom prst="roundRect">
            <a:avLst>
              <a:gd fmla="val 50000" name="adj"/>
            </a:avLst>
          </a:prstGeom>
          <a:solidFill>
            <a:srgbClr val="F1F3F5">
              <a:alpha val="90196"/>
            </a:srgbClr>
          </a:solidFill>
          <a:ln>
            <a:headEnd type="none"/>
            <a:tailEnd type="none"/>
          </a:ln>
        </p:spPr>
      </p:sp>
      <p:sp>
        <p:nvSpPr>
          <p:cNvPr id="9" name="TextBox 9"/>
          <p:cNvSpPr txBox="true"/>
          <p:nvPr/>
        </p:nvSpPr>
        <p:spPr>
          <a:xfrm flipH="false" flipV="false" rot="0">
            <a:off x="752287" y="2137767"/>
            <a:ext cx="115045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100000"/>
                  </a:srgbClr>
                </a:solidFill>
                <a:latin typeface="Inter"/>
                <a:ea typeface="Inter"/>
                <a:cs typeface="Inter"/>
              </a:rPr>
              <a:t>root-path path=""</a:t>
            </a:r>
            <a:endParaRPr lang="en-US" sz="1100"/>
          </a:p>
        </p:txBody>
      </p:sp>
      <p:sp>
        <p:nvSpPr>
          <p:cNvPr id="10" name="TextBox 10"/>
          <p:cNvSpPr txBox="true"/>
          <p:nvPr/>
        </p:nvSpPr>
        <p:spPr>
          <a:xfrm flipH="false" flipV="false" rot="0">
            <a:off x="752287" y="2137767"/>
            <a:ext cx="3091578"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90196"/>
                  </a:srgbClr>
                </a:solidFill>
                <a:latin typeface="FZYaYiHei GB18030L2 R"/>
                <a:ea typeface="FZYaYiHei GB18030L2 R"/>
                <a:cs typeface="FZYaYiHei GB18030L2 R"/>
              </a:rPr>
              <a:t>root-path path=""</a:t>
            </a:r>
            <a:endParaRPr lang="en-US" sz="1100"/>
          </a:p>
        </p:txBody>
      </p:sp>
      <p:sp>
        <p:nvSpPr>
          <p:cNvPr id="11" name="TextBox 11"/>
          <p:cNvSpPr txBox="true"/>
          <p:nvPr/>
        </p:nvSpPr>
        <p:spPr>
          <a:xfrm flipH="false" flipV="false" rot="0">
            <a:off x="676106" y="2519214"/>
            <a:ext cx="3386779" cy="715268"/>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FZYaYiHei GB18030L2 R"/>
                <a:ea typeface="FZYaYiHei GB18030L2 R"/>
                <a:cs typeface="FZYaYiHei GB18030L2 R"/>
              </a:rPr>
              <a:t>允许访问整个手机文件系统根目录（/），可</a:t>
            </a:r>
            <a:endParaRPr lang="en-US" sz="1100"/>
          </a:p>
          <a:p>
            <a:pPr algn="l"/>
            <a:r>
              <a:rPr b="false" i="false" strike="noStrike" sz="1200">
                <a:ln/>
                <a:solidFill>
                  <a:srgbClr val="0A1F3D">
                    <a:alpha val="85098"/>
                  </a:srgbClr>
                </a:solidFill>
                <a:latin typeface="FZYaYiHei GB18030L2 R"/>
                <a:ea typeface="FZYaYiHei GB18030L2 R"/>
                <a:cs typeface="FZYaYiHei GB18030L2 R"/>
              </a:rPr>
              <a:t>读取系统文件、其他App数据，包括配置文</a:t>
            </a:r>
            <a:endParaRPr/>
          </a:p>
          <a:p>
            <a:pPr algn="l"/>
            <a:r>
              <a:rPr b="false" i="false" strike="noStrike" sz="1200">
                <a:ln/>
                <a:solidFill>
                  <a:srgbClr val="0A1F3D">
                    <a:alpha val="85098"/>
                  </a:srgbClr>
                </a:solidFill>
                <a:latin typeface="FZYaYiHei GB18030L2 R"/>
                <a:ea typeface="FZYaYiHei GB18030L2 R"/>
                <a:cs typeface="FZYaYiHei GB18030L2 R"/>
              </a:rPr>
              <a:t>件、缓存数据及用户隐私信息。</a:t>
            </a:r>
            <a:endParaRPr/>
          </a:p>
        </p:txBody>
      </p:sp>
      <p:sp>
        <p:nvSpPr>
          <p:cNvPr id="12" name="TextBox 12"/>
          <p:cNvSpPr txBox="true"/>
          <p:nvPr/>
        </p:nvSpPr>
        <p:spPr>
          <a:xfrm flipH="false" flipV="false" rot="0">
            <a:off x="733242" y="3425429"/>
            <a:ext cx="3110622"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74901"/>
                  </a:srgbClr>
                </a:solidFill>
                <a:latin typeface="FZYaYiHei GB18030L2 R"/>
                <a:ea typeface="FZYaYiHei GB18030L2 R"/>
                <a:cs typeface="FZYaYiHei GB18030L2 R"/>
              </a:rPr>
              <a:t>该配置直接违反Android安全最佳实践。</a:t>
            </a:r>
            <a:endParaRPr lang="en-US" sz="1100"/>
          </a:p>
        </p:txBody>
      </p:sp>
      <p:sp>
        <p:nvSpPr>
          <p:cNvPr id="13" name="AutoShape 13"/>
          <p:cNvSpPr/>
          <p:nvPr/>
        </p:nvSpPr>
        <p:spPr>
          <a:xfrm flipH="false" flipV="false" rot="0">
            <a:off x="4291428" y="1466850"/>
            <a:ext cx="3605948" cy="3796605"/>
          </a:xfrm>
          <a:prstGeom prst="rect">
            <a:avLst/>
          </a:prstGeom>
          <a:solidFill>
            <a:srgbClr val="E8EBEF">
              <a:alpha val="100000"/>
            </a:srgbClr>
          </a:solidFill>
          <a:ln w="9525">
            <a:solidFill>
              <a:srgbClr val="C5CDD6">
                <a:alpha val="100000"/>
              </a:srgbClr>
            </a:solidFill>
            <a:prstDash val="solid"/>
            <a:headEnd type="none"/>
            <a:tailEnd type="none"/>
          </a:ln>
        </p:spPr>
      </p:sp>
      <p:sp>
        <p:nvSpPr>
          <p:cNvPr id="14" name="AutoShape 14"/>
          <p:cNvSpPr/>
          <p:nvPr/>
        </p:nvSpPr>
        <p:spPr>
          <a:xfrm flipH="false" flipV="false" rot="0">
            <a:off x="4291428" y="1466850"/>
            <a:ext cx="3605948" cy="9525"/>
          </a:xfrm>
          <a:prstGeom prst="line">
            <a:avLst/>
          </a:prstGeom>
          <a:ln w="28575">
            <a:solidFill>
              <a:srgbClr val="5B8CB8">
                <a:alpha val="100000"/>
              </a:srgbClr>
            </a:solidFill>
            <a:prstDash val="solid"/>
            <a:headEnd type="none"/>
            <a:tailEnd type="none"/>
          </a:ln>
        </p:spPr>
      </p:sp>
      <p:sp>
        <p:nvSpPr>
          <p:cNvPr id="15" name="TextBox 15"/>
          <p:cNvSpPr txBox="true"/>
          <p:nvPr/>
        </p:nvSpPr>
        <p:spPr>
          <a:xfrm flipH="false" flipV="false" rot="0">
            <a:off x="4586629" y="1743075"/>
            <a:ext cx="3091726"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攻击后果</a:t>
            </a:r>
            <a:endParaRPr lang="en-US" sz="1100"/>
          </a:p>
        </p:txBody>
      </p:sp>
      <p:sp>
        <p:nvSpPr>
          <p:cNvPr id="16" name="TextBox 16"/>
          <p:cNvSpPr txBox="true"/>
          <p:nvPr/>
        </p:nvSpPr>
        <p:spPr>
          <a:xfrm flipH="false" flipV="false" rot="0">
            <a:off x="4510448" y="2118717"/>
            <a:ext cx="3386927" cy="715268"/>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FZYaYiHei GB18030L2 R"/>
                <a:ea typeface="FZYaYiHei GB18030L2 R"/>
                <a:cs typeface="FZYaYiHei GB18030L2 R"/>
              </a:rPr>
              <a:t>攻击者可读取敏感信息（数据库、Token文</a:t>
            </a:r>
            <a:endParaRPr lang="en-US" sz="1100"/>
          </a:p>
          <a:p>
            <a:pPr algn="l"/>
            <a:r>
              <a:rPr b="false" i="false" strike="noStrike" sz="1200">
                <a:ln/>
                <a:solidFill>
                  <a:srgbClr val="0A1F3D">
                    <a:alpha val="85098"/>
                  </a:srgbClr>
                </a:solidFill>
                <a:latin typeface="FZYaYiHei GB18030L2 R"/>
                <a:ea typeface="FZYaYiHei GB18030L2 R"/>
                <a:cs typeface="FZYaYiHei GB18030L2 R"/>
              </a:rPr>
              <a:t>件）或覆盖应用原生库，导致</a:t>
            </a:r>
            <a:r>
              <a:rPr b="true" i="false" strike="noStrike" sz="1200">
                <a:ln/>
                <a:solidFill>
                  <a:srgbClr val="5B8CB8">
                    <a:alpha val="85098"/>
                  </a:srgbClr>
                </a:solidFill>
                <a:latin typeface="FZYaYiHei GB18030L2 R"/>
                <a:ea typeface="FZYaYiHei GB18030L2 R"/>
                <a:cs typeface="FZYaYiHei GB18030L2 R"/>
              </a:rPr>
              <a:t>任意代码执</a:t>
            </a:r>
            <a:endParaRPr/>
          </a:p>
          <a:p>
            <a:pPr algn="l"/>
            <a:r>
              <a:rPr b="true" i="false" strike="noStrike" sz="1200">
                <a:ln/>
                <a:solidFill>
                  <a:srgbClr val="5B8CB8">
                    <a:alpha val="85098"/>
                  </a:srgbClr>
                </a:solidFill>
                <a:latin typeface="FZYaYiHei GB18030L2 R"/>
                <a:ea typeface="FZYaYiHei GB18030L2 R"/>
                <a:cs typeface="FZYaYiHei GB18030L2 R"/>
              </a:rPr>
              <a:t>行</a:t>
            </a:r>
            <a:r>
              <a:rPr b="false" i="false" strike="noStrike" sz="1200">
                <a:ln/>
                <a:solidFill>
                  <a:srgbClr val="0A1F3D">
                    <a:alpha val="85098"/>
                  </a:srgbClr>
                </a:solidFill>
                <a:latin typeface="FZYaYiHei GB18030L2 R"/>
                <a:ea typeface="FZYaYiHei GB18030L2 R"/>
                <a:cs typeface="FZYaYiHei GB18030L2 R"/>
              </a:rPr>
              <a:t>，完全控制应用行为。</a:t>
            </a:r>
            <a:endParaRPr/>
          </a:p>
        </p:txBody>
      </p:sp>
      <p:sp>
        <p:nvSpPr>
          <p:cNvPr id="17" name="TextBox 17"/>
          <p:cNvSpPr txBox="true"/>
          <p:nvPr/>
        </p:nvSpPr>
        <p:spPr>
          <a:xfrm flipH="false" flipV="false" rot="0">
            <a:off x="4567584" y="3043982"/>
            <a:ext cx="332979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74901"/>
                  </a:srgbClr>
                </a:solidFill>
                <a:latin typeface="FZYaYiHei GB18030L2 R"/>
                <a:ea typeface="FZYaYiHei GB18030L2 R"/>
                <a:cs typeface="FZYaYiHei GB18030L2 R"/>
              </a:rPr>
              <a:t>风险等级：高危，可造成数据泄露与远程入侵。</a:t>
            </a:r>
            <a:endParaRPr lang="en-US" sz="1100"/>
          </a:p>
        </p:txBody>
      </p:sp>
      <p:sp>
        <p:nvSpPr>
          <p:cNvPr id="18" name="AutoShape 18"/>
          <p:cNvSpPr/>
          <p:nvPr/>
        </p:nvSpPr>
        <p:spPr>
          <a:xfrm flipH="false" flipV="false" rot="0">
            <a:off x="8125918" y="1466850"/>
            <a:ext cx="3605799" cy="3796605"/>
          </a:xfrm>
          <a:prstGeom prst="rect">
            <a:avLst/>
          </a:prstGeom>
          <a:solidFill>
            <a:srgbClr val="E8EBEF">
              <a:alpha val="100000"/>
            </a:srgbClr>
          </a:solidFill>
          <a:ln w="9525">
            <a:solidFill>
              <a:srgbClr val="C5CDD6">
                <a:alpha val="100000"/>
              </a:srgbClr>
            </a:solidFill>
            <a:prstDash val="solid"/>
            <a:headEnd type="none"/>
            <a:tailEnd type="none"/>
          </a:ln>
        </p:spPr>
      </p:sp>
      <p:sp>
        <p:nvSpPr>
          <p:cNvPr id="19" name="AutoShape 19"/>
          <p:cNvSpPr/>
          <p:nvPr/>
        </p:nvSpPr>
        <p:spPr>
          <a:xfrm flipH="false" flipV="false" rot="0">
            <a:off x="8125918" y="1466850"/>
            <a:ext cx="3605799" cy="9525"/>
          </a:xfrm>
          <a:prstGeom prst="line">
            <a:avLst/>
          </a:prstGeom>
          <a:ln w="28575">
            <a:solidFill>
              <a:srgbClr val="5B8CB8">
                <a:alpha val="100000"/>
              </a:srgbClr>
            </a:solidFill>
            <a:prstDash val="solid"/>
            <a:headEnd type="none"/>
            <a:tailEnd type="none"/>
          </a:ln>
        </p:spPr>
      </p:sp>
      <p:sp>
        <p:nvSpPr>
          <p:cNvPr id="20" name="TextBox 20"/>
          <p:cNvSpPr txBox="true"/>
          <p:nvPr/>
        </p:nvSpPr>
        <p:spPr>
          <a:xfrm flipH="false" flipV="false" rot="0">
            <a:off x="8421120" y="1743075"/>
            <a:ext cx="3091578"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预期修复配置</a:t>
            </a:r>
            <a:endParaRPr lang="en-US" sz="1100"/>
          </a:p>
        </p:txBody>
      </p:sp>
      <p:sp>
        <p:nvSpPr>
          <p:cNvPr id="21" name="AutoShape 21"/>
          <p:cNvSpPr/>
          <p:nvPr/>
        </p:nvSpPr>
        <p:spPr>
          <a:xfrm flipH="false" flipV="false" rot="0">
            <a:off x="8344939" y="2109192"/>
            <a:ext cx="1287785" cy="219075"/>
          </a:xfrm>
          <a:prstGeom prst="roundRect">
            <a:avLst>
              <a:gd fmla="val 50000" name="adj"/>
            </a:avLst>
          </a:prstGeom>
          <a:solidFill>
            <a:srgbClr val="F1F3F5">
              <a:alpha val="90196"/>
            </a:srgbClr>
          </a:solidFill>
          <a:ln>
            <a:headEnd type="none"/>
            <a:tailEnd type="none"/>
          </a:ln>
        </p:spPr>
      </p:sp>
      <p:sp>
        <p:nvSpPr>
          <p:cNvPr id="22" name="TextBox 22"/>
          <p:cNvSpPr txBox="true"/>
          <p:nvPr/>
        </p:nvSpPr>
        <p:spPr>
          <a:xfrm flipH="false" flipV="false" rot="0">
            <a:off x="8421120" y="2137767"/>
            <a:ext cx="1211604"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100000"/>
                  </a:srgbClr>
                </a:solidFill>
                <a:latin typeface="Inter"/>
                <a:ea typeface="Inter"/>
                <a:cs typeface="Inter"/>
              </a:rPr>
              <a:t>external-files-path</a:t>
            </a:r>
            <a:endParaRPr lang="en-US" sz="1100"/>
          </a:p>
        </p:txBody>
      </p:sp>
      <p:sp>
        <p:nvSpPr>
          <p:cNvPr id="23" name="TextBox 23"/>
          <p:cNvSpPr txBox="true"/>
          <p:nvPr/>
        </p:nvSpPr>
        <p:spPr>
          <a:xfrm flipH="false" flipV="false" rot="0">
            <a:off x="8421120" y="2137767"/>
            <a:ext cx="3091578"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90196"/>
                  </a:srgbClr>
                </a:solidFill>
                <a:latin typeface="FZYaYiHei GB18030L2 R"/>
                <a:ea typeface="FZYaYiHei GB18030L2 R"/>
                <a:cs typeface="FZYaYiHei GB18030L2 R"/>
              </a:rPr>
              <a:t>external-files-path</a:t>
            </a:r>
            <a:endParaRPr lang="en-US" sz="1100"/>
          </a:p>
        </p:txBody>
      </p:sp>
      <p:sp>
        <p:nvSpPr>
          <p:cNvPr id="24" name="TextBox 24"/>
          <p:cNvSpPr txBox="true"/>
          <p:nvPr/>
        </p:nvSpPr>
        <p:spPr>
          <a:xfrm flipH="false" flipV="false" rot="0">
            <a:off x="8344939" y="2519214"/>
            <a:ext cx="3386779" cy="715268"/>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FZYaYiHei GB18030L2 R"/>
                <a:ea typeface="FZYaYiHei GB18030L2 R"/>
                <a:cs typeface="FZYaYiHei GB18030L2 R"/>
              </a:rPr>
              <a:t>仅暴露特定子目录（如images/、</a:t>
            </a:r>
            <a:endParaRPr lang="en-US" sz="1100"/>
          </a:p>
          <a:p>
            <a:pPr algn="l"/>
            <a:r>
              <a:rPr b="false" i="false" strike="noStrike" sz="1200">
                <a:ln/>
                <a:solidFill>
                  <a:srgbClr val="0A1F3D">
                    <a:alpha val="85098"/>
                  </a:srgbClr>
                </a:solidFill>
                <a:latin typeface="FZYaYiHei GB18030L2 R"/>
                <a:ea typeface="FZYaYiHei GB18030L2 R"/>
                <a:cs typeface="FZYaYiHei GB18030L2 R"/>
              </a:rPr>
              <a:t>shareImage/），遵循</a:t>
            </a:r>
            <a:r>
              <a:rPr b="true" i="false" strike="noStrike" sz="1200">
                <a:ln/>
                <a:solidFill>
                  <a:srgbClr val="5B8CB8">
                    <a:alpha val="85098"/>
                  </a:srgbClr>
                </a:solidFill>
                <a:latin typeface="FZYaYiHei GB18030L2 R"/>
                <a:ea typeface="FZYaYiHei GB18030L2 R"/>
                <a:cs typeface="FZYaYiHei GB18030L2 R"/>
              </a:rPr>
              <a:t>最小权限原则</a:t>
            </a:r>
            <a:r>
              <a:rPr b="false" i="false" strike="noStrike" sz="1200">
                <a:ln/>
                <a:solidFill>
                  <a:srgbClr val="0A1F3D">
                    <a:alpha val="85098"/>
                  </a:srgbClr>
                </a:solidFill>
                <a:latin typeface="FZYaYiHei GB18030L2 R"/>
                <a:ea typeface="FZYaYiHei GB18030L2 R"/>
                <a:cs typeface="FZYaYiHei GB18030L2 R"/>
              </a:rPr>
              <a:t>，严格限</a:t>
            </a:r>
            <a:endParaRPr/>
          </a:p>
          <a:p>
            <a:pPr algn="l"/>
            <a:r>
              <a:rPr b="false" i="false" strike="noStrike" sz="1200">
                <a:ln/>
                <a:solidFill>
                  <a:srgbClr val="0A1F3D">
                    <a:alpha val="85098"/>
                  </a:srgbClr>
                </a:solidFill>
                <a:latin typeface="FZYaYiHei GB18030L2 R"/>
                <a:ea typeface="FZYaYiHei GB18030L2 R"/>
                <a:cs typeface="FZYaYiHei GB18030L2 R"/>
              </a:rPr>
              <a:t>制可访问范围。</a:t>
            </a:r>
            <a:endParaRPr/>
          </a:p>
        </p:txBody>
      </p:sp>
      <p:sp>
        <p:nvSpPr>
          <p:cNvPr id="25" name="TextBox 25"/>
          <p:cNvSpPr txBox="true"/>
          <p:nvPr/>
        </p:nvSpPr>
        <p:spPr>
          <a:xfrm flipH="false" flipV="false" rot="0">
            <a:off x="8402075" y="3425429"/>
            <a:ext cx="3110622"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74901"/>
                  </a:srgbClr>
                </a:solidFill>
                <a:latin typeface="FZYaYiHei GB18030L2 R"/>
                <a:ea typeface="FZYaYiHei GB18030L2 R"/>
                <a:cs typeface="FZYaYiHei GB18030L2 R"/>
              </a:rPr>
              <a:t>符合安全规范的标准修复方案。</a:t>
            </a:r>
            <a:endParaRPr lang="en-US" sz="1100"/>
          </a:p>
        </p:txBody>
      </p:sp>
      <p:sp>
        <p:nvSpPr>
          <p:cNvPr id="26" name="AutoShape 26"/>
          <p:cNvSpPr/>
          <p:nvPr/>
        </p:nvSpPr>
        <p:spPr>
          <a:xfrm flipH="false" flipV="false" rot="0">
            <a:off x="457086" y="5530155"/>
            <a:ext cx="9522" cy="870645"/>
          </a:xfrm>
          <a:prstGeom prst="line">
            <a:avLst/>
          </a:prstGeom>
          <a:ln w="19050">
            <a:solidFill>
              <a:srgbClr val="5B8CB8">
                <a:alpha val="100000"/>
              </a:srgbClr>
            </a:solidFill>
            <a:prstDash val="solid"/>
            <a:headEnd type="none"/>
            <a:tailEnd type="none"/>
          </a:ln>
        </p:spPr>
      </p:sp>
      <p:sp>
        <p:nvSpPr>
          <p:cNvPr id="27" name="TextBox 27"/>
          <p:cNvSpPr txBox="true"/>
          <p:nvPr/>
        </p:nvSpPr>
        <p:spPr>
          <a:xfrm flipH="false" flipV="false" rot="0">
            <a:off x="780854" y="5756374"/>
            <a:ext cx="11408098" cy="421630"/>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FZYaYiHei GB18030L2 R"/>
                <a:ea typeface="FZYaYiHei GB18030L2 R"/>
                <a:cs typeface="FZYaYiHei GB18030L2 R"/>
              </a:rPr>
              <a:t>Android官方安全文档明确将此类配置列为"可能意外向攻击者泄露文件和目录"的高危行为，OWASP MASTG测试标准将包含root-path或path=/的配置判定为</a:t>
            </a:r>
            <a:r>
              <a:rPr b="true" i="false" strike="noStrike" sz="1200">
                <a:ln/>
                <a:solidFill>
                  <a:srgbClr val="5B8CB8">
                    <a:alpha val="85098"/>
                  </a:srgbClr>
                </a:solidFill>
                <a:latin typeface="FZYaYiHei GB18030L2 R"/>
                <a:ea typeface="FZYaYiHei GB18030L2 R"/>
                <a:cs typeface="FZYaYiHei GB18030L2 R"/>
              </a:rPr>
              <a:t>测试</a:t>
            </a:r>
            <a:endParaRPr lang="en-US" sz="1100"/>
          </a:p>
          <a:p>
            <a:pPr algn="l"/>
            <a:r>
              <a:rPr b="true" i="false" strike="noStrike" sz="1200">
                <a:ln/>
                <a:solidFill>
                  <a:srgbClr val="5B8CB8">
                    <a:alpha val="85098"/>
                  </a:srgbClr>
                </a:solidFill>
                <a:latin typeface="FZYaYiHei GB18030L2 R"/>
                <a:ea typeface="FZYaYiHei GB18030L2 R"/>
                <a:cs typeface="FZYaYiHei GB18030L2 R"/>
              </a:rPr>
              <a:t>失败</a:t>
            </a:r>
            <a:r>
              <a:rPr b="false" i="false" strike="noStrike" sz="1200">
                <a:ln/>
                <a:solidFill>
                  <a:srgbClr val="0A1F3D">
                    <a:alpha val="85098"/>
                  </a:srgbClr>
                </a:solidFill>
                <a:latin typeface="FZYaYiHei GB18030L2 R"/>
                <a:ea typeface="FZYaYiHei GB18030L2 R"/>
                <a:cs typeface="FZYaYiHei GB18030L2 R"/>
              </a:rPr>
              <a:t>。</a:t>
            </a:r>
            <a:endParaRPr/>
          </a:p>
        </p:txBody>
      </p:sp>
    </p:spTree>
  </p:cSld>
  <p:clrMapOvr>
    <a:masterClrMapping/>
  </p:clrMapOvr>
</p:sld>
</file>

<file path=ppt/slides/slide26.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380905" y="400050"/>
            <a:ext cx="11427142"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Security Backdoor Analysis</a:t>
            </a:r>
            <a:endParaRPr lang="en-US" sz="1100"/>
          </a:p>
        </p:txBody>
      </p:sp>
      <p:sp>
        <p:nvSpPr>
          <p:cNvPr id="4" name="TextBox 4"/>
          <p:cNvSpPr txBox="true"/>
          <p:nvPr/>
        </p:nvSpPr>
        <p:spPr>
          <a:xfrm flipH="false" flipV="false" rot="0">
            <a:off x="380905" y="676275"/>
            <a:ext cx="11427142" cy="390525"/>
          </a:xfrm>
          <a:prstGeom prst="rect">
            <a:avLst/>
          </a:prstGeom>
          <a:ln>
            <a:headEnd type="none"/>
            <a:tailEnd type="none"/>
          </a:ln>
        </p:spPr>
        <p:txBody>
          <a:bodyPr anchor="t" anchorCtr="false" bIns="0" lIns="0" rIns="0" rtlCol="false" tIns="0" vert="horz" wrap="none"/>
          <a:lstStyle/>
          <a:p>
            <a:pPr algn="l">
              <a:defRPr/>
            </a:pPr>
            <a:r>
              <a:rPr b="true" i="false" lang="en-US" strike="noStrike" sz="2700">
                <a:ln/>
                <a:solidFill>
                  <a:srgbClr val="0A1F3D">
                    <a:alpha val="100000"/>
                  </a:srgbClr>
                </a:solidFill>
                <a:latin typeface="Alibaba PuHuiTi 3.0 55 Regular"/>
                <a:ea typeface="Alibaba PuHuiTi 3.0 55 Regular"/>
                <a:cs typeface="Alibaba PuHuiTi 3.0 55 Regular"/>
              </a:rPr>
              <a:t>后门 1：与卡顿的关联</a:t>
            </a:r>
            <a:endParaRPr lang="en-US" sz="1100"/>
          </a:p>
        </p:txBody>
      </p:sp>
      <p:sp>
        <p:nvSpPr>
          <p:cNvPr id="5" name="AutoShape 5"/>
          <p:cNvSpPr/>
          <p:nvPr/>
        </p:nvSpPr>
        <p:spPr>
          <a:xfrm flipH="false" flipV="false" rot="0">
            <a:off x="380905" y="1230511"/>
            <a:ext cx="11427142" cy="792361"/>
          </a:xfrm>
          <a:prstGeom prst="rect">
            <a:avLst/>
          </a:prstGeom>
          <a:solidFill>
            <a:srgbClr val="E8EBEF">
              <a:alpha val="100000"/>
            </a:srgbClr>
          </a:solidFill>
          <a:ln>
            <a:headEnd type="none"/>
            <a:tailEnd type="none"/>
          </a:ln>
        </p:spPr>
      </p:sp>
      <p:sp>
        <p:nvSpPr>
          <p:cNvPr id="6" name="AutoShape 6"/>
          <p:cNvSpPr/>
          <p:nvPr/>
        </p:nvSpPr>
        <p:spPr>
          <a:xfrm flipH="false" flipV="false" rot="0">
            <a:off x="380905" y="1230511"/>
            <a:ext cx="9522" cy="792361"/>
          </a:xfrm>
          <a:prstGeom prst="line">
            <a:avLst/>
          </a:prstGeom>
          <a:ln w="28575">
            <a:solidFill>
              <a:srgbClr val="5B8CB8">
                <a:alpha val="100000"/>
              </a:srgbClr>
            </a:solidFill>
            <a:prstDash val="solid"/>
            <a:headEnd type="none"/>
            <a:tailEnd type="none"/>
          </a:ln>
        </p:spPr>
      </p:sp>
      <p:sp>
        <p:nvSpPr>
          <p:cNvPr id="7" name="TextBox 7"/>
          <p:cNvSpPr txBox="true"/>
          <p:nvPr/>
        </p:nvSpPr>
        <p:spPr>
          <a:xfrm flipH="false" flipV="false" rot="0">
            <a:off x="638015" y="1421011"/>
            <a:ext cx="11550937" cy="405705"/>
          </a:xfrm>
          <a:prstGeom prst="rect">
            <a:avLst/>
          </a:prstGeom>
          <a:ln>
            <a:headEnd type="none"/>
            <a:tailEnd type="none"/>
          </a:ln>
        </p:spPr>
        <p:txBody>
          <a:bodyPr anchor="t" anchorCtr="false" bIns="0" lIns="0" rIns="0" rtlCol="false" tIns="0" vert="horz" wrap="square"/>
          <a:lstStyle/>
          <a:p>
            <a:pPr algn="l">
              <a:defRPr/>
            </a:pPr>
            <a:r>
              <a:rPr b="false" i="true" lang="en-US" strike="noStrike" sz="1200">
                <a:ln/>
                <a:solidFill>
                  <a:srgbClr val="0A1F3D">
                    <a:alpha val="100000"/>
                  </a:srgbClr>
                </a:solidFill>
                <a:latin typeface="Alibaba PuHuiTi 3.0 55 Regular"/>
                <a:ea typeface="Alibaba PuHuiTi 3.0 55 Regular"/>
                <a:cs typeface="Alibaba PuHuiTi 3.0 55 Regular"/>
              </a:rPr>
              <a:t>FileProvider全盘暴露配置与Bug 1的主线程阻塞存在直接因果关系：过度宽松的path=''和path='.'配置诱导开发者在主线程直接执行跨进程存储查询，Binder IPC调用</a:t>
            </a:r>
            <a:endParaRPr lang="en-US" sz="1100"/>
          </a:p>
          <a:p>
            <a:pPr algn="l"/>
            <a:r>
              <a:rPr b="false" i="true" strike="noStrike" sz="1200">
                <a:ln/>
                <a:solidFill>
                  <a:srgbClr val="0A1F3D">
                    <a:alpha val="100000"/>
                  </a:srgbClr>
                </a:solidFill>
                <a:latin typeface="Alibaba PuHuiTi 3.0 55 Regular"/>
                <a:ea typeface="Alibaba PuHuiTi 3.0 55 Regular"/>
                <a:cs typeface="Alibaba PuHuiTi 3.0 55 Regular"/>
              </a:rPr>
              <a:t>binderTransact耗时</a:t>
            </a:r>
            <a:r>
              <a:rPr b="true" i="true" strike="noStrike" sz="1200">
                <a:ln/>
                <a:solidFill>
                  <a:srgbClr val="5B8CB8">
                    <a:alpha val="100000"/>
                  </a:srgbClr>
                </a:solidFill>
                <a:latin typeface="Alibaba PuHuiTi 3.0 55 Regular"/>
                <a:ea typeface="Alibaba PuHuiTi 3.0 55 Regular"/>
                <a:cs typeface="Alibaba PuHuiTi 3.0 55 Regular"/>
              </a:rPr>
              <a:t>10621毫秒</a:t>
            </a:r>
            <a:r>
              <a:rPr b="false" i="true" strike="noStrike" sz="1200">
                <a:ln/>
                <a:solidFill>
                  <a:srgbClr val="0A1F3D">
                    <a:alpha val="100000"/>
                  </a:srgbClr>
                </a:solidFill>
                <a:latin typeface="Alibaba PuHuiTi 3.0 55 Regular"/>
                <a:ea typeface="Alibaba PuHuiTi 3.0 55 Regular"/>
                <a:cs typeface="Alibaba PuHuiTi 3.0 55 Regular"/>
              </a:rPr>
              <a:t>，形成安全架构缺陷→性能架构缺陷→用户体验故障的复合传导链条。</a:t>
            </a:r>
            <a:endParaRPr/>
          </a:p>
        </p:txBody>
      </p:sp>
      <p:sp>
        <p:nvSpPr>
          <p:cNvPr id="8" name="AutoShape 8"/>
          <p:cNvSpPr/>
          <p:nvPr/>
        </p:nvSpPr>
        <p:spPr>
          <a:xfrm flipH="false" flipV="false" rot="0">
            <a:off x="380905" y="2213373"/>
            <a:ext cx="5637390" cy="2284959"/>
          </a:xfrm>
          <a:prstGeom prst="rect">
            <a:avLst/>
          </a:prstGeom>
          <a:solidFill>
            <a:srgbClr val="E8EBEF">
              <a:alpha val="100000"/>
            </a:srgbClr>
          </a:solidFill>
          <a:ln w="9525">
            <a:solidFill>
              <a:srgbClr val="C5CDD6">
                <a:alpha val="100000"/>
              </a:srgbClr>
            </a:solidFill>
            <a:prstDash val="solid"/>
            <a:headEnd type="none"/>
            <a:tailEnd type="none"/>
          </a:ln>
        </p:spPr>
      </p:sp>
      <p:sp>
        <p:nvSpPr>
          <p:cNvPr id="9" name="AutoShape 9"/>
          <p:cNvSpPr/>
          <p:nvPr/>
        </p:nvSpPr>
        <p:spPr>
          <a:xfrm flipH="false" flipV="false" rot="0">
            <a:off x="380905" y="2213373"/>
            <a:ext cx="5637390" cy="9525"/>
          </a:xfrm>
          <a:prstGeom prst="line">
            <a:avLst/>
          </a:prstGeom>
          <a:ln w="28575">
            <a:solidFill>
              <a:srgbClr val="5B8CB8">
                <a:alpha val="100000"/>
              </a:srgbClr>
            </a:solidFill>
            <a:prstDash val="solid"/>
            <a:headEnd type="none"/>
            <a:tailEnd type="none"/>
          </a:ln>
        </p:spPr>
      </p:sp>
      <p:sp>
        <p:nvSpPr>
          <p:cNvPr id="10" name="TextBox 10"/>
          <p:cNvSpPr txBox="true"/>
          <p:nvPr/>
        </p:nvSpPr>
        <p:spPr>
          <a:xfrm flipH="false" flipV="false" rot="0">
            <a:off x="676106" y="2451496"/>
            <a:ext cx="1112807"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60000"/>
                  </a:srgbClr>
                </a:solidFill>
                <a:latin typeface="Alibaba PuHuiTi 3.0 55 Regular"/>
                <a:ea typeface="Alibaba PuHuiTi 3.0 55 Regular"/>
                <a:cs typeface="Alibaba PuHuiTi 3.0 55 Regular"/>
              </a:rPr>
              <a:t>Security Design</a:t>
            </a:r>
            <a:endParaRPr lang="en-US" sz="1100"/>
          </a:p>
        </p:txBody>
      </p:sp>
      <p:sp>
        <p:nvSpPr>
          <p:cNvPr id="11" name="TextBox 11"/>
          <p:cNvSpPr txBox="true"/>
          <p:nvPr/>
        </p:nvSpPr>
        <p:spPr>
          <a:xfrm flipH="false" flipV="false" rot="0">
            <a:off x="580880" y="2722959"/>
            <a:ext cx="5237441" cy="209550"/>
          </a:xfrm>
          <a:prstGeom prst="rect">
            <a:avLst/>
          </a:prstGeom>
          <a:ln>
            <a:headEnd type="none"/>
            <a:tailEnd type="none"/>
          </a:ln>
        </p:spPr>
        <p:txBody>
          <a:bodyPr anchor="t" anchorCtr="false" bIns="0" lIns="0" rIns="0" rtlCol="false" tIns="0" vert="horz" wrap="none"/>
          <a:lstStyle/>
          <a:p>
            <a:pPr algn="l">
              <a:defRPr/>
            </a:pPr>
            <a:r>
              <a:rPr b="true" i="false" lang="en-US" strike="noStrike" sz="1500">
                <a:ln/>
                <a:solidFill>
                  <a:srgbClr val="0A1F3D">
                    <a:alpha val="100000"/>
                  </a:srgbClr>
                </a:solidFill>
                <a:latin typeface="Alibaba PuHuiTi 3.0 55 Regular"/>
                <a:ea typeface="Alibaba PuHuiTi 3.0 55 Regular"/>
                <a:cs typeface="Alibaba PuHuiTi 3.0 55 Regular"/>
              </a:rPr>
              <a:t>配置诱导行为</a:t>
            </a:r>
            <a:endParaRPr lang="en-US" sz="1100"/>
          </a:p>
        </p:txBody>
      </p:sp>
      <p:sp>
        <p:nvSpPr>
          <p:cNvPr id="12" name="TextBox 12"/>
          <p:cNvSpPr txBox="true"/>
          <p:nvPr/>
        </p:nvSpPr>
        <p:spPr>
          <a:xfrm flipH="false" flipV="false" rot="0">
            <a:off x="580880" y="3084910"/>
            <a:ext cx="5437415" cy="411956"/>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宽松的FileProvider路径配置降低了存储操作的安全顾虑，path=''和path='.'的过度暴</a:t>
            </a:r>
            <a:endParaRPr lang="en-US" sz="1100"/>
          </a:p>
          <a:p>
            <a:pPr algn="l"/>
            <a:r>
              <a:rPr b="false" i="false" strike="noStrike" sz="1100">
                <a:ln/>
                <a:solidFill>
                  <a:srgbClr val="0A1F3D">
                    <a:alpha val="85098"/>
                  </a:srgbClr>
                </a:solidFill>
                <a:latin typeface="FZYaYiHei GB18030L2 R"/>
                <a:ea typeface="FZYaYiHei GB18030L2 R"/>
                <a:cs typeface="FZYaYiHei GB18030L2 R"/>
              </a:rPr>
              <a:t>露为后续性能问题埋下隐患。</a:t>
            </a:r>
            <a:endParaRPr/>
          </a:p>
        </p:txBody>
      </p:sp>
      <p:sp>
        <p:nvSpPr>
          <p:cNvPr id="13" name="AutoShape 13"/>
          <p:cNvSpPr/>
          <p:nvPr/>
        </p:nvSpPr>
        <p:spPr>
          <a:xfrm flipH="false" flipV="false" rot="0">
            <a:off x="580880" y="3988742"/>
            <a:ext cx="5237441" cy="9525"/>
          </a:xfrm>
          <a:prstGeom prst="line">
            <a:avLst/>
          </a:prstGeom>
          <a:ln w="9525">
            <a:solidFill>
              <a:srgbClr val="C5CDD6">
                <a:alpha val="100000"/>
              </a:srgbClr>
            </a:solidFill>
            <a:prstDash val="solid"/>
            <a:headEnd type="none"/>
            <a:tailEnd type="none"/>
          </a:ln>
        </p:spPr>
      </p:sp>
      <p:sp>
        <p:nvSpPr>
          <p:cNvPr id="14" name="AutoShape 14"/>
          <p:cNvSpPr/>
          <p:nvPr/>
        </p:nvSpPr>
        <p:spPr>
          <a:xfrm flipH="false" flipV="false" rot="0">
            <a:off x="567191" y="4143524"/>
            <a:ext cx="123795" cy="123825"/>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5B8CB8">
              <a:alpha val="100000"/>
            </a:srgbClr>
          </a:solidFill>
          <a:ln>
            <a:headEnd type="none"/>
            <a:tailEnd type="none"/>
          </a:ln>
        </p:spPr>
      </p:sp>
      <p:sp>
        <p:nvSpPr>
          <p:cNvPr id="15" name="TextBox 15"/>
          <p:cNvSpPr txBox="true"/>
          <p:nvPr/>
        </p:nvSpPr>
        <p:spPr>
          <a:xfrm flipH="false" flipV="false" rot="0">
            <a:off x="753477" y="4131617"/>
            <a:ext cx="895126"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FZYaYiHei GB18030L2 R"/>
                <a:ea typeface="FZYaYiHei GB18030L2 R"/>
                <a:cs typeface="FZYaYiHei GB18030L2 R"/>
              </a:rPr>
              <a:t>根目录暴露风险</a:t>
            </a:r>
            <a:endParaRPr lang="en-US" sz="1100"/>
          </a:p>
        </p:txBody>
      </p:sp>
      <p:sp>
        <p:nvSpPr>
          <p:cNvPr id="16" name="AutoShape 16"/>
          <p:cNvSpPr/>
          <p:nvPr/>
        </p:nvSpPr>
        <p:spPr>
          <a:xfrm flipH="false" flipV="false" rot="0">
            <a:off x="6170657" y="2213373"/>
            <a:ext cx="5637390" cy="2284959"/>
          </a:xfrm>
          <a:prstGeom prst="rect">
            <a:avLst/>
          </a:prstGeom>
          <a:solidFill>
            <a:srgbClr val="E8EBEF">
              <a:alpha val="100000"/>
            </a:srgbClr>
          </a:solidFill>
          <a:ln w="9525">
            <a:solidFill>
              <a:srgbClr val="C5CDD6">
                <a:alpha val="100000"/>
              </a:srgbClr>
            </a:solidFill>
            <a:prstDash val="solid"/>
            <a:headEnd type="none"/>
            <a:tailEnd type="none"/>
          </a:ln>
        </p:spPr>
      </p:sp>
      <p:sp>
        <p:nvSpPr>
          <p:cNvPr id="17" name="AutoShape 17"/>
          <p:cNvSpPr/>
          <p:nvPr/>
        </p:nvSpPr>
        <p:spPr>
          <a:xfrm flipH="false" flipV="false" rot="0">
            <a:off x="6170657" y="2213373"/>
            <a:ext cx="5637390" cy="9525"/>
          </a:xfrm>
          <a:prstGeom prst="line">
            <a:avLst/>
          </a:prstGeom>
          <a:ln w="28575">
            <a:solidFill>
              <a:srgbClr val="5B8CB8">
                <a:alpha val="100000"/>
              </a:srgbClr>
            </a:solidFill>
            <a:prstDash val="solid"/>
            <a:headEnd type="none"/>
            <a:tailEnd type="none"/>
          </a:ln>
        </p:spPr>
      </p:sp>
      <p:sp>
        <p:nvSpPr>
          <p:cNvPr id="18" name="AutoShape 18"/>
          <p:cNvSpPr/>
          <p:nvPr/>
        </p:nvSpPr>
        <p:spPr>
          <a:xfrm flipH="false" flipV="false" rot="0">
            <a:off x="6346929" y="2485832"/>
            <a:ext cx="213307" cy="21336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5499" y="2500"/>
                </a:moveTo>
                <a:lnTo>
                  <a:pt x="5499" y="5000"/>
                </a:lnTo>
                <a:lnTo>
                  <a:pt x="7499" y="5000"/>
                </a:lnTo>
                <a:lnTo>
                  <a:pt x="7499" y="6000"/>
                </a:lnTo>
                <a:lnTo>
                  <a:pt x="4499" y="6000"/>
                </a:lnTo>
                <a:lnTo>
                  <a:pt x="4499" y="2500"/>
                </a:lnTo>
              </a:path>
            </a:pathLst>
          </a:custGeom>
          <a:solidFill>
            <a:srgbClr val="5B8CB8">
              <a:alpha val="100000"/>
            </a:srgbClr>
          </a:solidFill>
          <a:ln>
            <a:headEnd type="none"/>
            <a:tailEnd type="none"/>
          </a:ln>
        </p:spPr>
      </p:sp>
      <p:sp>
        <p:nvSpPr>
          <p:cNvPr id="19" name="TextBox 19"/>
          <p:cNvSpPr txBox="true"/>
          <p:nvPr/>
        </p:nvSpPr>
        <p:spPr>
          <a:xfrm flipH="false" flipV="false" rot="0">
            <a:off x="6631760" y="2532906"/>
            <a:ext cx="1219491"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60000"/>
                  </a:srgbClr>
                </a:solidFill>
                <a:latin typeface="Alibaba PuHuiTi 3.0 55 Regular"/>
                <a:ea typeface="Alibaba PuHuiTi 3.0 55 Regular"/>
                <a:cs typeface="Alibaba PuHuiTi 3.0 55 Regular"/>
              </a:rPr>
              <a:t>Performance Log</a:t>
            </a:r>
            <a:endParaRPr lang="en-US" sz="1100"/>
          </a:p>
        </p:txBody>
      </p:sp>
      <p:sp>
        <p:nvSpPr>
          <p:cNvPr id="20" name="TextBox 20"/>
          <p:cNvSpPr txBox="true"/>
          <p:nvPr/>
        </p:nvSpPr>
        <p:spPr>
          <a:xfrm flipH="false" flipV="false" rot="0">
            <a:off x="6370632" y="2885926"/>
            <a:ext cx="5237441" cy="209550"/>
          </a:xfrm>
          <a:prstGeom prst="rect">
            <a:avLst/>
          </a:prstGeom>
          <a:ln>
            <a:headEnd type="none"/>
            <a:tailEnd type="none"/>
          </a:ln>
        </p:spPr>
        <p:txBody>
          <a:bodyPr anchor="t" anchorCtr="false" bIns="0" lIns="0" rIns="0" rtlCol="false" tIns="0" vert="horz" wrap="none"/>
          <a:lstStyle/>
          <a:p>
            <a:pPr algn="l">
              <a:defRPr/>
            </a:pPr>
            <a:r>
              <a:rPr b="true" i="false" lang="en-US" strike="noStrike" sz="1500">
                <a:ln/>
                <a:solidFill>
                  <a:srgbClr val="0A1F3D">
                    <a:alpha val="100000"/>
                  </a:srgbClr>
                </a:solidFill>
                <a:latin typeface="Alibaba PuHuiTi 3.0 55 Regular"/>
                <a:ea typeface="Alibaba PuHuiTi 3.0 55 Regular"/>
                <a:cs typeface="Alibaba PuHuiTi 3.0 55 Regular"/>
              </a:rPr>
              <a:t>主线程IO调用</a:t>
            </a:r>
            <a:endParaRPr lang="en-US" sz="1100"/>
          </a:p>
        </p:txBody>
      </p:sp>
      <p:sp>
        <p:nvSpPr>
          <p:cNvPr id="21" name="TextBox 21"/>
          <p:cNvSpPr txBox="true"/>
          <p:nvPr/>
        </p:nvSpPr>
        <p:spPr>
          <a:xfrm flipH="false" flipV="false" rot="0">
            <a:off x="6370632" y="3247876"/>
            <a:ext cx="523744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90196"/>
                  </a:srgbClr>
                </a:solidFill>
                <a:latin typeface="Inter"/>
                <a:ea typeface="Inter"/>
                <a:cs typeface="Inter"/>
              </a:rPr>
              <a:t>10:06:12.266 binderTransact: time=</a:t>
            </a:r>
            <a:r>
              <a:rPr b="true" i="false" strike="noStrike" sz="1100">
                <a:ln/>
                <a:solidFill>
                  <a:srgbClr val="5B8CB8">
                    <a:alpha val="90196"/>
                  </a:srgbClr>
                </a:solidFill>
                <a:latin typeface="Inter"/>
                <a:ea typeface="Inter"/>
                <a:cs typeface="Inter"/>
              </a:rPr>
              <a:t>10621ms</a:t>
            </a:r>
            <a:endParaRPr lang="en-US" sz="1100"/>
          </a:p>
        </p:txBody>
      </p:sp>
      <p:sp>
        <p:nvSpPr>
          <p:cNvPr id="22" name="TextBox 22"/>
          <p:cNvSpPr txBox="true"/>
          <p:nvPr/>
        </p:nvSpPr>
        <p:spPr>
          <a:xfrm flipH="false" flipV="false" rot="0">
            <a:off x="6370632" y="3563987"/>
            <a:ext cx="5437415" cy="379066"/>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interface=IContentProvider，该IO操作本应在后台线程执行，却在主线程同步阻塞超过10</a:t>
            </a:r>
            <a:endParaRPr lang="en-US" sz="1100"/>
          </a:p>
          <a:p>
            <a:pPr algn="l"/>
            <a:r>
              <a:rPr b="false" i="false" strike="noStrike" sz="1000">
                <a:ln/>
                <a:solidFill>
                  <a:srgbClr val="0A1F3D">
                    <a:alpha val="85098"/>
                  </a:srgbClr>
                </a:solidFill>
                <a:latin typeface="FZYaYiHei GB18030L2 R"/>
                <a:ea typeface="FZYaYiHei GB18030L2 R"/>
                <a:cs typeface="FZYaYiHei GB18030L2 R"/>
              </a:rPr>
              <a:t>秒。</a:t>
            </a:r>
            <a:endParaRPr/>
          </a:p>
        </p:txBody>
      </p:sp>
      <p:sp>
        <p:nvSpPr>
          <p:cNvPr id="23" name="AutoShape 23"/>
          <p:cNvSpPr/>
          <p:nvPr/>
        </p:nvSpPr>
        <p:spPr>
          <a:xfrm flipH="false" flipV="false" rot="0">
            <a:off x="6370632" y="3988742"/>
            <a:ext cx="5237441" cy="9525"/>
          </a:xfrm>
          <a:prstGeom prst="line">
            <a:avLst/>
          </a:prstGeom>
          <a:ln w="9525">
            <a:solidFill>
              <a:srgbClr val="C5CDD6">
                <a:alpha val="100000"/>
              </a:srgbClr>
            </a:solidFill>
            <a:prstDash val="solid"/>
            <a:headEnd type="none"/>
            <a:tailEnd type="none"/>
          </a:ln>
        </p:spPr>
      </p:sp>
      <p:sp>
        <p:nvSpPr>
          <p:cNvPr id="24" name="AutoShape 24"/>
          <p:cNvSpPr/>
          <p:nvPr/>
        </p:nvSpPr>
        <p:spPr>
          <a:xfrm flipH="false" flipV="false" rot="0">
            <a:off x="6356943" y="4143524"/>
            <a:ext cx="123795" cy="123825"/>
          </a:xfrm>
          <a:custGeom>
            <a:rect b="b" l="l" r="r" t="t"/>
            <a:pathLst>
              <a:path h="10000" w="9998">
                <a:moveTo>
                  <a:pt x="109" y="9000"/>
                </a:moveTo>
                <a:lnTo>
                  <a:pt x="652" y="9000"/>
                </a:lnTo>
                <a:lnTo>
                  <a:pt x="652" y="6000"/>
                </a:lnTo>
                <a:cubicBezTo>
                  <a:pt x="652" y="5273"/>
                  <a:pt x="851" y="4600"/>
                  <a:pt x="1250" y="3980"/>
                </a:cubicBezTo>
                <a:cubicBezTo>
                  <a:pt x="1634" y="3380"/>
                  <a:pt x="2152" y="2903"/>
                  <a:pt x="2804" y="2550"/>
                </a:cubicBezTo>
                <a:cubicBezTo>
                  <a:pt x="3477" y="2183"/>
                  <a:pt x="4209" y="2000"/>
                  <a:pt x="4999" y="2000"/>
                </a:cubicBezTo>
                <a:cubicBezTo>
                  <a:pt x="5789" y="2000"/>
                  <a:pt x="6520" y="2183"/>
                  <a:pt x="7194" y="2550"/>
                </a:cubicBezTo>
                <a:cubicBezTo>
                  <a:pt x="7846" y="2903"/>
                  <a:pt x="8364" y="3380"/>
                  <a:pt x="8748" y="3980"/>
                </a:cubicBezTo>
                <a:cubicBezTo>
                  <a:pt x="9146" y="4600"/>
                  <a:pt x="9346" y="5273"/>
                  <a:pt x="9346" y="6000"/>
                </a:cubicBezTo>
                <a:lnTo>
                  <a:pt x="9346" y="9000"/>
                </a:lnTo>
                <a:lnTo>
                  <a:pt x="9889" y="9000"/>
                </a:lnTo>
                <a:lnTo>
                  <a:pt x="9889" y="10000"/>
                </a:lnTo>
                <a:lnTo>
                  <a:pt x="109" y="10000"/>
                </a:lnTo>
                <a:lnTo>
                  <a:pt x="109" y="9000"/>
                </a:lnTo>
                <a:moveTo>
                  <a:pt x="1739" y="6000"/>
                </a:moveTo>
                <a:lnTo>
                  <a:pt x="1739" y="9000"/>
                </a:lnTo>
                <a:lnTo>
                  <a:pt x="8259" y="9000"/>
                </a:lnTo>
                <a:lnTo>
                  <a:pt x="8259" y="6000"/>
                </a:lnTo>
                <a:cubicBezTo>
                  <a:pt x="8259" y="5460"/>
                  <a:pt x="8110" y="4956"/>
                  <a:pt x="7814" y="4490"/>
                </a:cubicBezTo>
                <a:cubicBezTo>
                  <a:pt x="7524" y="4036"/>
                  <a:pt x="7132" y="3676"/>
                  <a:pt x="6640" y="3410"/>
                </a:cubicBezTo>
                <a:cubicBezTo>
                  <a:pt x="6132" y="3136"/>
                  <a:pt x="5585" y="3000"/>
                  <a:pt x="4999" y="3000"/>
                </a:cubicBezTo>
                <a:cubicBezTo>
                  <a:pt x="4412" y="3000"/>
                  <a:pt x="3865" y="3136"/>
                  <a:pt x="3358" y="3410"/>
                </a:cubicBezTo>
                <a:cubicBezTo>
                  <a:pt x="2865" y="3676"/>
                  <a:pt x="2474" y="4036"/>
                  <a:pt x="2184" y="4490"/>
                </a:cubicBezTo>
                <a:cubicBezTo>
                  <a:pt x="1887" y="4956"/>
                  <a:pt x="1739" y="5460"/>
                  <a:pt x="1739" y="6000"/>
                </a:cubicBezTo>
                <a:moveTo>
                  <a:pt x="4456" y="1500"/>
                </a:moveTo>
                <a:lnTo>
                  <a:pt x="4456" y="0"/>
                </a:lnTo>
                <a:lnTo>
                  <a:pt x="5542" y="0"/>
                </a:lnTo>
                <a:lnTo>
                  <a:pt x="5542" y="1500"/>
                </a:lnTo>
                <a:lnTo>
                  <a:pt x="4456" y="1500"/>
                </a:lnTo>
                <a:moveTo>
                  <a:pt x="8074" y="2460"/>
                </a:moveTo>
                <a:lnTo>
                  <a:pt x="9226" y="1400"/>
                </a:lnTo>
                <a:lnTo>
                  <a:pt x="9998" y="2110"/>
                </a:lnTo>
                <a:lnTo>
                  <a:pt x="8846" y="3170"/>
                </a:lnTo>
                <a:lnTo>
                  <a:pt x="8074" y="2460"/>
                </a:lnTo>
                <a:moveTo>
                  <a:pt x="1152" y="3170"/>
                </a:moveTo>
                <a:lnTo>
                  <a:pt x="0" y="2110"/>
                </a:lnTo>
                <a:lnTo>
                  <a:pt x="772" y="1400"/>
                </a:lnTo>
                <a:lnTo>
                  <a:pt x="1924" y="2460"/>
                </a:lnTo>
                <a:lnTo>
                  <a:pt x="1152" y="3170"/>
                </a:lnTo>
                <a:moveTo>
                  <a:pt x="3369" y="6000"/>
                </a:moveTo>
                <a:lnTo>
                  <a:pt x="2282" y="6000"/>
                </a:lnTo>
                <a:cubicBezTo>
                  <a:pt x="2282" y="5546"/>
                  <a:pt x="2403" y="5128"/>
                  <a:pt x="2646" y="4745"/>
                </a:cubicBezTo>
                <a:cubicBezTo>
                  <a:pt x="2888" y="4361"/>
                  <a:pt x="3218" y="4058"/>
                  <a:pt x="3635" y="3835"/>
                </a:cubicBezTo>
                <a:cubicBezTo>
                  <a:pt x="4051" y="3611"/>
                  <a:pt x="4506" y="3500"/>
                  <a:pt x="4999" y="3500"/>
                </a:cubicBezTo>
                <a:lnTo>
                  <a:pt x="4999" y="4500"/>
                </a:lnTo>
                <a:cubicBezTo>
                  <a:pt x="4701" y="4500"/>
                  <a:pt x="4428" y="4566"/>
                  <a:pt x="4179" y="4700"/>
                </a:cubicBezTo>
                <a:cubicBezTo>
                  <a:pt x="3929" y="4833"/>
                  <a:pt x="3731" y="5015"/>
                  <a:pt x="3586" y="5245"/>
                </a:cubicBezTo>
                <a:cubicBezTo>
                  <a:pt x="3441" y="5475"/>
                  <a:pt x="3369" y="5726"/>
                  <a:pt x="3369" y="6000"/>
                </a:cubicBezTo>
              </a:path>
            </a:pathLst>
          </a:custGeom>
          <a:solidFill>
            <a:srgbClr val="5B8CB8">
              <a:alpha val="100000"/>
            </a:srgbClr>
          </a:solidFill>
          <a:ln>
            <a:headEnd type="none"/>
            <a:tailEnd type="none"/>
          </a:ln>
        </p:spPr>
      </p:sp>
      <p:sp>
        <p:nvSpPr>
          <p:cNvPr id="25" name="TextBox 25"/>
          <p:cNvSpPr txBox="true"/>
          <p:nvPr/>
        </p:nvSpPr>
        <p:spPr>
          <a:xfrm flipH="false" flipV="false" rot="0">
            <a:off x="6543229" y="4131617"/>
            <a:ext cx="950327"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FZYaYiHei GB18030L2 R"/>
                <a:ea typeface="FZYaYiHei GB18030L2 R"/>
                <a:cs typeface="FZYaYiHei GB18030L2 R"/>
              </a:rPr>
              <a:t>ANR临界阈值 5s</a:t>
            </a:r>
            <a:endParaRPr lang="en-US" sz="1100"/>
          </a:p>
        </p:txBody>
      </p:sp>
      <p:sp>
        <p:nvSpPr>
          <p:cNvPr id="26" name="AutoShape 26"/>
          <p:cNvSpPr/>
          <p:nvPr/>
        </p:nvSpPr>
        <p:spPr>
          <a:xfrm flipH="false" flipV="false" rot="0">
            <a:off x="380905" y="4650730"/>
            <a:ext cx="5637390" cy="2101304"/>
          </a:xfrm>
          <a:prstGeom prst="rect">
            <a:avLst/>
          </a:prstGeom>
          <a:solidFill>
            <a:srgbClr val="E8EBEF">
              <a:alpha val="100000"/>
            </a:srgbClr>
          </a:solidFill>
          <a:ln w="9525">
            <a:solidFill>
              <a:srgbClr val="C5CDD6">
                <a:alpha val="100000"/>
              </a:srgbClr>
            </a:solidFill>
            <a:prstDash val="solid"/>
            <a:headEnd type="none"/>
            <a:tailEnd type="none"/>
          </a:ln>
        </p:spPr>
      </p:sp>
      <p:sp>
        <p:nvSpPr>
          <p:cNvPr id="27" name="AutoShape 27"/>
          <p:cNvSpPr/>
          <p:nvPr/>
        </p:nvSpPr>
        <p:spPr>
          <a:xfrm flipH="false" flipV="false" rot="0">
            <a:off x="380905" y="4650730"/>
            <a:ext cx="5637390" cy="9525"/>
          </a:xfrm>
          <a:prstGeom prst="line">
            <a:avLst/>
          </a:prstGeom>
          <a:ln w="28575">
            <a:solidFill>
              <a:srgbClr val="5B8CB8">
                <a:alpha val="100000"/>
              </a:srgbClr>
            </a:solidFill>
            <a:prstDash val="solid"/>
            <a:headEnd type="none"/>
            <a:tailEnd type="none"/>
          </a:ln>
        </p:spPr>
      </p:sp>
      <p:sp>
        <p:nvSpPr>
          <p:cNvPr id="28" name="AutoShape 28"/>
          <p:cNvSpPr/>
          <p:nvPr/>
        </p:nvSpPr>
        <p:spPr>
          <a:xfrm flipH="false" flipV="false" rot="0">
            <a:off x="557177" y="4923189"/>
            <a:ext cx="213307" cy="213360"/>
          </a:xfrm>
          <a:custGeom>
            <a:rect b="b" l="l" r="r" t="t"/>
            <a:pathLst>
              <a:path h="10000" w="9998">
                <a:moveTo>
                  <a:pt x="1840" y="1130"/>
                </a:moveTo>
                <a:lnTo>
                  <a:pt x="5709" y="5000"/>
                </a:lnTo>
                <a:lnTo>
                  <a:pt x="4999" y="5710"/>
                </a:lnTo>
                <a:lnTo>
                  <a:pt x="1840" y="2550"/>
                </a:lnTo>
                <a:cubicBezTo>
                  <a:pt x="1573" y="2890"/>
                  <a:pt x="1366" y="3266"/>
                  <a:pt x="1220" y="3680"/>
                </a:cubicBezTo>
                <a:cubicBezTo>
                  <a:pt x="1073" y="4106"/>
                  <a:pt x="1000" y="4546"/>
                  <a:pt x="1000" y="5000"/>
                </a:cubicBezTo>
                <a:cubicBezTo>
                  <a:pt x="1000" y="5726"/>
                  <a:pt x="1183" y="6400"/>
                  <a:pt x="1550" y="7020"/>
                </a:cubicBezTo>
                <a:cubicBezTo>
                  <a:pt x="1903" y="7620"/>
                  <a:pt x="2379" y="8096"/>
                  <a:pt x="2979" y="8450"/>
                </a:cubicBezTo>
                <a:cubicBezTo>
                  <a:pt x="3599" y="8816"/>
                  <a:pt x="4272" y="9000"/>
                  <a:pt x="4999" y="9000"/>
                </a:cubicBez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552" y="1000"/>
                  <a:pt x="4115" y="1073"/>
                  <a:pt x="3689" y="1220"/>
                </a:cubicBezTo>
                <a:lnTo>
                  <a:pt x="2919" y="450"/>
                </a:lnTo>
                <a:cubicBezTo>
                  <a:pt x="3579" y="150"/>
                  <a:pt x="4272"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233"/>
                  <a:pt x="166" y="3506"/>
                  <a:pt x="500" y="2820"/>
                </a:cubicBezTo>
                <a:cubicBezTo>
                  <a:pt x="820" y="2160"/>
                  <a:pt x="1266" y="1596"/>
                  <a:pt x="1840" y="1130"/>
                </a:cubicBezTo>
              </a:path>
            </a:pathLst>
          </a:custGeom>
          <a:solidFill>
            <a:srgbClr val="5B8CB8">
              <a:alpha val="100000"/>
            </a:srgbClr>
          </a:solidFill>
          <a:ln>
            <a:headEnd type="none"/>
            <a:tailEnd type="none"/>
          </a:ln>
        </p:spPr>
      </p:sp>
      <p:sp>
        <p:nvSpPr>
          <p:cNvPr id="29" name="TextBox 29"/>
          <p:cNvSpPr txBox="true"/>
          <p:nvPr/>
        </p:nvSpPr>
        <p:spPr>
          <a:xfrm flipH="false" flipV="false" rot="0">
            <a:off x="842007" y="4970264"/>
            <a:ext cx="1303409"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60000"/>
                  </a:srgbClr>
                </a:solidFill>
                <a:latin typeface="Alibaba PuHuiTi 3.0 55 Regular"/>
                <a:ea typeface="Alibaba PuHuiTi 3.0 55 Regular"/>
                <a:cs typeface="Alibaba PuHuiTi 3.0 55 Regular"/>
              </a:rPr>
              <a:t>System Component</a:t>
            </a:r>
            <a:endParaRPr lang="en-US" sz="1100"/>
          </a:p>
        </p:txBody>
      </p:sp>
      <p:sp>
        <p:nvSpPr>
          <p:cNvPr id="30" name="TextBox 30"/>
          <p:cNvSpPr txBox="true"/>
          <p:nvPr/>
        </p:nvSpPr>
        <p:spPr>
          <a:xfrm flipH="false" flipV="false" rot="0">
            <a:off x="580880" y="5323285"/>
            <a:ext cx="5237441" cy="209550"/>
          </a:xfrm>
          <a:prstGeom prst="rect">
            <a:avLst/>
          </a:prstGeom>
          <a:ln>
            <a:headEnd type="none"/>
            <a:tailEnd type="none"/>
          </a:ln>
        </p:spPr>
        <p:txBody>
          <a:bodyPr anchor="t" anchorCtr="false" bIns="0" lIns="0" rIns="0" rtlCol="false" tIns="0" vert="horz" wrap="none"/>
          <a:lstStyle/>
          <a:p>
            <a:pPr algn="l">
              <a:defRPr/>
            </a:pPr>
            <a:r>
              <a:rPr b="true" i="false" lang="en-US" strike="noStrike" sz="1500">
                <a:ln/>
                <a:solidFill>
                  <a:srgbClr val="0A1F3D">
                    <a:alpha val="100000"/>
                  </a:srgbClr>
                </a:solidFill>
                <a:latin typeface="Alibaba PuHuiTi 3.0 55 Regular"/>
                <a:ea typeface="Alibaba PuHuiTi 3.0 55 Regular"/>
                <a:cs typeface="Alibaba PuHuiTi 3.0 55 Regular"/>
              </a:rPr>
              <a:t>MediaScanner关联</a:t>
            </a:r>
            <a:endParaRPr lang="en-US" sz="1100"/>
          </a:p>
        </p:txBody>
      </p:sp>
      <p:sp>
        <p:nvSpPr>
          <p:cNvPr id="31" name="TextBox 31"/>
          <p:cNvSpPr txBox="true"/>
          <p:nvPr/>
        </p:nvSpPr>
        <p:spPr>
          <a:xfrm flipH="false" flipV="false" rot="0">
            <a:off x="580880" y="5685234"/>
            <a:ext cx="5437415" cy="411956"/>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Slow dispatch涉及MediaScannerConnection，外部存储文件扫描触发跨进程通</a:t>
            </a:r>
            <a:endParaRPr lang="en-US" sz="1100"/>
          </a:p>
          <a:p>
            <a:pPr algn="l"/>
            <a:r>
              <a:rPr b="false" i="false" strike="noStrike" sz="1100">
                <a:ln/>
                <a:solidFill>
                  <a:srgbClr val="0A1F3D">
                    <a:alpha val="85098"/>
                  </a:srgbClr>
                </a:solidFill>
                <a:latin typeface="FZYaYiHei GB18030L2 R"/>
                <a:ea typeface="FZYaYiHei GB18030L2 R"/>
                <a:cs typeface="FZYaYiHei GB18030L2 R"/>
              </a:rPr>
              <a:t>信，架构设计缺陷导致同步阻塞。</a:t>
            </a:r>
            <a:endParaRPr/>
          </a:p>
        </p:txBody>
      </p:sp>
      <p:sp>
        <p:nvSpPr>
          <p:cNvPr id="32" name="AutoShape 32"/>
          <p:cNvSpPr/>
          <p:nvPr/>
        </p:nvSpPr>
        <p:spPr>
          <a:xfrm flipH="false" flipV="false" rot="0">
            <a:off x="580880" y="6242446"/>
            <a:ext cx="5237441" cy="9525"/>
          </a:xfrm>
          <a:prstGeom prst="line">
            <a:avLst/>
          </a:prstGeom>
          <a:ln w="9525">
            <a:solidFill>
              <a:srgbClr val="C5CDD6">
                <a:alpha val="100000"/>
              </a:srgbClr>
            </a:solidFill>
            <a:prstDash val="solid"/>
            <a:headEnd type="none"/>
            <a:tailEnd type="none"/>
          </a:ln>
        </p:spPr>
      </p:sp>
      <p:sp>
        <p:nvSpPr>
          <p:cNvPr id="33" name="AutoShape 33"/>
          <p:cNvSpPr/>
          <p:nvPr/>
        </p:nvSpPr>
        <p:spPr>
          <a:xfrm flipH="false" flipV="false" rot="0">
            <a:off x="567191" y="6397229"/>
            <a:ext cx="123795" cy="123825"/>
          </a:xfrm>
          <a:custGeom>
            <a:rect b="b" l="l" r="r" t="t"/>
            <a:pathLst>
              <a:path h="10000" w="9998">
                <a:moveTo>
                  <a:pt x="4209" y="0"/>
                </a:moveTo>
                <a:lnTo>
                  <a:pt x="5209" y="1111"/>
                </a:lnTo>
                <a:lnTo>
                  <a:pt x="9498" y="1111"/>
                </a:lnTo>
                <a:cubicBezTo>
                  <a:pt x="9638" y="1111"/>
                  <a:pt x="9756" y="1164"/>
                  <a:pt x="9853" y="1272"/>
                </a:cubicBezTo>
                <a:cubicBezTo>
                  <a:pt x="9949" y="1379"/>
                  <a:pt x="9998" y="1511"/>
                  <a:pt x="9998" y="1667"/>
                </a:cubicBezTo>
                <a:lnTo>
                  <a:pt x="9998" y="9444"/>
                </a:lnTo>
                <a:cubicBezTo>
                  <a:pt x="9998" y="9600"/>
                  <a:pt x="9949" y="9731"/>
                  <a:pt x="9853" y="9839"/>
                </a:cubicBezTo>
                <a:cubicBezTo>
                  <a:pt x="9756" y="9946"/>
                  <a:pt x="9638" y="10000"/>
                  <a:pt x="9498" y="10000"/>
                </a:cubicBezTo>
                <a:lnTo>
                  <a:pt x="500" y="10000"/>
                </a:lnTo>
                <a:cubicBezTo>
                  <a:pt x="360" y="10000"/>
                  <a:pt x="241" y="9946"/>
                  <a:pt x="145" y="9839"/>
                </a:cubicBezTo>
                <a:cubicBezTo>
                  <a:pt x="48" y="9731"/>
                  <a:pt x="0" y="9600"/>
                  <a:pt x="0" y="9444"/>
                </a:cubicBezTo>
                <a:lnTo>
                  <a:pt x="0" y="556"/>
                </a:lnTo>
                <a:cubicBezTo>
                  <a:pt x="0" y="400"/>
                  <a:pt x="48" y="268"/>
                  <a:pt x="145" y="161"/>
                </a:cubicBezTo>
                <a:cubicBezTo>
                  <a:pt x="241" y="53"/>
                  <a:pt x="360" y="0"/>
                  <a:pt x="500" y="0"/>
                </a:cubicBezTo>
                <a:lnTo>
                  <a:pt x="4209" y="0"/>
                </a:lnTo>
                <a:moveTo>
                  <a:pt x="3789" y="1111"/>
                </a:moveTo>
                <a:lnTo>
                  <a:pt x="1000" y="1111"/>
                </a:lnTo>
                <a:lnTo>
                  <a:pt x="1000" y="8889"/>
                </a:lnTo>
                <a:lnTo>
                  <a:pt x="8998" y="8889"/>
                </a:lnTo>
                <a:lnTo>
                  <a:pt x="8998" y="2222"/>
                </a:lnTo>
                <a:lnTo>
                  <a:pt x="4789" y="2222"/>
                </a:lnTo>
                <a:lnTo>
                  <a:pt x="3789" y="1111"/>
                </a:lnTo>
                <a:moveTo>
                  <a:pt x="2999" y="5000"/>
                </a:moveTo>
                <a:lnTo>
                  <a:pt x="4999" y="5000"/>
                </a:lnTo>
                <a:lnTo>
                  <a:pt x="4999" y="3333"/>
                </a:lnTo>
                <a:lnTo>
                  <a:pt x="6999" y="5556"/>
                </a:lnTo>
                <a:lnTo>
                  <a:pt x="4999" y="7778"/>
                </a:lnTo>
                <a:lnTo>
                  <a:pt x="4999" y="6111"/>
                </a:lnTo>
                <a:lnTo>
                  <a:pt x="2999" y="6111"/>
                </a:lnTo>
              </a:path>
            </a:pathLst>
          </a:custGeom>
          <a:solidFill>
            <a:srgbClr val="5B8CB8">
              <a:alpha val="100000"/>
            </a:srgbClr>
          </a:solidFill>
          <a:ln>
            <a:headEnd type="none"/>
            <a:tailEnd type="none"/>
          </a:ln>
        </p:spPr>
      </p:sp>
      <p:sp>
        <p:nvSpPr>
          <p:cNvPr id="34" name="TextBox 34"/>
          <p:cNvSpPr txBox="true"/>
          <p:nvPr/>
        </p:nvSpPr>
        <p:spPr>
          <a:xfrm flipH="false" flipV="false" rot="0">
            <a:off x="753477" y="6385321"/>
            <a:ext cx="895126"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FZYaYiHei GB18030L2 R"/>
                <a:ea typeface="FZYaYiHei GB18030L2 R"/>
                <a:cs typeface="FZYaYiHei GB18030L2 R"/>
              </a:rPr>
              <a:t>跨进程通信瓶颈</a:t>
            </a:r>
            <a:endParaRPr lang="en-US" sz="1100"/>
          </a:p>
        </p:txBody>
      </p:sp>
      <p:sp>
        <p:nvSpPr>
          <p:cNvPr id="35" name="AutoShape 35"/>
          <p:cNvSpPr/>
          <p:nvPr/>
        </p:nvSpPr>
        <p:spPr>
          <a:xfrm flipH="false" flipV="false" rot="0">
            <a:off x="6170657" y="4650730"/>
            <a:ext cx="5637390" cy="2101304"/>
          </a:xfrm>
          <a:prstGeom prst="rect">
            <a:avLst/>
          </a:prstGeom>
          <a:solidFill>
            <a:srgbClr val="E8EBEF">
              <a:alpha val="100000"/>
            </a:srgbClr>
          </a:solidFill>
          <a:ln w="9525">
            <a:solidFill>
              <a:srgbClr val="C5CDD6">
                <a:alpha val="100000"/>
              </a:srgbClr>
            </a:solidFill>
            <a:prstDash val="solid"/>
            <a:headEnd type="none"/>
            <a:tailEnd type="none"/>
          </a:ln>
        </p:spPr>
      </p:sp>
      <p:sp>
        <p:nvSpPr>
          <p:cNvPr id="36" name="AutoShape 36"/>
          <p:cNvSpPr/>
          <p:nvPr/>
        </p:nvSpPr>
        <p:spPr>
          <a:xfrm flipH="false" flipV="false" rot="0">
            <a:off x="6170657" y="4650730"/>
            <a:ext cx="5637390" cy="9525"/>
          </a:xfrm>
          <a:prstGeom prst="line">
            <a:avLst/>
          </a:prstGeom>
          <a:ln w="28575">
            <a:solidFill>
              <a:srgbClr val="5B8CB8">
                <a:alpha val="100000"/>
              </a:srgbClr>
            </a:solidFill>
            <a:prstDash val="solid"/>
            <a:headEnd type="none"/>
            <a:tailEnd type="none"/>
          </a:ln>
        </p:spPr>
      </p:sp>
      <p:sp>
        <p:nvSpPr>
          <p:cNvPr id="37" name="TextBox 37"/>
          <p:cNvSpPr txBox="true"/>
          <p:nvPr/>
        </p:nvSpPr>
        <p:spPr>
          <a:xfrm flipH="false" flipV="false" rot="0">
            <a:off x="6465858" y="4888855"/>
            <a:ext cx="792162"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60000"/>
                  </a:srgbClr>
                </a:solidFill>
                <a:latin typeface="Alibaba PuHuiTi 3.0 55 Regular"/>
                <a:ea typeface="Alibaba PuHuiTi 3.0 55 Regular"/>
                <a:cs typeface="Alibaba PuHuiTi 3.0 55 Regular"/>
              </a:rPr>
              <a:t>Fault Chain</a:t>
            </a:r>
            <a:endParaRPr lang="en-US" sz="1100"/>
          </a:p>
        </p:txBody>
      </p:sp>
      <p:sp>
        <p:nvSpPr>
          <p:cNvPr id="38" name="TextBox 38"/>
          <p:cNvSpPr txBox="true"/>
          <p:nvPr/>
        </p:nvSpPr>
        <p:spPr>
          <a:xfrm flipH="false" flipV="false" rot="0">
            <a:off x="6370632" y="5160317"/>
            <a:ext cx="5237441" cy="209550"/>
          </a:xfrm>
          <a:prstGeom prst="rect">
            <a:avLst/>
          </a:prstGeom>
          <a:ln>
            <a:headEnd type="none"/>
            <a:tailEnd type="none"/>
          </a:ln>
        </p:spPr>
        <p:txBody>
          <a:bodyPr anchor="t" anchorCtr="false" bIns="0" lIns="0" rIns="0" rtlCol="false" tIns="0" vert="horz" wrap="none"/>
          <a:lstStyle/>
          <a:p>
            <a:pPr algn="l">
              <a:defRPr/>
            </a:pPr>
            <a:r>
              <a:rPr b="true" i="false" lang="en-US" strike="noStrike" sz="1500">
                <a:ln/>
                <a:solidFill>
                  <a:srgbClr val="0A1F3D">
                    <a:alpha val="100000"/>
                  </a:srgbClr>
                </a:solidFill>
                <a:latin typeface="Alibaba PuHuiTi 3.0 55 Regular"/>
                <a:ea typeface="Alibaba PuHuiTi 3.0 55 Regular"/>
                <a:cs typeface="Alibaba PuHuiTi 3.0 55 Regular"/>
              </a:rPr>
              <a:t>复合故障链</a:t>
            </a:r>
            <a:endParaRPr lang="en-US" sz="1100"/>
          </a:p>
        </p:txBody>
      </p:sp>
      <p:sp>
        <p:nvSpPr>
          <p:cNvPr id="39" name="TextBox 39"/>
          <p:cNvSpPr txBox="true"/>
          <p:nvPr/>
        </p:nvSpPr>
        <p:spPr>
          <a:xfrm flipH="false" flipV="false" rot="0">
            <a:off x="6370632" y="5522267"/>
            <a:ext cx="5437415" cy="411956"/>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安全架构缺陷 → 性能架构缺陷 → 用户体验故障的三级传导，安全问题与性能问题</a:t>
            </a:r>
            <a:endParaRPr lang="en-US" sz="1100"/>
          </a:p>
          <a:p>
            <a:pPr algn="l"/>
            <a:r>
              <a:rPr b="false" i="false" strike="noStrike" sz="1100">
                <a:ln/>
                <a:solidFill>
                  <a:srgbClr val="0A1F3D">
                    <a:alpha val="85098"/>
                  </a:srgbClr>
                </a:solidFill>
                <a:latin typeface="FZYaYiHei GB18030L2 R"/>
                <a:ea typeface="FZYaYiHei GB18030L2 R"/>
                <a:cs typeface="FZYaYiHei GB18030L2 R"/>
              </a:rPr>
              <a:t>形成闭环，修复需从架构层面统筹。</a:t>
            </a:r>
            <a:endParaRPr/>
          </a:p>
        </p:txBody>
      </p:sp>
      <p:sp>
        <p:nvSpPr>
          <p:cNvPr id="40" name="AutoShape 40"/>
          <p:cNvSpPr/>
          <p:nvPr/>
        </p:nvSpPr>
        <p:spPr>
          <a:xfrm flipH="false" flipV="false" rot="0">
            <a:off x="6370632" y="6242446"/>
            <a:ext cx="5237441" cy="9525"/>
          </a:xfrm>
          <a:prstGeom prst="line">
            <a:avLst/>
          </a:prstGeom>
          <a:ln w="9525">
            <a:solidFill>
              <a:srgbClr val="C5CDD6">
                <a:alpha val="100000"/>
              </a:srgbClr>
            </a:solidFill>
            <a:prstDash val="solid"/>
            <a:headEnd type="none"/>
            <a:tailEnd type="none"/>
          </a:ln>
        </p:spPr>
      </p:sp>
      <p:sp>
        <p:nvSpPr>
          <p:cNvPr id="41" name="AutoShape 41"/>
          <p:cNvSpPr/>
          <p:nvPr/>
        </p:nvSpPr>
        <p:spPr>
          <a:xfrm flipH="false" flipV="false" rot="0">
            <a:off x="6356943" y="6397229"/>
            <a:ext cx="123795" cy="123825"/>
          </a:xfrm>
          <a:custGeom>
            <a:rect b="b" l="l" r="r" t="t"/>
            <a:pathLst>
              <a:path h="10000" w="9998">
                <a:moveTo>
                  <a:pt x="2230" y="2110"/>
                </a:moveTo>
                <a:lnTo>
                  <a:pt x="1730" y="1220"/>
                </a:lnTo>
                <a:cubicBezTo>
                  <a:pt x="2176" y="833"/>
                  <a:pt x="2676" y="533"/>
                  <a:pt x="3229" y="320"/>
                </a:cubicBezTo>
                <a:cubicBezTo>
                  <a:pt x="3795" y="106"/>
                  <a:pt x="4385"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526"/>
                  <a:pt x="9918" y="6036"/>
                  <a:pt x="9758" y="6530"/>
                </a:cubicBezTo>
                <a:cubicBezTo>
                  <a:pt x="9604" y="7010"/>
                  <a:pt x="9381" y="7456"/>
                  <a:pt x="9088" y="7870"/>
                </a:cubicBezTo>
                <a:lnTo>
                  <a:pt x="7499" y="5000"/>
                </a:lnTo>
                <a:lnTo>
                  <a:pt x="8998" y="5000"/>
                </a:lnTo>
                <a:cubicBezTo>
                  <a:pt x="8998" y="4273"/>
                  <a:pt x="8814" y="3600"/>
                  <a:pt x="8448" y="2980"/>
                </a:cubicBezTo>
                <a:cubicBezTo>
                  <a:pt x="8094" y="2380"/>
                  <a:pt x="7618" y="1903"/>
                  <a:pt x="7019" y="1550"/>
                </a:cubicBezTo>
                <a:cubicBezTo>
                  <a:pt x="6399" y="1183"/>
                  <a:pt x="5725" y="1000"/>
                  <a:pt x="4999" y="1000"/>
                </a:cubicBezTo>
                <a:cubicBezTo>
                  <a:pt x="4472" y="1000"/>
                  <a:pt x="3965" y="1100"/>
                  <a:pt x="3479" y="1300"/>
                </a:cubicBezTo>
                <a:cubicBezTo>
                  <a:pt x="3012" y="1493"/>
                  <a:pt x="2596" y="1763"/>
                  <a:pt x="2230" y="2110"/>
                </a:cubicBezTo>
                <a:moveTo>
                  <a:pt x="7768" y="7890"/>
                </a:moveTo>
                <a:lnTo>
                  <a:pt x="8268" y="8780"/>
                </a:lnTo>
                <a:cubicBezTo>
                  <a:pt x="7821" y="9166"/>
                  <a:pt x="7321" y="9466"/>
                  <a:pt x="6769" y="9680"/>
                </a:cubicBezTo>
                <a:cubicBezTo>
                  <a:pt x="6202" y="9893"/>
                  <a:pt x="5612" y="10000"/>
                  <a:pt x="4999" y="10000"/>
                </a:cubicBez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473"/>
                  <a:pt x="80" y="3963"/>
                  <a:pt x="240" y="3470"/>
                </a:cubicBezTo>
                <a:cubicBezTo>
                  <a:pt x="393" y="2990"/>
                  <a:pt x="616" y="2543"/>
                  <a:pt x="910" y="2130"/>
                </a:cubicBezTo>
                <a:lnTo>
                  <a:pt x="2500" y="5000"/>
                </a:lnTo>
                <a:lnTo>
                  <a:pt x="1000" y="5000"/>
                </a:lnTo>
                <a:cubicBezTo>
                  <a:pt x="1000" y="5726"/>
                  <a:pt x="1183" y="6400"/>
                  <a:pt x="1550" y="7020"/>
                </a:cubicBezTo>
                <a:cubicBezTo>
                  <a:pt x="1903" y="7620"/>
                  <a:pt x="2379" y="8096"/>
                  <a:pt x="2979" y="8450"/>
                </a:cubicBezTo>
                <a:cubicBezTo>
                  <a:pt x="3599" y="8816"/>
                  <a:pt x="4272" y="9000"/>
                  <a:pt x="4999" y="9000"/>
                </a:cubicBezTo>
                <a:cubicBezTo>
                  <a:pt x="5525" y="9000"/>
                  <a:pt x="6032" y="8900"/>
                  <a:pt x="6519" y="8700"/>
                </a:cubicBezTo>
                <a:cubicBezTo>
                  <a:pt x="6985" y="8506"/>
                  <a:pt x="7402" y="8236"/>
                  <a:pt x="7768" y="7890"/>
                </a:cubicBezTo>
              </a:path>
            </a:pathLst>
          </a:custGeom>
          <a:solidFill>
            <a:srgbClr val="5B8CB8">
              <a:alpha val="100000"/>
            </a:srgbClr>
          </a:solidFill>
          <a:ln>
            <a:headEnd type="none"/>
            <a:tailEnd type="none"/>
          </a:ln>
        </p:spPr>
      </p:sp>
      <p:sp>
        <p:nvSpPr>
          <p:cNvPr id="42" name="TextBox 42"/>
          <p:cNvSpPr txBox="true"/>
          <p:nvPr/>
        </p:nvSpPr>
        <p:spPr>
          <a:xfrm flipH="false" flipV="false" rot="0">
            <a:off x="6543229" y="6385321"/>
            <a:ext cx="895126"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FZYaYiHei GB18030L2 R"/>
                <a:ea typeface="FZYaYiHei GB18030L2 R"/>
                <a:cs typeface="FZYaYiHei GB18030L2 R"/>
              </a:rPr>
              <a:t>架构级修复方案</a:t>
            </a:r>
            <a:endParaRPr lang="en-US" sz="1100"/>
          </a:p>
        </p:txBody>
      </p:sp>
    </p:spTree>
  </p:cSld>
  <p:clrMapOvr>
    <a:masterClrMapping/>
  </p:clrMapOvr>
</p:sld>
</file>

<file path=ppt/slides/slide27.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VULNERABILITY ANALYSIS</a:t>
            </a:r>
            <a:endParaRPr lang="en-US" sz="1100"/>
          </a:p>
        </p:txBody>
      </p:sp>
      <p:sp>
        <p:nvSpPr>
          <p:cNvPr id="4" name="TextBox 4"/>
          <p:cNvSpPr txBox="true"/>
          <p:nvPr/>
        </p:nvSpPr>
        <p:spPr>
          <a:xfrm flipH="false" flipV="false" rot="0">
            <a:off x="457086" y="704850"/>
            <a:ext cx="11274781" cy="466725"/>
          </a:xfrm>
          <a:prstGeom prst="rect">
            <a:avLst/>
          </a:prstGeom>
          <a:ln>
            <a:headEnd type="none"/>
            <a:tailEnd type="none"/>
          </a:ln>
        </p:spPr>
        <p:txBody>
          <a:bodyPr anchor="t" anchorCtr="false" bIns="0" lIns="0" rIns="0" rtlCol="false" tIns="0" vert="horz" wrap="none"/>
          <a:lstStyle/>
          <a:p>
            <a:pPr algn="l">
              <a:defRPr/>
            </a:pPr>
            <a:r>
              <a:rPr b="true" i="false" lang="en-US" strike="noStrike" sz="3300">
                <a:ln/>
                <a:solidFill>
                  <a:srgbClr val="0A1F3D">
                    <a:alpha val="100000"/>
                  </a:srgbClr>
                </a:solidFill>
                <a:latin typeface="Alibaba PuHuiTi 3.0 55 Regular"/>
                <a:ea typeface="Alibaba PuHuiTi 3.0 55 Regular"/>
                <a:cs typeface="Alibaba PuHuiTi 3.0 55 Regular"/>
              </a:rPr>
              <a:t>后门 1：攻击路径（理论可行）</a:t>
            </a:r>
            <a:endParaRPr lang="en-US" sz="1100"/>
          </a:p>
        </p:txBody>
      </p:sp>
      <p:sp>
        <p:nvSpPr>
          <p:cNvPr id="5" name="AutoShape 5"/>
          <p:cNvSpPr/>
          <p:nvPr/>
        </p:nvSpPr>
        <p:spPr>
          <a:xfrm flipH="false" flipV="false" rot="0">
            <a:off x="447116" y="1443930"/>
            <a:ext cx="123795" cy="123825"/>
          </a:xfrm>
          <a:custGeom>
            <a:rect b="b" l="l" r="r" t="t"/>
            <a:pathLst>
              <a:path h="10000" w="9998">
                <a:moveTo>
                  <a:pt x="0" y="7059"/>
                </a:moveTo>
                <a:lnTo>
                  <a:pt x="1428" y="7059"/>
                </a:lnTo>
                <a:lnTo>
                  <a:pt x="1428" y="3235"/>
                </a:lnTo>
                <a:cubicBezTo>
                  <a:pt x="1428" y="2757"/>
                  <a:pt x="1525" y="2316"/>
                  <a:pt x="1719" y="1912"/>
                </a:cubicBezTo>
                <a:cubicBezTo>
                  <a:pt x="1912" y="1508"/>
                  <a:pt x="2172" y="1186"/>
                  <a:pt x="2500" y="947"/>
                </a:cubicBezTo>
                <a:cubicBezTo>
                  <a:pt x="2826" y="707"/>
                  <a:pt x="3183" y="588"/>
                  <a:pt x="3571" y="588"/>
                </a:cubicBezTo>
                <a:cubicBezTo>
                  <a:pt x="3958" y="588"/>
                  <a:pt x="4315" y="707"/>
                  <a:pt x="4642" y="947"/>
                </a:cubicBezTo>
                <a:cubicBezTo>
                  <a:pt x="4968" y="1186"/>
                  <a:pt x="5229" y="1508"/>
                  <a:pt x="5423" y="1912"/>
                </a:cubicBezTo>
                <a:cubicBezTo>
                  <a:pt x="5616" y="2316"/>
                  <a:pt x="5713" y="2757"/>
                  <a:pt x="5713" y="3235"/>
                </a:cubicBezTo>
                <a:lnTo>
                  <a:pt x="5713" y="7353"/>
                </a:lnTo>
                <a:cubicBezTo>
                  <a:pt x="5713" y="7619"/>
                  <a:pt x="5767" y="7864"/>
                  <a:pt x="5875" y="8088"/>
                </a:cubicBezTo>
                <a:cubicBezTo>
                  <a:pt x="5983" y="8312"/>
                  <a:pt x="6127" y="8490"/>
                  <a:pt x="6308" y="8624"/>
                </a:cubicBezTo>
                <a:cubicBezTo>
                  <a:pt x="6489" y="8757"/>
                  <a:pt x="6687" y="8824"/>
                  <a:pt x="6903" y="8824"/>
                </a:cubicBezTo>
                <a:cubicBezTo>
                  <a:pt x="7119" y="8824"/>
                  <a:pt x="7317" y="8757"/>
                  <a:pt x="7498" y="8624"/>
                </a:cubicBezTo>
                <a:cubicBezTo>
                  <a:pt x="7679" y="8490"/>
                  <a:pt x="7824" y="8312"/>
                  <a:pt x="7932" y="8088"/>
                </a:cubicBezTo>
                <a:cubicBezTo>
                  <a:pt x="8040" y="7864"/>
                  <a:pt x="8094" y="7619"/>
                  <a:pt x="8094" y="7353"/>
                </a:cubicBezTo>
                <a:lnTo>
                  <a:pt x="8094" y="3424"/>
                </a:lnTo>
                <a:cubicBezTo>
                  <a:pt x="7814" y="3306"/>
                  <a:pt x="7586" y="3094"/>
                  <a:pt x="7408" y="2788"/>
                </a:cubicBezTo>
                <a:cubicBezTo>
                  <a:pt x="7230" y="2482"/>
                  <a:pt x="7141" y="2141"/>
                  <a:pt x="7141" y="1765"/>
                </a:cubicBezTo>
                <a:cubicBezTo>
                  <a:pt x="7141" y="1443"/>
                  <a:pt x="7204" y="1146"/>
                  <a:pt x="7332" y="876"/>
                </a:cubicBezTo>
                <a:cubicBezTo>
                  <a:pt x="7458" y="606"/>
                  <a:pt x="7631" y="392"/>
                  <a:pt x="7851" y="235"/>
                </a:cubicBezTo>
                <a:cubicBezTo>
                  <a:pt x="8069" y="78"/>
                  <a:pt x="8309" y="0"/>
                  <a:pt x="8570" y="0"/>
                </a:cubicBezTo>
                <a:cubicBezTo>
                  <a:pt x="8830" y="0"/>
                  <a:pt x="9069" y="78"/>
                  <a:pt x="9289" y="235"/>
                </a:cubicBezTo>
                <a:cubicBezTo>
                  <a:pt x="9507" y="392"/>
                  <a:pt x="9680" y="606"/>
                  <a:pt x="9808" y="876"/>
                </a:cubicBezTo>
                <a:cubicBezTo>
                  <a:pt x="9934" y="1146"/>
                  <a:pt x="9998" y="1443"/>
                  <a:pt x="9998" y="1765"/>
                </a:cubicBezTo>
                <a:cubicBezTo>
                  <a:pt x="9998" y="2141"/>
                  <a:pt x="9909" y="2482"/>
                  <a:pt x="9731" y="2788"/>
                </a:cubicBezTo>
                <a:cubicBezTo>
                  <a:pt x="9553" y="3094"/>
                  <a:pt x="9325" y="3306"/>
                  <a:pt x="9046" y="3424"/>
                </a:cubicBezTo>
                <a:lnTo>
                  <a:pt x="9046" y="7353"/>
                </a:lnTo>
                <a:cubicBezTo>
                  <a:pt x="9046" y="7831"/>
                  <a:pt x="8949" y="8272"/>
                  <a:pt x="8755" y="8676"/>
                </a:cubicBezTo>
                <a:cubicBezTo>
                  <a:pt x="8561" y="9080"/>
                  <a:pt x="8301" y="9401"/>
                  <a:pt x="7975" y="9641"/>
                </a:cubicBezTo>
                <a:cubicBezTo>
                  <a:pt x="7647" y="9880"/>
                  <a:pt x="7290" y="10000"/>
                  <a:pt x="6903" y="10000"/>
                </a:cubicBezTo>
                <a:cubicBezTo>
                  <a:pt x="6516" y="10000"/>
                  <a:pt x="6159" y="9880"/>
                  <a:pt x="5832" y="9641"/>
                </a:cubicBezTo>
                <a:cubicBezTo>
                  <a:pt x="5505" y="9401"/>
                  <a:pt x="5245" y="9080"/>
                  <a:pt x="5051" y="8676"/>
                </a:cubicBezTo>
                <a:cubicBezTo>
                  <a:pt x="4857" y="8272"/>
                  <a:pt x="4761" y="7831"/>
                  <a:pt x="4761" y="7353"/>
                </a:cubicBezTo>
                <a:lnTo>
                  <a:pt x="4761" y="3235"/>
                </a:lnTo>
                <a:cubicBezTo>
                  <a:pt x="4761" y="2968"/>
                  <a:pt x="4707" y="2723"/>
                  <a:pt x="4599" y="2500"/>
                </a:cubicBezTo>
                <a:cubicBezTo>
                  <a:pt x="4491" y="2276"/>
                  <a:pt x="4346" y="2098"/>
                  <a:pt x="4166" y="1965"/>
                </a:cubicBezTo>
                <a:cubicBezTo>
                  <a:pt x="3984" y="1831"/>
                  <a:pt x="3786" y="1765"/>
                  <a:pt x="3571" y="1765"/>
                </a:cubicBezTo>
                <a:cubicBezTo>
                  <a:pt x="3355" y="1765"/>
                  <a:pt x="3156" y="1831"/>
                  <a:pt x="2976" y="1965"/>
                </a:cubicBezTo>
                <a:cubicBezTo>
                  <a:pt x="2794" y="2098"/>
                  <a:pt x="2650" y="2276"/>
                  <a:pt x="2542" y="2500"/>
                </a:cubicBezTo>
                <a:cubicBezTo>
                  <a:pt x="2434" y="2723"/>
                  <a:pt x="2380" y="2968"/>
                  <a:pt x="2380" y="3235"/>
                </a:cubicBezTo>
                <a:lnTo>
                  <a:pt x="2380" y="7059"/>
                </a:lnTo>
                <a:lnTo>
                  <a:pt x="3809" y="7059"/>
                </a:lnTo>
                <a:lnTo>
                  <a:pt x="1904" y="10000"/>
                </a:lnTo>
                <a:lnTo>
                  <a:pt x="0" y="7059"/>
                </a:lnTo>
                <a:moveTo>
                  <a:pt x="8570" y="2353"/>
                </a:moveTo>
                <a:cubicBezTo>
                  <a:pt x="8703" y="2353"/>
                  <a:pt x="8816" y="2296"/>
                  <a:pt x="8908" y="2182"/>
                </a:cubicBezTo>
                <a:cubicBezTo>
                  <a:pt x="9000" y="2068"/>
                  <a:pt x="9046" y="1929"/>
                  <a:pt x="9046" y="1765"/>
                </a:cubicBezTo>
                <a:cubicBezTo>
                  <a:pt x="9046" y="1600"/>
                  <a:pt x="9000" y="1461"/>
                  <a:pt x="8908" y="1347"/>
                </a:cubicBezTo>
                <a:cubicBezTo>
                  <a:pt x="8816" y="1233"/>
                  <a:pt x="8703" y="1176"/>
                  <a:pt x="8570" y="1176"/>
                </a:cubicBezTo>
                <a:cubicBezTo>
                  <a:pt x="8436" y="1176"/>
                  <a:pt x="8324" y="1233"/>
                  <a:pt x="8232" y="1347"/>
                </a:cubicBezTo>
                <a:cubicBezTo>
                  <a:pt x="8140" y="1461"/>
                  <a:pt x="8094" y="1600"/>
                  <a:pt x="8094" y="1765"/>
                </a:cubicBezTo>
                <a:cubicBezTo>
                  <a:pt x="8094" y="1929"/>
                  <a:pt x="8140" y="2068"/>
                  <a:pt x="8232" y="2182"/>
                </a:cubicBezTo>
                <a:cubicBezTo>
                  <a:pt x="8324" y="2296"/>
                  <a:pt x="8436" y="2353"/>
                  <a:pt x="8570" y="2353"/>
                </a:cubicBezTo>
              </a:path>
            </a:pathLst>
          </a:custGeom>
          <a:solidFill>
            <a:srgbClr val="5B8CB8">
              <a:alpha val="100000"/>
            </a:srgbClr>
          </a:solidFill>
          <a:ln>
            <a:headEnd type="none"/>
            <a:tailEnd type="none"/>
          </a:ln>
        </p:spPr>
      </p:sp>
      <p:sp>
        <p:nvSpPr>
          <p:cNvPr id="6" name="TextBox 6"/>
          <p:cNvSpPr txBox="true"/>
          <p:nvPr/>
        </p:nvSpPr>
        <p:spPr>
          <a:xfrm flipH="false" flipV="false" rot="0">
            <a:off x="618077" y="1434405"/>
            <a:ext cx="5285946"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攻击链流程</a:t>
            </a:r>
            <a:endParaRPr lang="en-US" sz="1100"/>
          </a:p>
        </p:txBody>
      </p:sp>
      <p:sp>
        <p:nvSpPr>
          <p:cNvPr id="7" name="AutoShape 7"/>
          <p:cNvSpPr/>
          <p:nvPr/>
        </p:nvSpPr>
        <p:spPr>
          <a:xfrm flipH="false" flipV="false" rot="0">
            <a:off x="457086" y="1791593"/>
            <a:ext cx="5446937" cy="1038076"/>
          </a:xfrm>
          <a:prstGeom prst="rect">
            <a:avLst/>
          </a:prstGeom>
          <a:solidFill>
            <a:srgbClr val="E8EBEF">
              <a:alpha val="100000"/>
            </a:srgbClr>
          </a:solidFill>
          <a:ln w="9525">
            <a:solidFill>
              <a:srgbClr val="C5CDD6">
                <a:alpha val="100000"/>
              </a:srgbClr>
            </a:solidFill>
            <a:prstDash val="solid"/>
            <a:headEnd type="none"/>
            <a:tailEnd type="none"/>
          </a:ln>
        </p:spPr>
      </p:sp>
      <p:sp>
        <p:nvSpPr>
          <p:cNvPr id="8" name="AutoShape 8"/>
          <p:cNvSpPr/>
          <p:nvPr/>
        </p:nvSpPr>
        <p:spPr>
          <a:xfrm flipH="false" flipV="false" rot="0">
            <a:off x="457086" y="1791593"/>
            <a:ext cx="9522" cy="1038076"/>
          </a:xfrm>
          <a:prstGeom prst="line">
            <a:avLst/>
          </a:prstGeom>
          <a:ln w="28575">
            <a:solidFill>
              <a:srgbClr val="5B8CB8">
                <a:alpha val="100000"/>
              </a:srgbClr>
            </a:solidFill>
            <a:prstDash val="solid"/>
            <a:headEnd type="none"/>
            <a:tailEnd type="none"/>
          </a:ln>
        </p:spPr>
      </p:sp>
      <p:sp>
        <p:nvSpPr>
          <p:cNvPr id="9" name="AutoShape 9"/>
          <p:cNvSpPr/>
          <p:nvPr/>
        </p:nvSpPr>
        <p:spPr>
          <a:xfrm flipH="false" flipV="false" rot="0">
            <a:off x="714196" y="1993999"/>
            <a:ext cx="266633" cy="266700"/>
          </a:xfrm>
          <a:prstGeom prst="ellipse">
            <a:avLst/>
          </a:prstGeom>
          <a:solidFill>
            <a:srgbClr val="5B8CB8">
              <a:alpha val="100000"/>
            </a:srgbClr>
          </a:solidFill>
          <a:ln>
            <a:headEnd type="none"/>
            <a:tailEnd type="none"/>
          </a:ln>
        </p:spPr>
      </p:sp>
      <p:sp>
        <p:nvSpPr>
          <p:cNvPr id="10" name="TextBox 10"/>
          <p:cNvSpPr txBox="true"/>
          <p:nvPr/>
        </p:nvSpPr>
        <p:spPr>
          <a:xfrm flipH="false" flipV="false" rot="0">
            <a:off x="810316" y="2046387"/>
            <a:ext cx="170514" cy="152400"/>
          </a:xfrm>
          <a:prstGeom prst="rect">
            <a:avLst/>
          </a:prstGeom>
          <a:ln>
            <a:headEnd type="none"/>
            <a:tailEnd type="none"/>
          </a:ln>
        </p:spPr>
        <p:txBody>
          <a:bodyPr anchor="ctr" anchorCtr="false" bIns="0" lIns="0" rIns="0" rtlCol="false" tIns="0" vert="horz" wrap="none"/>
          <a:lstStyle/>
          <a:p>
            <a:pPr algn="l">
              <a:defRPr/>
            </a:pPr>
            <a:r>
              <a:rPr b="true" i="false" lang="en-US" strike="noStrike" sz="1000">
                <a:ln/>
                <a:solidFill>
                  <a:srgbClr val="F1F3F5">
                    <a:alpha val="100000"/>
                  </a:srgbClr>
                </a:solidFill>
                <a:latin typeface="Inter"/>
                <a:ea typeface="Inter"/>
                <a:cs typeface="Inter"/>
              </a:rPr>
              <a:t>1</a:t>
            </a:r>
            <a:endParaRPr lang="en-US" sz="1100"/>
          </a:p>
        </p:txBody>
      </p:sp>
      <p:sp>
        <p:nvSpPr>
          <p:cNvPr id="11" name="TextBox 11"/>
          <p:cNvSpPr txBox="true"/>
          <p:nvPr/>
        </p:nvSpPr>
        <p:spPr>
          <a:xfrm flipH="false" flipV="false" rot="0">
            <a:off x="1095101" y="2020193"/>
            <a:ext cx="759875" cy="200025"/>
          </a:xfrm>
          <a:prstGeom prst="rect">
            <a:avLst/>
          </a:prstGeom>
          <a:ln>
            <a:headEnd type="none"/>
            <a:tailEnd type="none"/>
          </a:ln>
        </p:spPr>
        <p:txBody>
          <a:bodyPr anchor="t" anchorCtr="false" bIns="0" lIns="0" rIns="0" rtlCol="false" tIns="0" vert="horz" wrap="none"/>
          <a:lstStyle/>
          <a:p>
            <a:pPr algn="l">
              <a:defRPr/>
            </a:pPr>
            <a:r>
              <a:rPr b="true" i="false" lang="en-US" strike="noStrike" sz="1400">
                <a:ln/>
                <a:solidFill>
                  <a:srgbClr val="0A1F3D">
                    <a:alpha val="100000"/>
                  </a:srgbClr>
                </a:solidFill>
                <a:latin typeface="Alibaba PuHuiTi 3.0 55 Regular"/>
                <a:ea typeface="Alibaba PuHuiTi 3.0 55 Regular"/>
                <a:cs typeface="Alibaba PuHuiTi 3.0 55 Regular"/>
              </a:rPr>
              <a:t>攻击入口</a:t>
            </a:r>
            <a:endParaRPr lang="en-US" sz="1100"/>
          </a:p>
        </p:txBody>
      </p:sp>
      <p:sp>
        <p:nvSpPr>
          <p:cNvPr id="12" name="TextBox 12"/>
          <p:cNvSpPr txBox="true"/>
          <p:nvPr/>
        </p:nvSpPr>
        <p:spPr>
          <a:xfrm flipH="false" flipV="false" rot="0">
            <a:off x="1095101" y="2367855"/>
            <a:ext cx="4570857"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恶意网页/App通过WebView或Intent启动目标应用</a:t>
            </a:r>
            <a:endParaRPr lang="en-US" sz="1100"/>
          </a:p>
        </p:txBody>
      </p:sp>
      <p:sp>
        <p:nvSpPr>
          <p:cNvPr id="13" name="AutoShape 13"/>
          <p:cNvSpPr/>
          <p:nvPr/>
        </p:nvSpPr>
        <p:spPr>
          <a:xfrm flipH="false" flipV="false" rot="0">
            <a:off x="457086" y="2982069"/>
            <a:ext cx="5446937" cy="1038076"/>
          </a:xfrm>
          <a:prstGeom prst="rect">
            <a:avLst/>
          </a:prstGeom>
          <a:solidFill>
            <a:srgbClr val="E8EBEF">
              <a:alpha val="100000"/>
            </a:srgbClr>
          </a:solidFill>
          <a:ln w="9525">
            <a:solidFill>
              <a:srgbClr val="C5CDD6">
                <a:alpha val="100000"/>
              </a:srgbClr>
            </a:solidFill>
            <a:prstDash val="solid"/>
            <a:headEnd type="none"/>
            <a:tailEnd type="none"/>
          </a:ln>
        </p:spPr>
      </p:sp>
      <p:sp>
        <p:nvSpPr>
          <p:cNvPr id="14" name="AutoShape 14"/>
          <p:cNvSpPr/>
          <p:nvPr/>
        </p:nvSpPr>
        <p:spPr>
          <a:xfrm flipH="false" flipV="false" rot="0">
            <a:off x="457086" y="2982069"/>
            <a:ext cx="9522" cy="1038076"/>
          </a:xfrm>
          <a:prstGeom prst="line">
            <a:avLst/>
          </a:prstGeom>
          <a:ln w="28575">
            <a:solidFill>
              <a:srgbClr val="5B8CB8">
                <a:alpha val="100000"/>
              </a:srgbClr>
            </a:solidFill>
            <a:prstDash val="solid"/>
            <a:headEnd type="none"/>
            <a:tailEnd type="none"/>
          </a:ln>
        </p:spPr>
      </p:sp>
      <p:sp>
        <p:nvSpPr>
          <p:cNvPr id="15" name="AutoShape 15"/>
          <p:cNvSpPr/>
          <p:nvPr/>
        </p:nvSpPr>
        <p:spPr>
          <a:xfrm flipH="false" flipV="false" rot="0">
            <a:off x="714196" y="3184475"/>
            <a:ext cx="266633" cy="266700"/>
          </a:xfrm>
          <a:prstGeom prst="ellipse">
            <a:avLst/>
          </a:prstGeom>
          <a:solidFill>
            <a:srgbClr val="5B8CB8">
              <a:alpha val="100000"/>
            </a:srgbClr>
          </a:solidFill>
          <a:ln>
            <a:headEnd type="none"/>
            <a:tailEnd type="none"/>
          </a:ln>
        </p:spPr>
      </p:sp>
      <p:sp>
        <p:nvSpPr>
          <p:cNvPr id="16" name="TextBox 16"/>
          <p:cNvSpPr txBox="true"/>
          <p:nvPr/>
        </p:nvSpPr>
        <p:spPr>
          <a:xfrm flipH="false" flipV="false" rot="0">
            <a:off x="810316" y="3236863"/>
            <a:ext cx="170514" cy="152400"/>
          </a:xfrm>
          <a:prstGeom prst="rect">
            <a:avLst/>
          </a:prstGeom>
          <a:ln>
            <a:headEnd type="none"/>
            <a:tailEnd type="none"/>
          </a:ln>
        </p:spPr>
        <p:txBody>
          <a:bodyPr anchor="ctr" anchorCtr="false" bIns="0" lIns="0" rIns="0" rtlCol="false" tIns="0" vert="horz" wrap="none"/>
          <a:lstStyle/>
          <a:p>
            <a:pPr algn="l">
              <a:defRPr/>
            </a:pPr>
            <a:r>
              <a:rPr b="true" i="false" lang="en-US" strike="noStrike" sz="1000">
                <a:ln/>
                <a:solidFill>
                  <a:srgbClr val="F1F3F5">
                    <a:alpha val="100000"/>
                  </a:srgbClr>
                </a:solidFill>
                <a:latin typeface="Inter"/>
                <a:ea typeface="Inter"/>
                <a:cs typeface="Inter"/>
              </a:rPr>
              <a:t>2</a:t>
            </a:r>
            <a:endParaRPr lang="en-US" sz="1100"/>
          </a:p>
        </p:txBody>
      </p:sp>
      <p:sp>
        <p:nvSpPr>
          <p:cNvPr id="17" name="TextBox 17"/>
          <p:cNvSpPr txBox="true"/>
          <p:nvPr/>
        </p:nvSpPr>
        <p:spPr>
          <a:xfrm flipH="false" flipV="false" rot="0">
            <a:off x="1095101" y="3210669"/>
            <a:ext cx="715387" cy="200025"/>
          </a:xfrm>
          <a:prstGeom prst="rect">
            <a:avLst/>
          </a:prstGeom>
          <a:ln>
            <a:headEnd type="none"/>
            <a:tailEnd type="none"/>
          </a:ln>
        </p:spPr>
        <p:txBody>
          <a:bodyPr anchor="t" anchorCtr="false" bIns="0" lIns="0" rIns="0" rtlCol="false" tIns="0" vert="horz" wrap="none"/>
          <a:lstStyle/>
          <a:p>
            <a:pPr algn="l">
              <a:defRPr/>
            </a:pPr>
            <a:r>
              <a:rPr b="true" i="false" lang="en-US" strike="noStrike" sz="1400">
                <a:ln/>
                <a:solidFill>
                  <a:srgbClr val="0A1F3D">
                    <a:alpha val="100000"/>
                  </a:srgbClr>
                </a:solidFill>
                <a:latin typeface="Alibaba PuHuiTi 3.0 55 Regular"/>
                <a:ea typeface="Alibaba PuHuiTi 3.0 55 Regular"/>
                <a:cs typeface="Alibaba PuHuiTi 3.0 55 Regular"/>
              </a:rPr>
              <a:t>URI构造</a:t>
            </a:r>
            <a:endParaRPr lang="en-US" sz="1100"/>
          </a:p>
        </p:txBody>
      </p:sp>
      <p:sp>
        <p:nvSpPr>
          <p:cNvPr id="18" name="AutoShape 18"/>
          <p:cNvSpPr/>
          <p:nvPr/>
        </p:nvSpPr>
        <p:spPr>
          <a:xfrm flipH="false" flipV="false" rot="0">
            <a:off x="2285726" y="3548807"/>
            <a:ext cx="2534208" cy="180975"/>
          </a:xfrm>
          <a:prstGeom prst="roundRect">
            <a:avLst>
              <a:gd fmla="val 50000" name="adj"/>
            </a:avLst>
          </a:prstGeom>
          <a:solidFill>
            <a:srgbClr val="5B8CB8">
              <a:alpha val="12941"/>
            </a:srgbClr>
          </a:solidFill>
          <a:ln>
            <a:headEnd type="none"/>
            <a:tailEnd type="none"/>
          </a:ln>
        </p:spPr>
      </p:sp>
      <p:sp>
        <p:nvSpPr>
          <p:cNvPr id="19" name="TextBox 19"/>
          <p:cNvSpPr txBox="true"/>
          <p:nvPr/>
        </p:nvSpPr>
        <p:spPr>
          <a:xfrm flipH="false" flipV="false" rot="0">
            <a:off x="2342862" y="3567857"/>
            <a:ext cx="3323096"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Inter"/>
                <a:ea typeface="Inter"/>
                <a:cs typeface="Inter"/>
              </a:rPr>
              <a:t>content://com.ets100.secondary.fileprovider/</a:t>
            </a:r>
            <a:endParaRPr lang="en-US" sz="1100"/>
          </a:p>
        </p:txBody>
      </p:sp>
      <p:sp>
        <p:nvSpPr>
          <p:cNvPr id="20" name="TextBox 20"/>
          <p:cNvSpPr txBox="true"/>
          <p:nvPr/>
        </p:nvSpPr>
        <p:spPr>
          <a:xfrm flipH="false" flipV="false" rot="0">
            <a:off x="1095101" y="3548807"/>
            <a:ext cx="4570857" cy="18097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利用FileProvider的content://com.ets100.secondary.fileprovider/前缀</a:t>
            </a:r>
            <a:endParaRPr lang="en-US" sz="1100"/>
          </a:p>
        </p:txBody>
      </p:sp>
      <p:sp>
        <p:nvSpPr>
          <p:cNvPr id="21" name="AutoShape 21"/>
          <p:cNvSpPr/>
          <p:nvPr/>
        </p:nvSpPr>
        <p:spPr>
          <a:xfrm flipH="false" flipV="false" rot="0">
            <a:off x="457086" y="4172546"/>
            <a:ext cx="5446937" cy="1038076"/>
          </a:xfrm>
          <a:prstGeom prst="rect">
            <a:avLst/>
          </a:prstGeom>
          <a:solidFill>
            <a:srgbClr val="E8EBEF">
              <a:alpha val="100000"/>
            </a:srgbClr>
          </a:solidFill>
          <a:ln w="9525">
            <a:solidFill>
              <a:srgbClr val="C5CDD6">
                <a:alpha val="100000"/>
              </a:srgbClr>
            </a:solidFill>
            <a:prstDash val="solid"/>
            <a:headEnd type="none"/>
            <a:tailEnd type="none"/>
          </a:ln>
        </p:spPr>
      </p:sp>
      <p:sp>
        <p:nvSpPr>
          <p:cNvPr id="22" name="AutoShape 22"/>
          <p:cNvSpPr/>
          <p:nvPr/>
        </p:nvSpPr>
        <p:spPr>
          <a:xfrm flipH="false" flipV="false" rot="0">
            <a:off x="457086" y="4172546"/>
            <a:ext cx="9522" cy="1038076"/>
          </a:xfrm>
          <a:prstGeom prst="line">
            <a:avLst/>
          </a:prstGeom>
          <a:ln w="28575">
            <a:solidFill>
              <a:srgbClr val="5B8CB8">
                <a:alpha val="100000"/>
              </a:srgbClr>
            </a:solidFill>
            <a:prstDash val="solid"/>
            <a:headEnd type="none"/>
            <a:tailEnd type="none"/>
          </a:ln>
        </p:spPr>
      </p:sp>
      <p:sp>
        <p:nvSpPr>
          <p:cNvPr id="23" name="AutoShape 23"/>
          <p:cNvSpPr/>
          <p:nvPr/>
        </p:nvSpPr>
        <p:spPr>
          <a:xfrm flipH="false" flipV="false" rot="0">
            <a:off x="714196" y="4374952"/>
            <a:ext cx="266633" cy="266700"/>
          </a:xfrm>
          <a:prstGeom prst="ellipse">
            <a:avLst/>
          </a:prstGeom>
          <a:solidFill>
            <a:srgbClr val="5B8CB8">
              <a:alpha val="100000"/>
            </a:srgbClr>
          </a:solidFill>
          <a:ln>
            <a:headEnd type="none"/>
            <a:tailEnd type="none"/>
          </a:ln>
        </p:spPr>
      </p:sp>
      <p:sp>
        <p:nvSpPr>
          <p:cNvPr id="24" name="TextBox 24"/>
          <p:cNvSpPr txBox="true"/>
          <p:nvPr/>
        </p:nvSpPr>
        <p:spPr>
          <a:xfrm flipH="false" flipV="false" rot="0">
            <a:off x="810316" y="4427339"/>
            <a:ext cx="170514" cy="152400"/>
          </a:xfrm>
          <a:prstGeom prst="rect">
            <a:avLst/>
          </a:prstGeom>
          <a:ln>
            <a:headEnd type="none"/>
            <a:tailEnd type="none"/>
          </a:ln>
        </p:spPr>
        <p:txBody>
          <a:bodyPr anchor="ctr" anchorCtr="false" bIns="0" lIns="0" rIns="0" rtlCol="false" tIns="0" vert="horz" wrap="none"/>
          <a:lstStyle/>
          <a:p>
            <a:pPr algn="l">
              <a:defRPr/>
            </a:pPr>
            <a:r>
              <a:rPr b="true" i="false" lang="en-US" strike="noStrike" sz="1000">
                <a:ln/>
                <a:solidFill>
                  <a:srgbClr val="F1F3F5">
                    <a:alpha val="100000"/>
                  </a:srgbClr>
                </a:solidFill>
                <a:latin typeface="Inter"/>
                <a:ea typeface="Inter"/>
                <a:cs typeface="Inter"/>
              </a:rPr>
              <a:t>3</a:t>
            </a:r>
            <a:endParaRPr lang="en-US" sz="1100"/>
          </a:p>
        </p:txBody>
      </p:sp>
      <p:sp>
        <p:nvSpPr>
          <p:cNvPr id="25" name="TextBox 25"/>
          <p:cNvSpPr txBox="true"/>
          <p:nvPr/>
        </p:nvSpPr>
        <p:spPr>
          <a:xfrm flipH="false" flipV="false" rot="0">
            <a:off x="1095101" y="4401146"/>
            <a:ext cx="759875" cy="200025"/>
          </a:xfrm>
          <a:prstGeom prst="rect">
            <a:avLst/>
          </a:prstGeom>
          <a:ln>
            <a:headEnd type="none"/>
            <a:tailEnd type="none"/>
          </a:ln>
        </p:spPr>
        <p:txBody>
          <a:bodyPr anchor="t" anchorCtr="false" bIns="0" lIns="0" rIns="0" rtlCol="false" tIns="0" vert="horz" wrap="none"/>
          <a:lstStyle/>
          <a:p>
            <a:pPr algn="l">
              <a:defRPr/>
            </a:pPr>
            <a:r>
              <a:rPr b="true" i="false" lang="en-US" strike="noStrike" sz="1400">
                <a:ln/>
                <a:solidFill>
                  <a:srgbClr val="0A1F3D">
                    <a:alpha val="100000"/>
                  </a:srgbClr>
                </a:solidFill>
                <a:latin typeface="Alibaba PuHuiTi 3.0 55 Regular"/>
                <a:ea typeface="Alibaba PuHuiTi 3.0 55 Regular"/>
                <a:cs typeface="Alibaba PuHuiTi 3.0 55 Regular"/>
              </a:rPr>
              <a:t>路径遍历</a:t>
            </a:r>
            <a:endParaRPr lang="en-US" sz="1100"/>
          </a:p>
        </p:txBody>
      </p:sp>
      <p:sp>
        <p:nvSpPr>
          <p:cNvPr id="26" name="AutoShape 26"/>
          <p:cNvSpPr/>
          <p:nvPr/>
        </p:nvSpPr>
        <p:spPr>
          <a:xfrm flipH="false" flipV="false" rot="0">
            <a:off x="1380780" y="4739283"/>
            <a:ext cx="217532" cy="180975"/>
          </a:xfrm>
          <a:prstGeom prst="roundRect">
            <a:avLst>
              <a:gd fmla="val 50000" name="adj"/>
            </a:avLst>
          </a:prstGeom>
          <a:solidFill>
            <a:srgbClr val="5B8CB8">
              <a:alpha val="12941"/>
            </a:srgbClr>
          </a:solidFill>
          <a:ln>
            <a:headEnd type="none"/>
            <a:tailEnd type="none"/>
          </a:ln>
        </p:spPr>
      </p:sp>
      <p:sp>
        <p:nvSpPr>
          <p:cNvPr id="27" name="TextBox 27"/>
          <p:cNvSpPr txBox="true"/>
          <p:nvPr/>
        </p:nvSpPr>
        <p:spPr>
          <a:xfrm flipH="false" flipV="false" rot="0">
            <a:off x="1437916" y="4758333"/>
            <a:ext cx="160397"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Inter"/>
                <a:ea typeface="Inter"/>
                <a:cs typeface="Inter"/>
              </a:rPr>
              <a:t>../</a:t>
            </a:r>
            <a:endParaRPr lang="en-US" sz="1100"/>
          </a:p>
        </p:txBody>
      </p:sp>
      <p:sp>
        <p:nvSpPr>
          <p:cNvPr id="28" name="TextBox 28"/>
          <p:cNvSpPr txBox="true"/>
          <p:nvPr/>
        </p:nvSpPr>
        <p:spPr>
          <a:xfrm flipH="false" flipV="false" rot="0">
            <a:off x="1095101" y="4739283"/>
            <a:ext cx="4570857" cy="18097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插入../序列突破路径限制，访问配置范围外的任意文件</a:t>
            </a:r>
            <a:endParaRPr lang="en-US" sz="1100"/>
          </a:p>
        </p:txBody>
      </p:sp>
      <p:sp>
        <p:nvSpPr>
          <p:cNvPr id="29" name="AutoShape 29"/>
          <p:cNvSpPr/>
          <p:nvPr/>
        </p:nvSpPr>
        <p:spPr>
          <a:xfrm flipH="false" flipV="false" rot="0">
            <a:off x="457086" y="5363022"/>
            <a:ext cx="5446937" cy="1038076"/>
          </a:xfrm>
          <a:prstGeom prst="rect">
            <a:avLst/>
          </a:prstGeom>
          <a:solidFill>
            <a:srgbClr val="E8EBEF">
              <a:alpha val="100000"/>
            </a:srgbClr>
          </a:solidFill>
          <a:ln w="9525">
            <a:solidFill>
              <a:srgbClr val="C5CDD6">
                <a:alpha val="100000"/>
              </a:srgbClr>
            </a:solidFill>
            <a:prstDash val="solid"/>
            <a:headEnd type="none"/>
            <a:tailEnd type="none"/>
          </a:ln>
        </p:spPr>
      </p:sp>
      <p:sp>
        <p:nvSpPr>
          <p:cNvPr id="30" name="AutoShape 30"/>
          <p:cNvSpPr/>
          <p:nvPr/>
        </p:nvSpPr>
        <p:spPr>
          <a:xfrm flipH="false" flipV="false" rot="0">
            <a:off x="457086" y="5363022"/>
            <a:ext cx="9522" cy="1038076"/>
          </a:xfrm>
          <a:prstGeom prst="line">
            <a:avLst/>
          </a:prstGeom>
          <a:ln w="28575">
            <a:solidFill>
              <a:srgbClr val="5B8CB8">
                <a:alpha val="100000"/>
              </a:srgbClr>
            </a:solidFill>
            <a:prstDash val="solid"/>
            <a:headEnd type="none"/>
            <a:tailEnd type="none"/>
          </a:ln>
        </p:spPr>
      </p:sp>
      <p:sp>
        <p:nvSpPr>
          <p:cNvPr id="31" name="AutoShape 31"/>
          <p:cNvSpPr/>
          <p:nvPr/>
        </p:nvSpPr>
        <p:spPr>
          <a:xfrm flipH="false" flipV="false" rot="0">
            <a:off x="714196" y="5565428"/>
            <a:ext cx="266633" cy="266700"/>
          </a:xfrm>
          <a:prstGeom prst="ellipse">
            <a:avLst/>
          </a:prstGeom>
          <a:solidFill>
            <a:srgbClr val="5B8CB8">
              <a:alpha val="100000"/>
            </a:srgbClr>
          </a:solidFill>
          <a:ln>
            <a:headEnd type="none"/>
            <a:tailEnd type="none"/>
          </a:ln>
        </p:spPr>
      </p:sp>
      <p:sp>
        <p:nvSpPr>
          <p:cNvPr id="32" name="TextBox 32"/>
          <p:cNvSpPr txBox="true"/>
          <p:nvPr/>
        </p:nvSpPr>
        <p:spPr>
          <a:xfrm flipH="false" flipV="false" rot="0">
            <a:off x="810316" y="5617816"/>
            <a:ext cx="170514" cy="152400"/>
          </a:xfrm>
          <a:prstGeom prst="rect">
            <a:avLst/>
          </a:prstGeom>
          <a:ln>
            <a:headEnd type="none"/>
            <a:tailEnd type="none"/>
          </a:ln>
        </p:spPr>
        <p:txBody>
          <a:bodyPr anchor="ctr" anchorCtr="false" bIns="0" lIns="0" rIns="0" rtlCol="false" tIns="0" vert="horz" wrap="none"/>
          <a:lstStyle/>
          <a:p>
            <a:pPr algn="l">
              <a:defRPr/>
            </a:pPr>
            <a:r>
              <a:rPr b="true" i="false" lang="en-US" strike="noStrike" sz="1000">
                <a:ln/>
                <a:solidFill>
                  <a:srgbClr val="F1F3F5">
                    <a:alpha val="100000"/>
                  </a:srgbClr>
                </a:solidFill>
                <a:latin typeface="Inter"/>
                <a:ea typeface="Inter"/>
                <a:cs typeface="Inter"/>
              </a:rPr>
              <a:t>4</a:t>
            </a:r>
            <a:endParaRPr lang="en-US" sz="1100"/>
          </a:p>
        </p:txBody>
      </p:sp>
      <p:sp>
        <p:nvSpPr>
          <p:cNvPr id="33" name="TextBox 33"/>
          <p:cNvSpPr txBox="true"/>
          <p:nvPr/>
        </p:nvSpPr>
        <p:spPr>
          <a:xfrm flipH="false" flipV="false" rot="0">
            <a:off x="1095101" y="5591622"/>
            <a:ext cx="759875" cy="200025"/>
          </a:xfrm>
          <a:prstGeom prst="rect">
            <a:avLst/>
          </a:prstGeom>
          <a:ln>
            <a:headEnd type="none"/>
            <a:tailEnd type="none"/>
          </a:ln>
        </p:spPr>
        <p:txBody>
          <a:bodyPr anchor="t" anchorCtr="false" bIns="0" lIns="0" rIns="0" rtlCol="false" tIns="0" vert="horz" wrap="none"/>
          <a:lstStyle/>
          <a:p>
            <a:pPr algn="l">
              <a:defRPr/>
            </a:pPr>
            <a:r>
              <a:rPr b="true" i="false" lang="en-US" strike="noStrike" sz="1400">
                <a:ln/>
                <a:solidFill>
                  <a:srgbClr val="0A1F3D">
                    <a:alpha val="100000"/>
                  </a:srgbClr>
                </a:solidFill>
                <a:latin typeface="Alibaba PuHuiTi 3.0 55 Regular"/>
                <a:ea typeface="Alibaba PuHuiTi 3.0 55 Regular"/>
                <a:cs typeface="Alibaba PuHuiTi 3.0 55 Regular"/>
              </a:rPr>
              <a:t>前提条件</a:t>
            </a:r>
            <a:endParaRPr lang="en-US" sz="1100"/>
          </a:p>
        </p:txBody>
      </p:sp>
      <p:sp>
        <p:nvSpPr>
          <p:cNvPr id="34" name="AutoShape 34"/>
          <p:cNvSpPr/>
          <p:nvPr/>
        </p:nvSpPr>
        <p:spPr>
          <a:xfrm flipH="false" flipV="false" rot="0">
            <a:off x="2788639" y="5929760"/>
            <a:ext cx="2288107" cy="180975"/>
          </a:xfrm>
          <a:prstGeom prst="roundRect">
            <a:avLst>
              <a:gd fmla="val 50000" name="adj"/>
            </a:avLst>
          </a:prstGeom>
          <a:solidFill>
            <a:srgbClr val="5B8CB8">
              <a:alpha val="12941"/>
            </a:srgbClr>
          </a:solidFill>
          <a:ln>
            <a:headEnd type="none"/>
            <a:tailEnd type="none"/>
          </a:ln>
        </p:spPr>
      </p:sp>
      <p:sp>
        <p:nvSpPr>
          <p:cNvPr id="35" name="TextBox 35"/>
          <p:cNvSpPr txBox="true"/>
          <p:nvPr/>
        </p:nvSpPr>
        <p:spPr>
          <a:xfrm flipH="false" flipV="false" rot="0">
            <a:off x="2845775" y="5948810"/>
            <a:ext cx="2820184"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Inter"/>
                <a:ea typeface="Inter"/>
                <a:cs typeface="Inter"/>
              </a:rPr>
              <a:t>setAllowUniversalAccessFromFileURLs</a:t>
            </a:r>
            <a:endParaRPr lang="en-US" sz="1100"/>
          </a:p>
        </p:txBody>
      </p:sp>
      <p:sp>
        <p:nvSpPr>
          <p:cNvPr id="36" name="TextBox 36"/>
          <p:cNvSpPr txBox="true"/>
          <p:nvPr/>
        </p:nvSpPr>
        <p:spPr>
          <a:xfrm flipH="false" flipV="false" rot="0">
            <a:off x="1095101" y="5929760"/>
            <a:ext cx="4570857" cy="18097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WebView开启JavaScript且setAllowUniversalAccessFromFileURLs为true</a:t>
            </a:r>
            <a:endParaRPr lang="en-US" sz="1100"/>
          </a:p>
        </p:txBody>
      </p:sp>
      <p:sp>
        <p:nvSpPr>
          <p:cNvPr id="37" name="AutoShape 37"/>
          <p:cNvSpPr/>
          <p:nvPr/>
        </p:nvSpPr>
        <p:spPr>
          <a:xfrm flipH="false" flipV="false" rot="0">
            <a:off x="6284928" y="1415355"/>
            <a:ext cx="5446937" cy="4985445"/>
          </a:xfrm>
          <a:prstGeom prst="rect">
            <a:avLst/>
          </a:prstGeom>
          <a:solidFill>
            <a:srgbClr val="E8EBEF">
              <a:alpha val="100000"/>
            </a:srgbClr>
          </a:solidFill>
          <a:ln w="9525">
            <a:solidFill>
              <a:srgbClr val="C5CDD6">
                <a:alpha val="100000"/>
              </a:srgbClr>
            </a:solidFill>
            <a:prstDash val="solid"/>
            <a:headEnd type="none"/>
            <a:tailEnd type="none"/>
          </a:ln>
        </p:spPr>
      </p:sp>
      <p:sp>
        <p:nvSpPr>
          <p:cNvPr id="38" name="AutoShape 38"/>
          <p:cNvSpPr/>
          <p:nvPr/>
        </p:nvSpPr>
        <p:spPr>
          <a:xfrm flipH="false" flipV="false" rot="0">
            <a:off x="6284928" y="1415355"/>
            <a:ext cx="5446937" cy="9525"/>
          </a:xfrm>
          <a:prstGeom prst="line">
            <a:avLst/>
          </a:prstGeom>
          <a:ln w="28575">
            <a:solidFill>
              <a:srgbClr val="5B8CB8">
                <a:alpha val="100000"/>
              </a:srgbClr>
            </a:solidFill>
            <a:prstDash val="solid"/>
            <a:headEnd type="none"/>
            <a:tailEnd type="none"/>
          </a:ln>
        </p:spPr>
      </p:sp>
      <p:sp>
        <p:nvSpPr>
          <p:cNvPr id="39" name="AutoShape 39"/>
          <p:cNvSpPr/>
          <p:nvPr/>
        </p:nvSpPr>
        <p:spPr>
          <a:xfrm flipH="false" flipV="false" rot="0">
            <a:off x="6589206" y="1739205"/>
            <a:ext cx="123795" cy="123825"/>
          </a:xfrm>
          <a:custGeom>
            <a:rect b="b" l="l" r="r" t="t"/>
            <a:pathLst>
              <a:path h="10000" w="9998">
                <a:moveTo>
                  <a:pt x="5415" y="254"/>
                </a:moveTo>
                <a:lnTo>
                  <a:pt x="9955" y="9188"/>
                </a:lnTo>
                <a:cubicBezTo>
                  <a:pt x="10018" y="9310"/>
                  <a:pt x="10032" y="9444"/>
                  <a:pt x="9998" y="9589"/>
                </a:cubicBezTo>
                <a:cubicBezTo>
                  <a:pt x="9963" y="9733"/>
                  <a:pt x="9888" y="9844"/>
                  <a:pt x="9774" y="9924"/>
                </a:cubicBezTo>
                <a:cubicBezTo>
                  <a:pt x="9704" y="9974"/>
                  <a:pt x="9625" y="10000"/>
                  <a:pt x="9536" y="10000"/>
                </a:cubicBezTo>
                <a:lnTo>
                  <a:pt x="476" y="10000"/>
                </a:lnTo>
                <a:cubicBezTo>
                  <a:pt x="342" y="10000"/>
                  <a:pt x="230" y="9946"/>
                  <a:pt x="138" y="9838"/>
                </a:cubicBezTo>
                <a:cubicBezTo>
                  <a:pt x="46" y="9729"/>
                  <a:pt x="0" y="9603"/>
                  <a:pt x="0" y="9459"/>
                </a:cubicBezTo>
                <a:cubicBezTo>
                  <a:pt x="0" y="9357"/>
                  <a:pt x="19" y="9267"/>
                  <a:pt x="57" y="9188"/>
                </a:cubicBezTo>
                <a:lnTo>
                  <a:pt x="4597" y="254"/>
                </a:lnTo>
                <a:cubicBezTo>
                  <a:pt x="4660" y="124"/>
                  <a:pt x="4755" y="40"/>
                  <a:pt x="4882" y="0"/>
                </a:cubicBezTo>
                <a:cubicBezTo>
                  <a:pt x="5009" y="-40"/>
                  <a:pt x="5130" y="-23"/>
                  <a:pt x="5244" y="49"/>
                </a:cubicBezTo>
                <a:cubicBezTo>
                  <a:pt x="5320" y="99"/>
                  <a:pt x="5377" y="168"/>
                  <a:pt x="5415" y="254"/>
                </a:cubicBezTo>
                <a:moveTo>
                  <a:pt x="5006" y="1608"/>
                </a:moveTo>
                <a:lnTo>
                  <a:pt x="1294" y="8917"/>
                </a:lnTo>
                <a:lnTo>
                  <a:pt x="8718" y="8917"/>
                </a:lnTo>
                <a:lnTo>
                  <a:pt x="5006" y="1608"/>
                </a:lnTo>
                <a:moveTo>
                  <a:pt x="4530" y="8376"/>
                </a:moveTo>
                <a:lnTo>
                  <a:pt x="4530" y="7293"/>
                </a:lnTo>
                <a:lnTo>
                  <a:pt x="5482" y="7293"/>
                </a:lnTo>
                <a:lnTo>
                  <a:pt x="5482" y="8376"/>
                </a:lnTo>
                <a:lnTo>
                  <a:pt x="4530" y="8376"/>
                </a:lnTo>
                <a:moveTo>
                  <a:pt x="4530" y="6210"/>
                </a:moveTo>
                <a:lnTo>
                  <a:pt x="4530" y="3503"/>
                </a:lnTo>
                <a:lnTo>
                  <a:pt x="5482" y="3503"/>
                </a:lnTo>
                <a:lnTo>
                  <a:pt x="5482" y="6210"/>
                </a:lnTo>
              </a:path>
            </a:pathLst>
          </a:custGeom>
          <a:solidFill>
            <a:srgbClr val="5B8CB8">
              <a:alpha val="100000"/>
            </a:srgbClr>
          </a:solidFill>
          <a:ln>
            <a:headEnd type="none"/>
            <a:tailEnd type="none"/>
          </a:ln>
        </p:spPr>
      </p:sp>
      <p:sp>
        <p:nvSpPr>
          <p:cNvPr id="40" name="TextBox 40"/>
          <p:cNvSpPr txBox="true"/>
          <p:nvPr/>
        </p:nvSpPr>
        <p:spPr>
          <a:xfrm flipH="false" flipV="false" rot="0">
            <a:off x="6760167" y="1729680"/>
            <a:ext cx="465745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关键洞察</a:t>
            </a:r>
            <a:endParaRPr lang="en-US" sz="1100"/>
          </a:p>
        </p:txBody>
      </p:sp>
      <p:sp>
        <p:nvSpPr>
          <p:cNvPr id="41" name="AutoShape 41"/>
          <p:cNvSpPr/>
          <p:nvPr/>
        </p:nvSpPr>
        <p:spPr>
          <a:xfrm flipH="false" flipV="false" rot="0">
            <a:off x="8218020" y="2417862"/>
            <a:ext cx="662715" cy="190500"/>
          </a:xfrm>
          <a:prstGeom prst="roundRect">
            <a:avLst>
              <a:gd fmla="val 50000" name="adj"/>
            </a:avLst>
          </a:prstGeom>
          <a:solidFill>
            <a:srgbClr val="5B8CB8">
              <a:alpha val="12941"/>
            </a:srgbClr>
          </a:solidFill>
          <a:ln>
            <a:headEnd type="none"/>
            <a:tailEnd type="none"/>
          </a:ln>
        </p:spPr>
      </p:sp>
      <p:sp>
        <p:nvSpPr>
          <p:cNvPr id="42" name="TextBox 42"/>
          <p:cNvSpPr txBox="true"/>
          <p:nvPr/>
        </p:nvSpPr>
        <p:spPr>
          <a:xfrm flipH="false" flipV="false" rot="0">
            <a:off x="8275156" y="2436912"/>
            <a:ext cx="605579"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content://</a:t>
            </a:r>
            <a:endParaRPr lang="en-US" sz="1100"/>
          </a:p>
        </p:txBody>
      </p:sp>
      <p:sp>
        <p:nvSpPr>
          <p:cNvPr id="43" name="AutoShape 43"/>
          <p:cNvSpPr/>
          <p:nvPr/>
        </p:nvSpPr>
        <p:spPr>
          <a:xfrm flipH="false" flipV="false" rot="0">
            <a:off x="10985233" y="2417862"/>
            <a:ext cx="225419" cy="190500"/>
          </a:xfrm>
          <a:prstGeom prst="roundRect">
            <a:avLst>
              <a:gd fmla="val 50000" name="adj"/>
            </a:avLst>
          </a:prstGeom>
          <a:solidFill>
            <a:srgbClr val="5B8CB8">
              <a:alpha val="12941"/>
            </a:srgbClr>
          </a:solidFill>
          <a:ln>
            <a:headEnd type="none"/>
            <a:tailEnd type="none"/>
          </a:ln>
        </p:spPr>
      </p:sp>
      <p:sp>
        <p:nvSpPr>
          <p:cNvPr id="44" name="TextBox 44"/>
          <p:cNvSpPr txBox="true"/>
          <p:nvPr/>
        </p:nvSpPr>
        <p:spPr>
          <a:xfrm flipH="false" flipV="false" rot="0">
            <a:off x="11042369" y="2436912"/>
            <a:ext cx="168283"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a:t>
            </a:r>
            <a:endParaRPr lang="en-US" sz="1100"/>
          </a:p>
        </p:txBody>
      </p:sp>
      <p:sp>
        <p:nvSpPr>
          <p:cNvPr id="45" name="TextBox 45"/>
          <p:cNvSpPr txBox="true"/>
          <p:nvPr/>
        </p:nvSpPr>
        <p:spPr>
          <a:xfrm flipH="false" flipV="false" rot="0">
            <a:off x="6599175" y="2134493"/>
            <a:ext cx="5132691" cy="1031081"/>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FileProvider路径遍历漏洞存在完整的理论攻击链：攻击者通过恶意</a:t>
            </a:r>
            <a:endParaRPr lang="en-US" sz="1100"/>
          </a:p>
          <a:p>
            <a:pPr algn="l"/>
            <a:r>
              <a:rPr b="false" i="false" strike="noStrike" sz="1200">
                <a:ln/>
                <a:solidFill>
                  <a:srgbClr val="0A1F3D">
                    <a:alpha val="90196"/>
                  </a:srgbClr>
                </a:solidFill>
                <a:latin typeface="FZYaYiHei GB18030L2 R"/>
                <a:ea typeface="FZYaYiHei GB18030L2 R"/>
                <a:cs typeface="FZYaYiHei GB18030L2 R"/>
              </a:rPr>
              <a:t>网页或应用构造特制的content:// URI，利用路径遍历序列（如../）</a:t>
            </a:r>
            <a:endParaRPr/>
          </a:p>
          <a:p>
            <a:pPr algn="l"/>
            <a:r>
              <a:rPr b="false" i="false" strike="noStrike" sz="1200">
                <a:ln/>
                <a:solidFill>
                  <a:srgbClr val="0A1F3D">
                    <a:alpha val="90196"/>
                  </a:srgbClr>
                </a:solidFill>
                <a:latin typeface="FZYaYiHei GB18030L2 R"/>
                <a:ea typeface="FZYaYiHei GB18030L2 R"/>
                <a:cs typeface="FZYaYiHei GB18030L2 R"/>
              </a:rPr>
              <a:t>突破配置限制的根目录，结合WebView的JavaScript执行能力发起</a:t>
            </a:r>
            <a:endParaRPr/>
          </a:p>
          <a:p>
            <a:pPr algn="l"/>
            <a:r>
              <a:rPr b="false" i="false" strike="noStrike" sz="1200">
                <a:ln/>
                <a:solidFill>
                  <a:srgbClr val="0A1F3D">
                    <a:alpha val="90196"/>
                  </a:srgbClr>
                </a:solidFill>
                <a:latin typeface="FZYaYiHei GB18030L2 R"/>
                <a:ea typeface="FZYaYiHei GB18030L2 R"/>
                <a:cs typeface="FZYaYiHei GB18030L2 R"/>
              </a:rPr>
              <a:t>跨域文件读取请求。</a:t>
            </a:r>
            <a:endParaRPr/>
          </a:p>
        </p:txBody>
      </p:sp>
      <p:sp>
        <p:nvSpPr>
          <p:cNvPr id="46" name="TextBox 46"/>
          <p:cNvSpPr txBox="true"/>
          <p:nvPr/>
        </p:nvSpPr>
        <p:spPr>
          <a:xfrm flipH="false" flipV="false" rot="0">
            <a:off x="6599175" y="3458468"/>
            <a:ext cx="5132691" cy="747712"/>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成功利用后可获取应用私有目录中的敏感数据（数据库、</a:t>
            </a:r>
            <a:endParaRPr lang="en-US" sz="1100"/>
          </a:p>
          <a:p>
            <a:pPr algn="l"/>
            <a:r>
              <a:rPr b="false" i="false" strike="noStrike" sz="1200">
                <a:ln/>
                <a:solidFill>
                  <a:srgbClr val="0A1F3D">
                    <a:alpha val="90196"/>
                  </a:srgbClr>
                </a:solidFill>
                <a:latin typeface="FZYaYiHei GB18030L2 R"/>
                <a:ea typeface="FZYaYiHei GB18030L2 R"/>
                <a:cs typeface="FZYaYiHei GB18030L2 R"/>
              </a:rPr>
              <a:t>SharedPreferences、缓存文件）或系统级配置文件，为进一步的权</a:t>
            </a:r>
            <a:endParaRPr/>
          </a:p>
          <a:p>
            <a:pPr algn="l"/>
            <a:r>
              <a:rPr b="false" i="false" strike="noStrike" sz="1200">
                <a:ln/>
                <a:solidFill>
                  <a:srgbClr val="0A1F3D">
                    <a:alpha val="90196"/>
                  </a:srgbClr>
                </a:solidFill>
                <a:latin typeface="FZYaYiHei GB18030L2 R"/>
                <a:ea typeface="FZYaYiHei GB18030L2 R"/>
                <a:cs typeface="FZYaYiHei GB18030L2 R"/>
              </a:rPr>
              <a:t>限提升或数据窃取奠定基础。</a:t>
            </a:r>
            <a:endParaRPr/>
          </a:p>
        </p:txBody>
      </p:sp>
      <p:sp>
        <p:nvSpPr>
          <p:cNvPr id="47" name="AutoShape 47"/>
          <p:cNvSpPr/>
          <p:nvPr/>
        </p:nvSpPr>
        <p:spPr>
          <a:xfrm flipH="false" flipV="false" rot="0">
            <a:off x="6599175" y="5676900"/>
            <a:ext cx="4818445" cy="9525"/>
          </a:xfrm>
          <a:prstGeom prst="line">
            <a:avLst/>
          </a:prstGeom>
          <a:ln w="9525">
            <a:solidFill>
              <a:srgbClr val="C5CDD6">
                <a:alpha val="100000"/>
              </a:srgbClr>
            </a:solidFill>
            <a:prstDash val="solid"/>
            <a:headEnd type="none"/>
            <a:tailEnd type="none"/>
          </a:ln>
        </p:spPr>
      </p:sp>
      <p:sp>
        <p:nvSpPr>
          <p:cNvPr id="48" name="AutoShape 48"/>
          <p:cNvSpPr/>
          <p:nvPr/>
        </p:nvSpPr>
        <p:spPr>
          <a:xfrm flipH="false" flipV="false" rot="0">
            <a:off x="6599175" y="5838825"/>
            <a:ext cx="799899" cy="285750"/>
          </a:xfrm>
          <a:prstGeom prst="rect">
            <a:avLst/>
          </a:prstGeom>
          <a:solidFill>
            <a:srgbClr val="5B8CB8">
              <a:alpha val="10196"/>
            </a:srgbClr>
          </a:solidFill>
          <a:ln>
            <a:headEnd type="none"/>
            <a:tailEnd type="none"/>
          </a:ln>
        </p:spPr>
      </p:sp>
      <p:sp>
        <p:nvSpPr>
          <p:cNvPr id="49" name="TextBox 49"/>
          <p:cNvSpPr txBox="true"/>
          <p:nvPr/>
        </p:nvSpPr>
        <p:spPr>
          <a:xfrm flipH="false" flipV="false" rot="0">
            <a:off x="6713446" y="5915025"/>
            <a:ext cx="685629"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85098"/>
                  </a:srgbClr>
                </a:solidFill>
                <a:latin typeface="Alibaba PuHuiTi 3.0 55 Regular"/>
                <a:ea typeface="Alibaba PuHuiTi 3.0 55 Regular"/>
                <a:cs typeface="Alibaba PuHuiTi 3.0 55 Regular"/>
              </a:rPr>
              <a:t>数据库泄露</a:t>
            </a:r>
            <a:endParaRPr lang="en-US" sz="1100"/>
          </a:p>
        </p:txBody>
      </p:sp>
      <p:sp>
        <p:nvSpPr>
          <p:cNvPr id="50" name="AutoShape 50"/>
          <p:cNvSpPr/>
          <p:nvPr/>
        </p:nvSpPr>
        <p:spPr>
          <a:xfrm flipH="false" flipV="false" rot="0">
            <a:off x="7475256" y="5838825"/>
            <a:ext cx="914171" cy="285750"/>
          </a:xfrm>
          <a:prstGeom prst="rect">
            <a:avLst/>
          </a:prstGeom>
          <a:solidFill>
            <a:srgbClr val="5B8CB8">
              <a:alpha val="10196"/>
            </a:srgbClr>
          </a:solidFill>
          <a:ln>
            <a:headEnd type="none"/>
            <a:tailEnd type="none"/>
          </a:ln>
        </p:spPr>
      </p:sp>
      <p:sp>
        <p:nvSpPr>
          <p:cNvPr id="51" name="TextBox 51"/>
          <p:cNvSpPr txBox="true"/>
          <p:nvPr/>
        </p:nvSpPr>
        <p:spPr>
          <a:xfrm flipH="false" flipV="false" rot="0">
            <a:off x="7589528" y="5915025"/>
            <a:ext cx="799899"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85098"/>
                  </a:srgbClr>
                </a:solidFill>
                <a:latin typeface="Alibaba PuHuiTi 3.0 55 Regular"/>
                <a:ea typeface="Alibaba PuHuiTi 3.0 55 Regular"/>
                <a:cs typeface="Alibaba PuHuiTi 3.0 55 Regular"/>
              </a:rPr>
              <a:t>配置文件读取</a:t>
            </a:r>
            <a:endParaRPr lang="en-US" sz="1100"/>
          </a:p>
        </p:txBody>
      </p:sp>
      <p:sp>
        <p:nvSpPr>
          <p:cNvPr id="52" name="AutoShape 52"/>
          <p:cNvSpPr/>
          <p:nvPr/>
        </p:nvSpPr>
        <p:spPr>
          <a:xfrm flipH="false" flipV="false" rot="0">
            <a:off x="8465608" y="5838825"/>
            <a:ext cx="914171" cy="285750"/>
          </a:xfrm>
          <a:prstGeom prst="rect">
            <a:avLst/>
          </a:prstGeom>
          <a:solidFill>
            <a:srgbClr val="5B8CB8">
              <a:alpha val="10196"/>
            </a:srgbClr>
          </a:solidFill>
          <a:ln>
            <a:headEnd type="none"/>
            <a:tailEnd type="none"/>
          </a:ln>
        </p:spPr>
      </p:sp>
      <p:sp>
        <p:nvSpPr>
          <p:cNvPr id="53" name="TextBox 53"/>
          <p:cNvSpPr txBox="true"/>
          <p:nvPr/>
        </p:nvSpPr>
        <p:spPr>
          <a:xfrm flipH="false" flipV="false" rot="0">
            <a:off x="8579880" y="5915025"/>
            <a:ext cx="799899"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85098"/>
                  </a:srgbClr>
                </a:solidFill>
                <a:latin typeface="Alibaba PuHuiTi 3.0 55 Regular"/>
                <a:ea typeface="Alibaba PuHuiTi 3.0 55 Regular"/>
                <a:cs typeface="Alibaba PuHuiTi 3.0 55 Regular"/>
              </a:rPr>
              <a:t>权限提升风险</a:t>
            </a:r>
            <a:endParaRPr lang="en-US" sz="1100"/>
          </a:p>
        </p:txBody>
      </p:sp>
    </p:spTree>
  </p:cSld>
  <p:clrMapOvr>
    <a:masterClrMapping/>
  </p:clrMapOvr>
</p:sld>
</file>

<file path=ppt/slides/slide28.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AutoShape 3"/>
          <p:cNvSpPr/>
          <p:nvPr/>
        </p:nvSpPr>
        <p:spPr>
          <a:xfrm flipH="false" flipV="false" rot="0">
            <a:off x="436791" y="502905"/>
            <a:ext cx="182834" cy="182880"/>
          </a:xfrm>
          <a:custGeom>
            <a:rect b="b" l="l" r="r" t="t"/>
            <a:pathLst>
              <a:path h="10000" w="9998">
                <a:moveTo>
                  <a:pt x="5499" y="6000"/>
                </a:moveTo>
                <a:lnTo>
                  <a:pt x="5499" y="8950"/>
                </a:lnTo>
                <a:cubicBezTo>
                  <a:pt x="5879" y="8876"/>
                  <a:pt x="6220" y="8721"/>
                  <a:pt x="6524" y="8485"/>
                </a:cubicBezTo>
                <a:cubicBezTo>
                  <a:pt x="6827" y="8248"/>
                  <a:pt x="7065" y="7956"/>
                  <a:pt x="7239" y="7610"/>
                </a:cubicBezTo>
                <a:cubicBezTo>
                  <a:pt x="7412" y="7263"/>
                  <a:pt x="7499" y="6893"/>
                  <a:pt x="7499" y="6500"/>
                </a:cubicBezTo>
                <a:lnTo>
                  <a:pt x="7499" y="5000"/>
                </a:lnTo>
                <a:cubicBezTo>
                  <a:pt x="7499" y="4653"/>
                  <a:pt x="7429" y="4320"/>
                  <a:pt x="7289" y="4000"/>
                </a:cubicBezTo>
                <a:lnTo>
                  <a:pt x="2709" y="4000"/>
                </a:lnTo>
                <a:cubicBezTo>
                  <a:pt x="2569" y="4320"/>
                  <a:pt x="2500" y="4653"/>
                  <a:pt x="2500" y="5000"/>
                </a:cubicBezTo>
                <a:lnTo>
                  <a:pt x="2500" y="6500"/>
                </a:lnTo>
                <a:cubicBezTo>
                  <a:pt x="2500" y="6893"/>
                  <a:pt x="2586" y="7263"/>
                  <a:pt x="2759" y="7610"/>
                </a:cubicBezTo>
                <a:cubicBezTo>
                  <a:pt x="2932" y="7956"/>
                  <a:pt x="3170" y="8248"/>
                  <a:pt x="3474" y="8485"/>
                </a:cubicBezTo>
                <a:cubicBezTo>
                  <a:pt x="3777" y="8721"/>
                  <a:pt x="4119" y="8876"/>
                  <a:pt x="4499" y="8950"/>
                </a:cubicBezTo>
                <a:lnTo>
                  <a:pt x="4499" y="6000"/>
                </a:lnTo>
                <a:lnTo>
                  <a:pt x="5499" y="6000"/>
                </a:lnTo>
                <a:moveTo>
                  <a:pt x="520" y="8570"/>
                </a:moveTo>
                <a:lnTo>
                  <a:pt x="1770" y="7850"/>
                </a:lnTo>
                <a:cubicBezTo>
                  <a:pt x="1590" y="7416"/>
                  <a:pt x="1500" y="6966"/>
                  <a:pt x="1500" y="6500"/>
                </a:cubicBezTo>
                <a:lnTo>
                  <a:pt x="0" y="6500"/>
                </a:lnTo>
                <a:lnTo>
                  <a:pt x="0" y="5500"/>
                </a:lnTo>
                <a:lnTo>
                  <a:pt x="1500" y="5500"/>
                </a:lnTo>
                <a:lnTo>
                  <a:pt x="1500" y="5000"/>
                </a:lnTo>
                <a:cubicBezTo>
                  <a:pt x="1500" y="4686"/>
                  <a:pt x="1540" y="4376"/>
                  <a:pt x="1620" y="4070"/>
                </a:cubicBezTo>
                <a:lnTo>
                  <a:pt x="520" y="3430"/>
                </a:lnTo>
                <a:lnTo>
                  <a:pt x="1020" y="2570"/>
                </a:lnTo>
                <a:lnTo>
                  <a:pt x="2030" y="3150"/>
                </a:lnTo>
                <a:lnTo>
                  <a:pt x="2130" y="3000"/>
                </a:lnTo>
                <a:lnTo>
                  <a:pt x="7868" y="3000"/>
                </a:lnTo>
                <a:lnTo>
                  <a:pt x="7968" y="3150"/>
                </a:lnTo>
                <a:lnTo>
                  <a:pt x="8978" y="2570"/>
                </a:lnTo>
                <a:lnTo>
                  <a:pt x="9478" y="3430"/>
                </a:lnTo>
                <a:lnTo>
                  <a:pt x="8378" y="4070"/>
                </a:lnTo>
                <a:cubicBezTo>
                  <a:pt x="8458" y="4376"/>
                  <a:pt x="8498" y="4686"/>
                  <a:pt x="8498" y="5000"/>
                </a:cubicBezTo>
                <a:lnTo>
                  <a:pt x="8498" y="5500"/>
                </a:lnTo>
                <a:lnTo>
                  <a:pt x="9998" y="5500"/>
                </a:lnTo>
                <a:lnTo>
                  <a:pt x="9998" y="6500"/>
                </a:lnTo>
                <a:lnTo>
                  <a:pt x="8498" y="6500"/>
                </a:lnTo>
                <a:cubicBezTo>
                  <a:pt x="8498" y="6966"/>
                  <a:pt x="8408" y="7416"/>
                  <a:pt x="8228" y="7850"/>
                </a:cubicBezTo>
                <a:lnTo>
                  <a:pt x="9478" y="8570"/>
                </a:lnTo>
                <a:lnTo>
                  <a:pt x="8978" y="9430"/>
                </a:lnTo>
                <a:lnTo>
                  <a:pt x="7718" y="8700"/>
                </a:lnTo>
                <a:cubicBezTo>
                  <a:pt x="7392" y="9106"/>
                  <a:pt x="6995" y="9423"/>
                  <a:pt x="6529" y="9650"/>
                </a:cubicBezTo>
                <a:cubicBezTo>
                  <a:pt x="6049" y="9883"/>
                  <a:pt x="5539" y="10000"/>
                  <a:pt x="4999" y="10000"/>
                </a:cubicBezTo>
                <a:cubicBezTo>
                  <a:pt x="4459" y="10000"/>
                  <a:pt x="3949" y="9883"/>
                  <a:pt x="3469" y="9650"/>
                </a:cubicBezTo>
                <a:cubicBezTo>
                  <a:pt x="3002" y="9423"/>
                  <a:pt x="2606" y="9106"/>
                  <a:pt x="2280" y="8700"/>
                </a:cubicBezTo>
                <a:lnTo>
                  <a:pt x="1020" y="9430"/>
                </a:lnTo>
                <a:lnTo>
                  <a:pt x="520" y="8570"/>
                </a:lnTo>
                <a:moveTo>
                  <a:pt x="6999" y="2000"/>
                </a:moveTo>
                <a:lnTo>
                  <a:pt x="2999" y="2000"/>
                </a:lnTo>
                <a:cubicBezTo>
                  <a:pt x="2999" y="1640"/>
                  <a:pt x="3089" y="1306"/>
                  <a:pt x="3269" y="1000"/>
                </a:cubicBezTo>
                <a:cubicBezTo>
                  <a:pt x="3449" y="693"/>
                  <a:pt x="3692" y="450"/>
                  <a:pt x="3999" y="270"/>
                </a:cubicBezTo>
                <a:cubicBezTo>
                  <a:pt x="4305" y="90"/>
                  <a:pt x="4639" y="0"/>
                  <a:pt x="4999" y="0"/>
                </a:cubicBezTo>
                <a:cubicBezTo>
                  <a:pt x="5359" y="0"/>
                  <a:pt x="5692" y="90"/>
                  <a:pt x="5999" y="270"/>
                </a:cubicBezTo>
                <a:cubicBezTo>
                  <a:pt x="6305" y="450"/>
                  <a:pt x="6549" y="693"/>
                  <a:pt x="6729" y="1000"/>
                </a:cubicBezTo>
                <a:cubicBezTo>
                  <a:pt x="6909" y="1306"/>
                  <a:pt x="6999" y="1640"/>
                  <a:pt x="6999" y="2000"/>
                </a:cubicBezTo>
              </a:path>
            </a:pathLst>
          </a:custGeom>
          <a:solidFill>
            <a:srgbClr val="5B8CB8">
              <a:alpha val="100000"/>
            </a:srgbClr>
          </a:solidFill>
          <a:ln>
            <a:headEnd type="none"/>
            <a:tailEnd type="none"/>
          </a:ln>
        </p:spPr>
      </p:sp>
      <p:sp>
        <p:nvSpPr>
          <p:cNvPr id="4" name="TextBox 4"/>
          <p:cNvSpPr txBox="true"/>
          <p:nvPr/>
        </p:nvSpPr>
        <p:spPr>
          <a:xfrm flipH="false" flipV="false" rot="0">
            <a:off x="713602" y="527596"/>
            <a:ext cx="941996"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BACKDOOR 02</a:t>
            </a:r>
            <a:endParaRPr lang="en-US" sz="1100"/>
          </a:p>
        </p:txBody>
      </p:sp>
      <p:sp>
        <p:nvSpPr>
          <p:cNvPr id="5" name="TextBox 5"/>
          <p:cNvSpPr txBox="true"/>
          <p:nvPr/>
        </p:nvSpPr>
        <p:spPr>
          <a:xfrm flipH="false" flipV="false" rot="0">
            <a:off x="457086" y="941041"/>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后门 2：外部存储资源可篡改（已成功利用）</a:t>
            </a:r>
            <a:endParaRPr lang="en-US" sz="1100"/>
          </a:p>
        </p:txBody>
      </p:sp>
      <p:sp>
        <p:nvSpPr>
          <p:cNvPr id="6" name="AutoShape 6"/>
          <p:cNvSpPr/>
          <p:nvPr/>
        </p:nvSpPr>
        <p:spPr>
          <a:xfrm flipH="false" flipV="false" rot="0">
            <a:off x="457086" y="1607791"/>
            <a:ext cx="11274781" cy="1628924"/>
          </a:xfrm>
          <a:prstGeom prst="roundRect">
            <a:avLst>
              <a:gd fmla="val 1313" name="adj"/>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1607791"/>
            <a:ext cx="11274781" cy="9525"/>
          </a:xfrm>
          <a:prstGeom prst="line">
            <a:avLst/>
          </a:prstGeom>
          <a:ln w="28575">
            <a:solidFill>
              <a:srgbClr val="5B8CB8">
                <a:alpha val="100000"/>
              </a:srgbClr>
            </a:solidFill>
            <a:prstDash val="solid"/>
            <a:headEnd type="none"/>
            <a:tailEnd type="none"/>
          </a:ln>
        </p:spPr>
      </p:sp>
      <p:sp>
        <p:nvSpPr>
          <p:cNvPr id="8" name="AutoShape 8"/>
          <p:cNvSpPr/>
          <p:nvPr/>
        </p:nvSpPr>
        <p:spPr>
          <a:xfrm flipH="false" flipV="false" rot="0">
            <a:off x="709539" y="1937400"/>
            <a:ext cx="213307" cy="21336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5B8CB8">
              <a:alpha val="100000"/>
            </a:srgbClr>
          </a:solidFill>
          <a:ln>
            <a:headEnd type="none"/>
            <a:tailEnd type="none"/>
          </a:ln>
        </p:spPr>
      </p:sp>
      <p:sp>
        <p:nvSpPr>
          <p:cNvPr id="9" name="AutoShape 9"/>
          <p:cNvSpPr/>
          <p:nvPr/>
        </p:nvSpPr>
        <p:spPr>
          <a:xfrm flipH="false" flipV="false" rot="0">
            <a:off x="1213390" y="2195960"/>
            <a:ext cx="3903679" cy="200025"/>
          </a:xfrm>
          <a:prstGeom prst="roundRect">
            <a:avLst>
              <a:gd fmla="val 50000" name="adj"/>
            </a:avLst>
          </a:prstGeom>
          <a:solidFill>
            <a:srgbClr val="5B8CB8">
              <a:alpha val="12941"/>
            </a:srgbClr>
          </a:solidFill>
          <a:ln>
            <a:headEnd type="none"/>
            <a:tailEnd type="none"/>
          </a:ln>
        </p:spPr>
      </p:sp>
      <p:sp>
        <p:nvSpPr>
          <p:cNvPr id="10" name="TextBox 10"/>
          <p:cNvSpPr txBox="true"/>
          <p:nvPr/>
        </p:nvSpPr>
        <p:spPr>
          <a:xfrm flipH="false" flipV="false" rot="0">
            <a:off x="1270526" y="2215010"/>
            <a:ext cx="10185184"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100000"/>
                  </a:srgbClr>
                </a:solidFill>
                <a:latin typeface="Inter"/>
                <a:ea typeface="Inter"/>
                <a:cs typeface="Inter"/>
              </a:rPr>
              <a:t>/storage/emulated/0/Android/data/.../templet_common.html</a:t>
            </a:r>
            <a:endParaRPr lang="en-US" sz="1100"/>
          </a:p>
        </p:txBody>
      </p:sp>
      <p:sp>
        <p:nvSpPr>
          <p:cNvPr id="11" name="TextBox 11"/>
          <p:cNvSpPr txBox="true"/>
          <p:nvPr/>
        </p:nvSpPr>
        <p:spPr>
          <a:xfrm flipH="false" flipV="false" rot="0">
            <a:off x="1051505" y="1912591"/>
            <a:ext cx="10404204" cy="1031230"/>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核心HTML资源文件存放于外部存储可写目录，形成严重的资源完整性漏洞：文件路径位</a:t>
            </a:r>
            <a:endParaRPr lang="en-US" sz="1100"/>
          </a:p>
          <a:p>
            <a:pPr algn="l"/>
            <a:r>
              <a:rPr b="false" i="false" strike="noStrike" sz="1200">
                <a:ln/>
                <a:solidFill>
                  <a:srgbClr val="0A1F3D">
                    <a:alpha val="90196"/>
                  </a:srgbClr>
                </a:solidFill>
                <a:latin typeface="FZYaYiHei GB18030L2 R"/>
                <a:ea typeface="FZYaYiHei GB18030L2 R"/>
                <a:cs typeface="FZYaYiHei GB18030L2 R"/>
              </a:rPr>
              <a:t>于/storage/emulated/0/Android/data/.../templet_common.html，该目录具有全局可读写属性，任意应用或具备ADB访问的攻击者均可直接修改文件内</a:t>
            </a:r>
            <a:endParaRPr/>
          </a:p>
          <a:p>
            <a:pPr algn="l"/>
            <a:r>
              <a:rPr b="false" i="false" strike="noStrike" sz="1200">
                <a:ln/>
                <a:solidFill>
                  <a:srgbClr val="0A1F3D">
                    <a:alpha val="90196"/>
                  </a:srgbClr>
                </a:solidFill>
                <a:latin typeface="FZYaYiHei GB18030L2 R"/>
                <a:ea typeface="FZYaYiHei GB18030L2 R"/>
                <a:cs typeface="FZYaYiHei GB18030L2 R"/>
              </a:rPr>
              <a:t>容。Android安全最佳实践明确要求将不可变资源置于APK的assets目录或进行签名校验，该应用完全违背该原则，且我们已成功完成概念验证注</a:t>
            </a:r>
            <a:endParaRPr/>
          </a:p>
          <a:p>
            <a:pPr algn="l"/>
            <a:r>
              <a:rPr b="false" i="false" strike="noStrike" sz="1200">
                <a:ln/>
                <a:solidFill>
                  <a:srgbClr val="0A1F3D">
                    <a:alpha val="90196"/>
                  </a:srgbClr>
                </a:solidFill>
                <a:latin typeface="FZYaYiHei GB18030L2 R"/>
                <a:ea typeface="FZYaYiHei GB18030L2 R"/>
                <a:cs typeface="FZYaYiHei GB18030L2 R"/>
              </a:rPr>
              <a:t>入。</a:t>
            </a:r>
            <a:endParaRPr/>
          </a:p>
        </p:txBody>
      </p:sp>
      <p:sp>
        <p:nvSpPr>
          <p:cNvPr id="12" name="AutoShape 12"/>
          <p:cNvSpPr/>
          <p:nvPr/>
        </p:nvSpPr>
        <p:spPr>
          <a:xfrm flipH="false" flipV="false" rot="0">
            <a:off x="457086" y="4186535"/>
            <a:ext cx="228543" cy="228600"/>
          </a:xfrm>
          <a:prstGeom prst="ellipse">
            <a:avLst/>
          </a:prstGeom>
          <a:ln w="9525">
            <a:solidFill>
              <a:srgbClr val="C5CDD6">
                <a:alpha val="100000"/>
              </a:srgbClr>
            </a:solidFill>
            <a:prstDash val="solid"/>
            <a:headEnd type="none"/>
            <a:tailEnd type="none"/>
          </a:ln>
        </p:spPr>
      </p:sp>
      <p:sp>
        <p:nvSpPr>
          <p:cNvPr id="13" name="TextBox 13"/>
          <p:cNvSpPr txBox="true"/>
          <p:nvPr/>
        </p:nvSpPr>
        <p:spPr>
          <a:xfrm flipH="false" flipV="false" rot="0">
            <a:off x="539516" y="4234160"/>
            <a:ext cx="146112" cy="133350"/>
          </a:xfrm>
          <a:prstGeom prst="rect">
            <a:avLst/>
          </a:prstGeom>
          <a:ln>
            <a:headEnd type="none"/>
            <a:tailEnd type="none"/>
          </a:ln>
        </p:spPr>
        <p:txBody>
          <a:bodyPr anchor="ctr" anchorCtr="false" bIns="0" lIns="0" rIns="0" rtlCol="false" tIns="0" vert="horz" wrap="none"/>
          <a:lstStyle/>
          <a:p>
            <a:pPr algn="l">
              <a:defRPr/>
            </a:pPr>
            <a:r>
              <a:rPr b="false" i="false" lang="en-US" strike="noStrike" sz="900">
                <a:ln/>
                <a:solidFill>
                  <a:srgbClr val="5B8CB8">
                    <a:alpha val="100000"/>
                  </a:srgbClr>
                </a:solidFill>
                <a:latin typeface="Inter"/>
                <a:ea typeface="Inter"/>
                <a:cs typeface="Inter"/>
              </a:rPr>
              <a:t>1</a:t>
            </a:r>
            <a:endParaRPr lang="en-US" sz="1100"/>
          </a:p>
        </p:txBody>
      </p:sp>
      <p:sp>
        <p:nvSpPr>
          <p:cNvPr id="14" name="TextBox 14"/>
          <p:cNvSpPr txBox="true"/>
          <p:nvPr/>
        </p:nvSpPr>
        <p:spPr>
          <a:xfrm flipH="false" flipV="false" rot="0">
            <a:off x="799899" y="4234160"/>
            <a:ext cx="8782533"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FZYaYiHei GB18030L2 R"/>
                <a:ea typeface="FZYaYiHei GB18030L2 R"/>
                <a:cs typeface="FZYaYiHei GB18030L2 R"/>
              </a:rPr>
              <a:t>文件路径：</a:t>
            </a:r>
            <a:endParaRPr lang="en-US" sz="1100"/>
          </a:p>
        </p:txBody>
      </p:sp>
      <p:sp>
        <p:nvSpPr>
          <p:cNvPr id="15" name="AutoShape 15"/>
          <p:cNvSpPr/>
          <p:nvPr/>
        </p:nvSpPr>
        <p:spPr>
          <a:xfrm flipH="false" flipV="false" rot="0">
            <a:off x="1561710" y="4224635"/>
            <a:ext cx="8020723" cy="190500"/>
          </a:xfrm>
          <a:prstGeom prst="roundRect">
            <a:avLst>
              <a:gd fmla="val 50000" name="adj"/>
            </a:avLst>
          </a:prstGeom>
          <a:solidFill>
            <a:srgbClr val="E8EBEF">
              <a:alpha val="85098"/>
            </a:srgbClr>
          </a:solidFill>
          <a:ln>
            <a:headEnd type="none"/>
            <a:tailEnd type="none"/>
          </a:ln>
        </p:spPr>
      </p:sp>
      <p:sp>
        <p:nvSpPr>
          <p:cNvPr id="16" name="TextBox 16"/>
          <p:cNvSpPr txBox="true"/>
          <p:nvPr/>
        </p:nvSpPr>
        <p:spPr>
          <a:xfrm flipH="false" flipV="false" rot="0">
            <a:off x="1618845" y="4243685"/>
            <a:ext cx="7963587"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/storage/emulated/0/Android/data/com.ets100.secondary/files/Download/ETS_secondary/resource/common/templet_common.html</a:t>
            </a:r>
            <a:endParaRPr lang="en-US" sz="1100"/>
          </a:p>
        </p:txBody>
      </p:sp>
      <p:sp>
        <p:nvSpPr>
          <p:cNvPr id="17" name="AutoShape 17"/>
          <p:cNvSpPr/>
          <p:nvPr/>
        </p:nvSpPr>
        <p:spPr>
          <a:xfrm flipH="false" flipV="false" rot="0">
            <a:off x="457086" y="4597897"/>
            <a:ext cx="228543" cy="228600"/>
          </a:xfrm>
          <a:prstGeom prst="ellipse">
            <a:avLst/>
          </a:prstGeom>
          <a:ln w="9525">
            <a:solidFill>
              <a:srgbClr val="C5CDD6">
                <a:alpha val="100000"/>
              </a:srgbClr>
            </a:solidFill>
            <a:prstDash val="solid"/>
            <a:headEnd type="none"/>
            <a:tailEnd type="none"/>
          </a:ln>
        </p:spPr>
      </p:sp>
      <p:sp>
        <p:nvSpPr>
          <p:cNvPr id="18" name="TextBox 18"/>
          <p:cNvSpPr txBox="true"/>
          <p:nvPr/>
        </p:nvSpPr>
        <p:spPr>
          <a:xfrm flipH="false" flipV="false" rot="0">
            <a:off x="539516" y="4645522"/>
            <a:ext cx="146112" cy="133350"/>
          </a:xfrm>
          <a:prstGeom prst="rect">
            <a:avLst/>
          </a:prstGeom>
          <a:ln>
            <a:headEnd type="none"/>
            <a:tailEnd type="none"/>
          </a:ln>
        </p:spPr>
        <p:txBody>
          <a:bodyPr anchor="ctr" anchorCtr="false" bIns="0" lIns="0" rIns="0" rtlCol="false" tIns="0" vert="horz" wrap="none"/>
          <a:lstStyle/>
          <a:p>
            <a:pPr algn="l">
              <a:defRPr/>
            </a:pPr>
            <a:r>
              <a:rPr b="false" i="false" lang="en-US" strike="noStrike" sz="900">
                <a:ln/>
                <a:solidFill>
                  <a:srgbClr val="5B8CB8">
                    <a:alpha val="100000"/>
                  </a:srgbClr>
                </a:solidFill>
                <a:latin typeface="Inter"/>
                <a:ea typeface="Inter"/>
                <a:cs typeface="Inter"/>
              </a:rPr>
              <a:t>2</a:t>
            </a:r>
            <a:endParaRPr lang="en-US" sz="1100"/>
          </a:p>
        </p:txBody>
      </p:sp>
      <p:sp>
        <p:nvSpPr>
          <p:cNvPr id="19" name="TextBox 19"/>
          <p:cNvSpPr txBox="true"/>
          <p:nvPr/>
        </p:nvSpPr>
        <p:spPr>
          <a:xfrm flipH="false" flipV="false" rot="0">
            <a:off x="799899" y="4645522"/>
            <a:ext cx="4304223"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85098"/>
                  </a:srgbClr>
                </a:solidFill>
                <a:latin typeface="FZYaYiHei GB18030L2 R"/>
                <a:ea typeface="FZYaYiHei GB18030L2 R"/>
                <a:cs typeface="FZYaYiHei GB18030L2 R"/>
              </a:rPr>
              <a:t>目录属性：</a:t>
            </a:r>
            <a:r>
              <a:rPr b="false" i="false" strike="noStrike" sz="1200">
                <a:ln/>
                <a:solidFill>
                  <a:srgbClr val="0A1F3D">
                    <a:alpha val="85098"/>
                  </a:srgbClr>
                </a:solidFill>
                <a:latin typeface="FZYaYiHei GB18030L2 R"/>
                <a:ea typeface="FZYaYiHei GB18030L2 R"/>
                <a:cs typeface="FZYaYiHei GB18030L2 R"/>
              </a:rPr>
              <a:t>外部存储目录，任意应用可读写，无需申请特殊权限</a:t>
            </a:r>
            <a:endParaRPr lang="en-US" sz="1100"/>
          </a:p>
        </p:txBody>
      </p:sp>
      <p:sp>
        <p:nvSpPr>
          <p:cNvPr id="20" name="AutoShape 20"/>
          <p:cNvSpPr/>
          <p:nvPr/>
        </p:nvSpPr>
        <p:spPr>
          <a:xfrm flipH="false" flipV="false" rot="0">
            <a:off x="457086" y="5009257"/>
            <a:ext cx="228543" cy="228600"/>
          </a:xfrm>
          <a:prstGeom prst="ellipse">
            <a:avLst/>
          </a:prstGeom>
          <a:ln w="9525">
            <a:solidFill>
              <a:srgbClr val="C5CDD6">
                <a:alpha val="100000"/>
              </a:srgbClr>
            </a:solidFill>
            <a:prstDash val="solid"/>
            <a:headEnd type="none"/>
            <a:tailEnd type="none"/>
          </a:ln>
        </p:spPr>
      </p:sp>
      <p:sp>
        <p:nvSpPr>
          <p:cNvPr id="21" name="TextBox 21"/>
          <p:cNvSpPr txBox="true"/>
          <p:nvPr/>
        </p:nvSpPr>
        <p:spPr>
          <a:xfrm flipH="false" flipV="false" rot="0">
            <a:off x="539516" y="5056882"/>
            <a:ext cx="146112" cy="133350"/>
          </a:xfrm>
          <a:prstGeom prst="rect">
            <a:avLst/>
          </a:prstGeom>
          <a:ln>
            <a:headEnd type="none"/>
            <a:tailEnd type="none"/>
          </a:ln>
        </p:spPr>
        <p:txBody>
          <a:bodyPr anchor="ctr" anchorCtr="false" bIns="0" lIns="0" rIns="0" rtlCol="false" tIns="0" vert="horz" wrap="none"/>
          <a:lstStyle/>
          <a:p>
            <a:pPr algn="l">
              <a:defRPr/>
            </a:pPr>
            <a:r>
              <a:rPr b="false" i="false" lang="en-US" strike="noStrike" sz="900">
                <a:ln/>
                <a:solidFill>
                  <a:srgbClr val="5B8CB8">
                    <a:alpha val="100000"/>
                  </a:srgbClr>
                </a:solidFill>
                <a:latin typeface="Inter"/>
                <a:ea typeface="Inter"/>
                <a:cs typeface="Inter"/>
              </a:rPr>
              <a:t>3</a:t>
            </a:r>
            <a:endParaRPr lang="en-US" sz="1100"/>
          </a:p>
        </p:txBody>
      </p:sp>
      <p:sp>
        <p:nvSpPr>
          <p:cNvPr id="22" name="TextBox 22"/>
          <p:cNvSpPr txBox="true"/>
          <p:nvPr/>
        </p:nvSpPr>
        <p:spPr>
          <a:xfrm flipH="false" flipV="false" rot="0">
            <a:off x="799899" y="5056882"/>
            <a:ext cx="5049517"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85098"/>
                  </a:srgbClr>
                </a:solidFill>
                <a:latin typeface="FZYaYiHei GB18030L2 R"/>
                <a:ea typeface="FZYaYiHei GB18030L2 R"/>
                <a:cs typeface="FZYaYiHei GB18030L2 R"/>
              </a:rPr>
              <a:t>安全违规：</a:t>
            </a:r>
            <a:r>
              <a:rPr b="false" i="false" strike="noStrike" sz="1200">
                <a:ln/>
                <a:solidFill>
                  <a:srgbClr val="0A1F3D">
                    <a:alpha val="85098"/>
                  </a:srgbClr>
                </a:solidFill>
                <a:latin typeface="FZYaYiHei GB18030L2 R"/>
                <a:ea typeface="FZYaYiHei GB18030L2 R"/>
                <a:cs typeface="FZYaYiHei GB18030L2 R"/>
              </a:rPr>
              <a:t>核心页面资源未置于APK内部assets目录，也未进行完整性校验</a:t>
            </a:r>
            <a:endParaRPr lang="en-US" sz="1100"/>
          </a:p>
        </p:txBody>
      </p:sp>
      <p:sp>
        <p:nvSpPr>
          <p:cNvPr id="23" name="AutoShape 23"/>
          <p:cNvSpPr/>
          <p:nvPr/>
        </p:nvSpPr>
        <p:spPr>
          <a:xfrm flipH="false" flipV="false" rot="0">
            <a:off x="457086" y="5420618"/>
            <a:ext cx="228543" cy="228600"/>
          </a:xfrm>
          <a:prstGeom prst="ellipse">
            <a:avLst/>
          </a:prstGeom>
          <a:ln w="9525">
            <a:solidFill>
              <a:srgbClr val="C5CDD6">
                <a:alpha val="100000"/>
              </a:srgbClr>
            </a:solidFill>
            <a:prstDash val="solid"/>
            <a:headEnd type="none"/>
            <a:tailEnd type="none"/>
          </a:ln>
        </p:spPr>
      </p:sp>
      <p:sp>
        <p:nvSpPr>
          <p:cNvPr id="24" name="TextBox 24"/>
          <p:cNvSpPr txBox="true"/>
          <p:nvPr/>
        </p:nvSpPr>
        <p:spPr>
          <a:xfrm flipH="false" flipV="false" rot="0">
            <a:off x="539516" y="5468243"/>
            <a:ext cx="146112" cy="133350"/>
          </a:xfrm>
          <a:prstGeom prst="rect">
            <a:avLst/>
          </a:prstGeom>
          <a:ln>
            <a:headEnd type="none"/>
            <a:tailEnd type="none"/>
          </a:ln>
        </p:spPr>
        <p:txBody>
          <a:bodyPr anchor="ctr" anchorCtr="false" bIns="0" lIns="0" rIns="0" rtlCol="false" tIns="0" vert="horz" wrap="none"/>
          <a:lstStyle/>
          <a:p>
            <a:pPr algn="l">
              <a:defRPr/>
            </a:pPr>
            <a:r>
              <a:rPr b="false" i="false" lang="en-US" strike="noStrike" sz="900">
                <a:ln/>
                <a:solidFill>
                  <a:srgbClr val="5B8CB8">
                    <a:alpha val="100000"/>
                  </a:srgbClr>
                </a:solidFill>
                <a:latin typeface="Inter"/>
                <a:ea typeface="Inter"/>
                <a:cs typeface="Inter"/>
              </a:rPr>
              <a:t>4</a:t>
            </a:r>
            <a:endParaRPr lang="en-US" sz="1100"/>
          </a:p>
        </p:txBody>
      </p:sp>
      <p:sp>
        <p:nvSpPr>
          <p:cNvPr id="25" name="TextBox 25"/>
          <p:cNvSpPr txBox="true"/>
          <p:nvPr/>
        </p:nvSpPr>
        <p:spPr>
          <a:xfrm flipH="false" flipV="false" rot="0">
            <a:off x="799899" y="5468243"/>
            <a:ext cx="4380702"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85098"/>
                  </a:srgbClr>
                </a:solidFill>
                <a:latin typeface="FZYaYiHei GB18030L2 R"/>
                <a:ea typeface="FZYaYiHei GB18030L2 R"/>
                <a:cs typeface="FZYaYiHei GB18030L2 R"/>
              </a:rPr>
              <a:t>利用状态：</a:t>
            </a:r>
            <a:r>
              <a:rPr b="false" i="false" strike="noStrike" sz="1200">
                <a:ln/>
                <a:solidFill>
                  <a:srgbClr val="0A1F3D">
                    <a:alpha val="85098"/>
                  </a:srgbClr>
                </a:solidFill>
                <a:latin typeface="FZYaYiHei GB18030L2 R"/>
                <a:ea typeface="FZYaYiHei GB18030L2 R"/>
                <a:cs typeface="FZYaYiHei GB18030L2 R"/>
              </a:rPr>
              <a:t>已成功完成HTML注入测试，恶意脚本可在App内执行</a:t>
            </a:r>
            <a:endParaRPr lang="en-US" sz="1100"/>
          </a:p>
        </p:txBody>
      </p:sp>
    </p:spTree>
  </p:cSld>
  <p:clrMapOvr>
    <a:masterClrMapping/>
  </p:clrMapOvr>
</p:sld>
</file>

<file path=ppt/slides/slide29.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AutoShape 3"/>
          <p:cNvSpPr/>
          <p:nvPr/>
        </p:nvSpPr>
        <p:spPr>
          <a:xfrm flipH="false" flipV="false" rot="0">
            <a:off x="448977" y="485775"/>
            <a:ext cx="114271" cy="114300"/>
          </a:xfrm>
          <a:custGeom>
            <a:rect b="b" l="l" r="r" t="t"/>
            <a:pathLst>
              <a:path h="10000" w="9998">
                <a:moveTo>
                  <a:pt x="5499" y="6000"/>
                </a:moveTo>
                <a:lnTo>
                  <a:pt x="5499" y="8950"/>
                </a:lnTo>
                <a:cubicBezTo>
                  <a:pt x="5879" y="8876"/>
                  <a:pt x="6220" y="8721"/>
                  <a:pt x="6524" y="8485"/>
                </a:cubicBezTo>
                <a:cubicBezTo>
                  <a:pt x="6827" y="8248"/>
                  <a:pt x="7065" y="7956"/>
                  <a:pt x="7239" y="7610"/>
                </a:cubicBezTo>
                <a:cubicBezTo>
                  <a:pt x="7412" y="7263"/>
                  <a:pt x="7499" y="6893"/>
                  <a:pt x="7499" y="6500"/>
                </a:cubicBezTo>
                <a:lnTo>
                  <a:pt x="7499" y="5000"/>
                </a:lnTo>
                <a:cubicBezTo>
                  <a:pt x="7499" y="4653"/>
                  <a:pt x="7429" y="4320"/>
                  <a:pt x="7289" y="4000"/>
                </a:cubicBezTo>
                <a:lnTo>
                  <a:pt x="2709" y="4000"/>
                </a:lnTo>
                <a:cubicBezTo>
                  <a:pt x="2569" y="4320"/>
                  <a:pt x="2500" y="4653"/>
                  <a:pt x="2500" y="5000"/>
                </a:cubicBezTo>
                <a:lnTo>
                  <a:pt x="2500" y="6500"/>
                </a:lnTo>
                <a:cubicBezTo>
                  <a:pt x="2500" y="6893"/>
                  <a:pt x="2586" y="7263"/>
                  <a:pt x="2759" y="7610"/>
                </a:cubicBezTo>
                <a:cubicBezTo>
                  <a:pt x="2932" y="7956"/>
                  <a:pt x="3170" y="8248"/>
                  <a:pt x="3474" y="8485"/>
                </a:cubicBezTo>
                <a:cubicBezTo>
                  <a:pt x="3777" y="8721"/>
                  <a:pt x="4119" y="8876"/>
                  <a:pt x="4499" y="8950"/>
                </a:cubicBezTo>
                <a:lnTo>
                  <a:pt x="4499" y="6000"/>
                </a:lnTo>
                <a:lnTo>
                  <a:pt x="5499" y="6000"/>
                </a:lnTo>
                <a:moveTo>
                  <a:pt x="520" y="8570"/>
                </a:moveTo>
                <a:lnTo>
                  <a:pt x="1770" y="7850"/>
                </a:lnTo>
                <a:cubicBezTo>
                  <a:pt x="1590" y="7416"/>
                  <a:pt x="1500" y="6966"/>
                  <a:pt x="1500" y="6500"/>
                </a:cubicBezTo>
                <a:lnTo>
                  <a:pt x="0" y="6500"/>
                </a:lnTo>
                <a:lnTo>
                  <a:pt x="0" y="5500"/>
                </a:lnTo>
                <a:lnTo>
                  <a:pt x="1500" y="5500"/>
                </a:lnTo>
                <a:lnTo>
                  <a:pt x="1500" y="5000"/>
                </a:lnTo>
                <a:cubicBezTo>
                  <a:pt x="1500" y="4686"/>
                  <a:pt x="1540" y="4376"/>
                  <a:pt x="1620" y="4070"/>
                </a:cubicBezTo>
                <a:lnTo>
                  <a:pt x="520" y="3430"/>
                </a:lnTo>
                <a:lnTo>
                  <a:pt x="1020" y="2570"/>
                </a:lnTo>
                <a:lnTo>
                  <a:pt x="2030" y="3150"/>
                </a:lnTo>
                <a:lnTo>
                  <a:pt x="2130" y="3000"/>
                </a:lnTo>
                <a:lnTo>
                  <a:pt x="7868" y="3000"/>
                </a:lnTo>
                <a:lnTo>
                  <a:pt x="7968" y="3150"/>
                </a:lnTo>
                <a:lnTo>
                  <a:pt x="8978" y="2570"/>
                </a:lnTo>
                <a:lnTo>
                  <a:pt x="9478" y="3430"/>
                </a:lnTo>
                <a:lnTo>
                  <a:pt x="8378" y="4070"/>
                </a:lnTo>
                <a:cubicBezTo>
                  <a:pt x="8458" y="4376"/>
                  <a:pt x="8498" y="4686"/>
                  <a:pt x="8498" y="5000"/>
                </a:cubicBezTo>
                <a:lnTo>
                  <a:pt x="8498" y="5500"/>
                </a:lnTo>
                <a:lnTo>
                  <a:pt x="9998" y="5500"/>
                </a:lnTo>
                <a:lnTo>
                  <a:pt x="9998" y="6500"/>
                </a:lnTo>
                <a:lnTo>
                  <a:pt x="8498" y="6500"/>
                </a:lnTo>
                <a:cubicBezTo>
                  <a:pt x="8498" y="6966"/>
                  <a:pt x="8408" y="7416"/>
                  <a:pt x="8228" y="7850"/>
                </a:cubicBezTo>
                <a:lnTo>
                  <a:pt x="9478" y="8570"/>
                </a:lnTo>
                <a:lnTo>
                  <a:pt x="8978" y="9430"/>
                </a:lnTo>
                <a:lnTo>
                  <a:pt x="7718" y="8700"/>
                </a:lnTo>
                <a:cubicBezTo>
                  <a:pt x="7392" y="9106"/>
                  <a:pt x="6995" y="9423"/>
                  <a:pt x="6529" y="9650"/>
                </a:cubicBezTo>
                <a:cubicBezTo>
                  <a:pt x="6049" y="9883"/>
                  <a:pt x="5539" y="10000"/>
                  <a:pt x="4999" y="10000"/>
                </a:cubicBezTo>
                <a:cubicBezTo>
                  <a:pt x="4459" y="10000"/>
                  <a:pt x="3949" y="9883"/>
                  <a:pt x="3469" y="9650"/>
                </a:cubicBezTo>
                <a:cubicBezTo>
                  <a:pt x="3002" y="9423"/>
                  <a:pt x="2606" y="9106"/>
                  <a:pt x="2280" y="8700"/>
                </a:cubicBezTo>
                <a:lnTo>
                  <a:pt x="1020" y="9430"/>
                </a:lnTo>
                <a:lnTo>
                  <a:pt x="520" y="8570"/>
                </a:lnTo>
                <a:moveTo>
                  <a:pt x="6999" y="2000"/>
                </a:moveTo>
                <a:lnTo>
                  <a:pt x="2999" y="2000"/>
                </a:lnTo>
                <a:cubicBezTo>
                  <a:pt x="2999" y="1640"/>
                  <a:pt x="3089" y="1306"/>
                  <a:pt x="3269" y="1000"/>
                </a:cubicBezTo>
                <a:cubicBezTo>
                  <a:pt x="3449" y="693"/>
                  <a:pt x="3692" y="450"/>
                  <a:pt x="3999" y="270"/>
                </a:cubicBezTo>
                <a:cubicBezTo>
                  <a:pt x="4305" y="90"/>
                  <a:pt x="4639" y="0"/>
                  <a:pt x="4999" y="0"/>
                </a:cubicBezTo>
                <a:cubicBezTo>
                  <a:pt x="5359" y="0"/>
                  <a:pt x="5692" y="90"/>
                  <a:pt x="5999" y="270"/>
                </a:cubicBezTo>
                <a:cubicBezTo>
                  <a:pt x="6305" y="450"/>
                  <a:pt x="6549" y="693"/>
                  <a:pt x="6729" y="1000"/>
                </a:cubicBezTo>
                <a:cubicBezTo>
                  <a:pt x="6909" y="1306"/>
                  <a:pt x="6999" y="1640"/>
                  <a:pt x="6999" y="2000"/>
                </a:cubicBezTo>
              </a:path>
            </a:pathLst>
          </a:custGeom>
          <a:solidFill>
            <a:srgbClr val="5B8CB8">
              <a:alpha val="100000"/>
            </a:srgbClr>
          </a:solidFill>
          <a:ln>
            <a:headEnd type="none"/>
            <a:tailEnd type="none"/>
          </a:ln>
        </p:spPr>
      </p:sp>
      <p:sp>
        <p:nvSpPr>
          <p:cNvPr id="4" name="TextBox 4"/>
          <p:cNvSpPr txBox="true"/>
          <p:nvPr/>
        </p:nvSpPr>
        <p:spPr>
          <a:xfrm flipH="false" flipV="false" rot="0">
            <a:off x="631320" y="476250"/>
            <a:ext cx="11100547"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BACKDOOR #2 · INJECTION TEST</a:t>
            </a:r>
            <a:endParaRPr lang="en-US" sz="1100"/>
          </a:p>
        </p:txBody>
      </p:sp>
      <p:sp>
        <p:nvSpPr>
          <p:cNvPr id="5" name="TextBox 5"/>
          <p:cNvSpPr txBox="true"/>
          <p:nvPr/>
        </p:nvSpPr>
        <p:spPr>
          <a:xfrm flipH="false" flipV="false" rot="0">
            <a:off x="457086" y="790575"/>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后门 2：注入测试——概念验证（PoC）</a:t>
            </a:r>
            <a:endParaRPr lang="en-US" sz="1100"/>
          </a:p>
        </p:txBody>
      </p:sp>
      <p:sp>
        <p:nvSpPr>
          <p:cNvPr id="6" name="TextBox 6"/>
          <p:cNvSpPr txBox="true"/>
          <p:nvPr/>
        </p:nvSpPr>
        <p:spPr>
          <a:xfrm flipH="false" flipV="false" rot="0">
            <a:off x="457086" y="1447800"/>
            <a:ext cx="11731866" cy="456159"/>
          </a:xfrm>
          <a:prstGeom prst="rect">
            <a:avLst/>
          </a:prstGeom>
          <a:ln>
            <a:headEnd type="none"/>
            <a:tailEnd type="none"/>
          </a:ln>
        </p:spPr>
        <p:txBody>
          <a:bodyPr anchor="t" anchorCtr="false" bIns="0" lIns="0" rIns="0" rtlCol="false" tIns="0" vert="horz" wrap="square"/>
          <a:lstStyle/>
          <a:p>
            <a:pPr algn="l">
              <a:defRPr/>
            </a:pPr>
            <a:r>
              <a:rPr b="true" i="false" lang="en-US" strike="noStrike" sz="1200">
                <a:ln/>
                <a:solidFill>
                  <a:srgbClr val="5B8CB8">
                    <a:alpha val="85098"/>
                  </a:srgbClr>
                </a:solidFill>
                <a:latin typeface="FZYaYiHei GB18030L2 R"/>
                <a:ea typeface="FZYaYiHei GB18030L2 R"/>
                <a:cs typeface="FZYaYiHei GB18030L2 R"/>
              </a:rPr>
              <a:t>关键结论：</a:t>
            </a:r>
            <a:r>
              <a:rPr b="false" i="false" strike="noStrike" sz="1200">
                <a:ln/>
                <a:solidFill>
                  <a:srgbClr val="0A1F3D">
                    <a:alpha val="85098"/>
                  </a:srgbClr>
                </a:solidFill>
                <a:latin typeface="FZYaYiHei GB18030L2 R"/>
                <a:ea typeface="FZYaYiHei GB18030L2 R"/>
                <a:cs typeface="FZYaYiHei GB18030L2 R"/>
              </a:rPr>
              <a:t>HTML注入概念验证成功执行，证明漏洞可被实际利用。通过在外部存储的templet_common.html文件末尾注入自定义JavaScript代码，创建固定定</a:t>
            </a:r>
            <a:endParaRPr lang="en-US" sz="1100"/>
          </a:p>
          <a:p>
            <a:pPr algn="l"/>
            <a:r>
              <a:rPr b="false" i="false" strike="noStrike" sz="1200">
                <a:ln/>
                <a:solidFill>
                  <a:srgbClr val="0A1F3D">
                    <a:alpha val="85098"/>
                  </a:srgbClr>
                </a:solidFill>
                <a:latin typeface="FZYaYiHei GB18030L2 R"/>
                <a:ea typeface="FZYaYiHei GB18030L2 R"/>
                <a:cs typeface="FZYaYiHei GB18030L2 R"/>
              </a:rPr>
              <a:t>位的全屏红色横幅并覆盖页面顶部，确认攻击者已获得应用内代码执行能力。</a:t>
            </a:r>
            <a:endParaRPr/>
          </a:p>
        </p:txBody>
      </p:sp>
      <p:sp>
        <p:nvSpPr>
          <p:cNvPr id="7" name="TextBox 7"/>
          <p:cNvSpPr txBox="true"/>
          <p:nvPr/>
        </p:nvSpPr>
        <p:spPr>
          <a:xfrm flipH="false" flipV="false" rot="0">
            <a:off x="457086" y="2245816"/>
            <a:ext cx="5983627"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验证细节</a:t>
            </a:r>
            <a:endParaRPr lang="en-US" sz="1100"/>
          </a:p>
        </p:txBody>
      </p:sp>
      <p:sp>
        <p:nvSpPr>
          <p:cNvPr id="8" name="AutoShape 8"/>
          <p:cNvSpPr/>
          <p:nvPr/>
        </p:nvSpPr>
        <p:spPr>
          <a:xfrm flipH="false" flipV="false" rot="0">
            <a:off x="457086" y="2574428"/>
            <a:ext cx="5983627" cy="870496"/>
          </a:xfrm>
          <a:prstGeom prst="rect">
            <a:avLst/>
          </a:prstGeom>
          <a:solidFill>
            <a:srgbClr val="E4E8EC">
              <a:alpha val="100000"/>
            </a:srgbClr>
          </a:solidFill>
          <a:ln w="9525">
            <a:solidFill>
              <a:srgbClr val="C5CDD6">
                <a:alpha val="100000"/>
              </a:srgbClr>
            </a:solidFill>
            <a:prstDash val="solid"/>
            <a:headEnd type="none"/>
            <a:tailEnd type="none"/>
          </a:ln>
        </p:spPr>
      </p:sp>
      <p:sp>
        <p:nvSpPr>
          <p:cNvPr id="9" name="AutoShape 9"/>
          <p:cNvSpPr/>
          <p:nvPr/>
        </p:nvSpPr>
        <p:spPr>
          <a:xfrm flipH="false" flipV="false" rot="0">
            <a:off x="457086" y="2574428"/>
            <a:ext cx="5983627" cy="9525"/>
          </a:xfrm>
          <a:prstGeom prst="line">
            <a:avLst/>
          </a:prstGeom>
          <a:ln w="19050">
            <a:solidFill>
              <a:srgbClr val="5B8CB8">
                <a:alpha val="100000"/>
              </a:srgbClr>
            </a:solidFill>
            <a:prstDash val="solid"/>
            <a:headEnd type="none"/>
            <a:tailEnd type="none"/>
          </a:ln>
        </p:spPr>
      </p:sp>
      <p:sp>
        <p:nvSpPr>
          <p:cNvPr id="10" name="AutoShape 10"/>
          <p:cNvSpPr/>
          <p:nvPr/>
        </p:nvSpPr>
        <p:spPr>
          <a:xfrm flipH="false" flipV="false" rot="0">
            <a:off x="638090" y="2826841"/>
            <a:ext cx="171407" cy="171450"/>
          </a:xfrm>
          <a:custGeom>
            <a:rect b="b" l="l" r="r" t="t"/>
            <a:pathLst>
              <a:path h="10000" w="9998">
                <a:moveTo>
                  <a:pt x="6665" y="3000"/>
                </a:moveTo>
                <a:lnTo>
                  <a:pt x="6665" y="1000"/>
                </a:lnTo>
                <a:lnTo>
                  <a:pt x="1111" y="1000"/>
                </a:lnTo>
                <a:lnTo>
                  <a:pt x="1111" y="9000"/>
                </a:lnTo>
                <a:lnTo>
                  <a:pt x="8887" y="9000"/>
                </a:lnTo>
                <a:lnTo>
                  <a:pt x="8887" y="3000"/>
                </a:lnTo>
                <a:lnTo>
                  <a:pt x="6665" y="3000"/>
                </a:lnTo>
                <a:moveTo>
                  <a:pt x="0" y="9500"/>
                </a:moveTo>
                <a:lnTo>
                  <a:pt x="0" y="500"/>
                </a:lnTo>
                <a:cubicBezTo>
                  <a:pt x="0" y="360"/>
                  <a:pt x="53" y="241"/>
                  <a:pt x="161" y="145"/>
                </a:cubicBezTo>
                <a:cubicBezTo>
                  <a:pt x="268" y="48"/>
                  <a:pt x="399" y="0"/>
                  <a:pt x="555" y="0"/>
                </a:cubicBezTo>
                <a:lnTo>
                  <a:pt x="7221" y="0"/>
                </a:lnTo>
                <a:lnTo>
                  <a:pt x="9998" y="2500"/>
                </a:lnTo>
                <a:lnTo>
                  <a:pt x="9998" y="9500"/>
                </a:lnTo>
                <a:cubicBezTo>
                  <a:pt x="9998" y="9633"/>
                  <a:pt x="9944" y="9750"/>
                  <a:pt x="9837" y="9850"/>
                </a:cubicBezTo>
                <a:cubicBezTo>
                  <a:pt x="9729" y="9950"/>
                  <a:pt x="9598" y="10000"/>
                  <a:pt x="9443" y="10000"/>
                </a:cubicBezTo>
                <a:lnTo>
                  <a:pt x="555" y="10000"/>
                </a:lnTo>
                <a:cubicBezTo>
                  <a:pt x="399" y="10000"/>
                  <a:pt x="268" y="9951"/>
                  <a:pt x="161" y="9855"/>
                </a:cubicBezTo>
                <a:cubicBezTo>
                  <a:pt x="53" y="9758"/>
                  <a:pt x="0" y="9640"/>
                  <a:pt x="0" y="9500"/>
                </a:cubicBezTo>
                <a:moveTo>
                  <a:pt x="6177" y="3230"/>
                </a:moveTo>
                <a:lnTo>
                  <a:pt x="8143" y="5000"/>
                </a:lnTo>
                <a:lnTo>
                  <a:pt x="6177" y="6770"/>
                </a:lnTo>
                <a:lnTo>
                  <a:pt x="5388" y="6060"/>
                </a:lnTo>
                <a:lnTo>
                  <a:pt x="6565" y="5000"/>
                </a:lnTo>
                <a:lnTo>
                  <a:pt x="5388" y="3940"/>
                </a:lnTo>
                <a:lnTo>
                  <a:pt x="6177" y="3230"/>
                </a:lnTo>
                <a:moveTo>
                  <a:pt x="3821" y="6770"/>
                </a:moveTo>
                <a:lnTo>
                  <a:pt x="1855" y="5000"/>
                </a:lnTo>
                <a:lnTo>
                  <a:pt x="3821" y="3230"/>
                </a:lnTo>
                <a:lnTo>
                  <a:pt x="4610" y="3940"/>
                </a:lnTo>
                <a:lnTo>
                  <a:pt x="3433" y="5000"/>
                </a:lnTo>
                <a:lnTo>
                  <a:pt x="4610" y="6060"/>
                </a:lnTo>
              </a:path>
            </a:pathLst>
          </a:custGeom>
          <a:solidFill>
            <a:srgbClr val="5B8CB8">
              <a:alpha val="100000"/>
            </a:srgbClr>
          </a:solidFill>
          <a:ln>
            <a:headEnd type="none"/>
            <a:tailEnd type="none"/>
          </a:ln>
        </p:spPr>
      </p:sp>
      <p:sp>
        <p:nvSpPr>
          <p:cNvPr id="11" name="TextBox 11"/>
          <p:cNvSpPr txBox="true"/>
          <p:nvPr/>
        </p:nvSpPr>
        <p:spPr>
          <a:xfrm flipH="false" flipV="false" rot="0">
            <a:off x="904798" y="2793503"/>
            <a:ext cx="4466852"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注入位置</a:t>
            </a:r>
            <a:endParaRPr lang="en-US" sz="1100"/>
          </a:p>
        </p:txBody>
      </p:sp>
      <p:sp>
        <p:nvSpPr>
          <p:cNvPr id="12" name="TextBox 12"/>
          <p:cNvSpPr txBox="true"/>
          <p:nvPr/>
        </p:nvSpPr>
        <p:spPr>
          <a:xfrm flipH="false" flipV="false" rot="0">
            <a:off x="904798" y="3079253"/>
            <a:ext cx="4504943"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0000"/>
                  </a:srgbClr>
                </a:solidFill>
                <a:latin typeface="FZYaYiHei GB18030L2 R"/>
                <a:ea typeface="FZYaYiHei GB18030L2 R"/>
                <a:cs typeface="FZYaYiHei GB18030L2 R"/>
              </a:rPr>
              <a:t>templet_common.html文件&lt;/html&gt;标签前，确保脚本在DOM构建完成后执行</a:t>
            </a:r>
            <a:endParaRPr lang="en-US" sz="1100"/>
          </a:p>
        </p:txBody>
      </p:sp>
      <p:sp>
        <p:nvSpPr>
          <p:cNvPr id="13" name="AutoShape 13"/>
          <p:cNvSpPr/>
          <p:nvPr/>
        </p:nvSpPr>
        <p:spPr>
          <a:xfrm flipH="false" flipV="false" rot="0">
            <a:off x="457086" y="3597325"/>
            <a:ext cx="5983627" cy="870496"/>
          </a:xfrm>
          <a:prstGeom prst="rect">
            <a:avLst/>
          </a:prstGeom>
          <a:solidFill>
            <a:srgbClr val="E4E8EC">
              <a:alpha val="100000"/>
            </a:srgbClr>
          </a:solidFill>
          <a:ln w="9525">
            <a:solidFill>
              <a:srgbClr val="C5CDD6">
                <a:alpha val="100000"/>
              </a:srgbClr>
            </a:solidFill>
            <a:prstDash val="solid"/>
            <a:headEnd type="none"/>
            <a:tailEnd type="none"/>
          </a:ln>
        </p:spPr>
      </p:sp>
      <p:sp>
        <p:nvSpPr>
          <p:cNvPr id="14" name="AutoShape 14"/>
          <p:cNvSpPr/>
          <p:nvPr/>
        </p:nvSpPr>
        <p:spPr>
          <a:xfrm flipH="false" flipV="false" rot="0">
            <a:off x="457086" y="3597325"/>
            <a:ext cx="5983627" cy="9525"/>
          </a:xfrm>
          <a:prstGeom prst="line">
            <a:avLst/>
          </a:prstGeom>
          <a:ln w="19050">
            <a:solidFill>
              <a:srgbClr val="5B8CB8">
                <a:alpha val="100000"/>
              </a:srgbClr>
            </a:solidFill>
            <a:prstDash val="solid"/>
            <a:headEnd type="none"/>
            <a:tailEnd type="none"/>
          </a:ln>
        </p:spPr>
      </p:sp>
      <p:sp>
        <p:nvSpPr>
          <p:cNvPr id="15" name="AutoShape 15"/>
          <p:cNvSpPr/>
          <p:nvPr/>
        </p:nvSpPr>
        <p:spPr>
          <a:xfrm flipH="false" flipV="false" rot="0">
            <a:off x="638090" y="3849737"/>
            <a:ext cx="171407" cy="171450"/>
          </a:xfrm>
          <a:custGeom>
            <a:rect b="b" l="l" r="r" t="t"/>
            <a:pathLst>
              <a:path h="10000" w="9998">
                <a:moveTo>
                  <a:pt x="500" y="0"/>
                </a:moveTo>
                <a:lnTo>
                  <a:pt x="9498" y="0"/>
                </a:lnTo>
                <a:cubicBezTo>
                  <a:pt x="9638" y="0"/>
                  <a:pt x="9756" y="53"/>
                  <a:pt x="9853" y="161"/>
                </a:cubicBezTo>
                <a:cubicBezTo>
                  <a:pt x="9949" y="268"/>
                  <a:pt x="9998" y="400"/>
                  <a:pt x="9998" y="556"/>
                </a:cubicBezTo>
                <a:lnTo>
                  <a:pt x="9998" y="9444"/>
                </a:lnTo>
                <a:cubicBezTo>
                  <a:pt x="9998" y="9600"/>
                  <a:pt x="9949" y="9731"/>
                  <a:pt x="9853" y="9839"/>
                </a:cubicBezTo>
                <a:cubicBezTo>
                  <a:pt x="9756" y="9946"/>
                  <a:pt x="9638" y="10000"/>
                  <a:pt x="9498" y="10000"/>
                </a:cubicBezTo>
                <a:lnTo>
                  <a:pt x="500" y="10000"/>
                </a:lnTo>
                <a:cubicBezTo>
                  <a:pt x="360" y="10000"/>
                  <a:pt x="241" y="9946"/>
                  <a:pt x="145" y="9839"/>
                </a:cubicBezTo>
                <a:cubicBezTo>
                  <a:pt x="48" y="9731"/>
                  <a:pt x="0" y="9600"/>
                  <a:pt x="0" y="9444"/>
                </a:cubicBezTo>
                <a:lnTo>
                  <a:pt x="0" y="556"/>
                </a:lnTo>
                <a:cubicBezTo>
                  <a:pt x="0" y="400"/>
                  <a:pt x="48" y="268"/>
                  <a:pt x="145" y="161"/>
                </a:cubicBezTo>
                <a:cubicBezTo>
                  <a:pt x="241" y="53"/>
                  <a:pt x="360" y="0"/>
                  <a:pt x="500" y="0"/>
                </a:cubicBezTo>
                <a:moveTo>
                  <a:pt x="8998" y="1111"/>
                </a:moveTo>
                <a:lnTo>
                  <a:pt x="1000" y="1111"/>
                </a:lnTo>
                <a:lnTo>
                  <a:pt x="1000" y="8889"/>
                </a:lnTo>
                <a:lnTo>
                  <a:pt x="8998" y="8889"/>
                </a:lnTo>
                <a:lnTo>
                  <a:pt x="8998" y="1111"/>
                </a:lnTo>
                <a:moveTo>
                  <a:pt x="7229" y="3033"/>
                </a:moveTo>
                <a:lnTo>
                  <a:pt x="8998" y="5000"/>
                </a:lnTo>
                <a:lnTo>
                  <a:pt x="7229" y="6967"/>
                </a:lnTo>
                <a:lnTo>
                  <a:pt x="6529" y="6178"/>
                </a:lnTo>
                <a:lnTo>
                  <a:pt x="7588" y="5000"/>
                </a:lnTo>
                <a:lnTo>
                  <a:pt x="6529" y="3822"/>
                </a:lnTo>
                <a:lnTo>
                  <a:pt x="7229" y="3033"/>
                </a:lnTo>
                <a:moveTo>
                  <a:pt x="3469" y="3822"/>
                </a:moveTo>
                <a:lnTo>
                  <a:pt x="2410" y="5000"/>
                </a:lnTo>
                <a:lnTo>
                  <a:pt x="3469" y="6178"/>
                </a:lnTo>
                <a:lnTo>
                  <a:pt x="2769" y="6967"/>
                </a:lnTo>
                <a:lnTo>
                  <a:pt x="1000" y="5000"/>
                </a:lnTo>
                <a:lnTo>
                  <a:pt x="2769" y="3033"/>
                </a:lnTo>
                <a:lnTo>
                  <a:pt x="3469" y="3822"/>
                </a:lnTo>
                <a:moveTo>
                  <a:pt x="6439" y="2222"/>
                </a:moveTo>
                <a:lnTo>
                  <a:pt x="4619" y="7778"/>
                </a:lnTo>
                <a:lnTo>
                  <a:pt x="3559" y="7778"/>
                </a:lnTo>
                <a:lnTo>
                  <a:pt x="5379" y="2222"/>
                </a:lnTo>
              </a:path>
            </a:pathLst>
          </a:custGeom>
          <a:solidFill>
            <a:srgbClr val="5B8CB8">
              <a:alpha val="100000"/>
            </a:srgbClr>
          </a:solidFill>
          <a:ln>
            <a:headEnd type="none"/>
            <a:tailEnd type="none"/>
          </a:ln>
        </p:spPr>
      </p:sp>
      <p:sp>
        <p:nvSpPr>
          <p:cNvPr id="16" name="TextBox 16"/>
          <p:cNvSpPr txBox="true"/>
          <p:nvPr/>
        </p:nvSpPr>
        <p:spPr>
          <a:xfrm flipH="false" flipV="false" rot="0">
            <a:off x="904798" y="3816400"/>
            <a:ext cx="4070919"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载荷设计</a:t>
            </a:r>
            <a:endParaRPr lang="en-US" sz="1100"/>
          </a:p>
        </p:txBody>
      </p:sp>
      <p:sp>
        <p:nvSpPr>
          <p:cNvPr id="17" name="TextBox 17"/>
          <p:cNvSpPr txBox="true"/>
          <p:nvPr/>
        </p:nvSpPr>
        <p:spPr>
          <a:xfrm flipH="false" flipV="false" rot="0">
            <a:off x="904798" y="4102150"/>
            <a:ext cx="4109010"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0000"/>
                  </a:srgbClr>
                </a:solidFill>
                <a:latin typeface="FZYaYiHei GB18030L2 R"/>
                <a:ea typeface="FZYaYiHei GB18030L2 R"/>
                <a:cs typeface="FZYaYiHei GB18030L2 R"/>
              </a:rPr>
              <a:t>创建fixed定位div元素，红色背景白色文字，z-index=999999置顶显示</a:t>
            </a:r>
            <a:endParaRPr lang="en-US" sz="1100"/>
          </a:p>
        </p:txBody>
      </p:sp>
      <p:sp>
        <p:nvSpPr>
          <p:cNvPr id="18" name="AutoShape 18"/>
          <p:cNvSpPr/>
          <p:nvPr/>
        </p:nvSpPr>
        <p:spPr>
          <a:xfrm flipH="false" flipV="false" rot="0">
            <a:off x="457086" y="4620221"/>
            <a:ext cx="5983627" cy="870496"/>
          </a:xfrm>
          <a:prstGeom prst="rect">
            <a:avLst/>
          </a:prstGeom>
          <a:solidFill>
            <a:srgbClr val="E4E8EC">
              <a:alpha val="100000"/>
            </a:srgbClr>
          </a:solidFill>
          <a:ln w="9525">
            <a:solidFill>
              <a:srgbClr val="C5CDD6">
                <a:alpha val="100000"/>
              </a:srgbClr>
            </a:solidFill>
            <a:prstDash val="solid"/>
            <a:headEnd type="none"/>
            <a:tailEnd type="none"/>
          </a:ln>
        </p:spPr>
      </p:sp>
      <p:sp>
        <p:nvSpPr>
          <p:cNvPr id="19" name="AutoShape 19"/>
          <p:cNvSpPr/>
          <p:nvPr/>
        </p:nvSpPr>
        <p:spPr>
          <a:xfrm flipH="false" flipV="false" rot="0">
            <a:off x="457086" y="4620221"/>
            <a:ext cx="5983627" cy="9525"/>
          </a:xfrm>
          <a:prstGeom prst="line">
            <a:avLst/>
          </a:prstGeom>
          <a:ln w="19050">
            <a:solidFill>
              <a:srgbClr val="5B8CB8">
                <a:alpha val="100000"/>
              </a:srgbClr>
            </a:solidFill>
            <a:prstDash val="solid"/>
            <a:headEnd type="none"/>
            <a:tailEnd type="none"/>
          </a:ln>
        </p:spPr>
      </p:sp>
      <p:sp>
        <p:nvSpPr>
          <p:cNvPr id="20" name="AutoShape 20"/>
          <p:cNvSpPr/>
          <p:nvPr/>
        </p:nvSpPr>
        <p:spPr>
          <a:xfrm flipH="false" flipV="false" rot="0">
            <a:off x="638090" y="4872633"/>
            <a:ext cx="171407" cy="171450"/>
          </a:xfrm>
          <a:custGeom>
            <a:rect b="b" l="l" r="r" t="t"/>
            <a:pathLst>
              <a:path h="10000" w="9998">
                <a:moveTo>
                  <a:pt x="1000" y="5000"/>
                </a:moveTo>
                <a:cubicBezTo>
                  <a:pt x="1000" y="4273"/>
                  <a:pt x="1183" y="3600"/>
                  <a:pt x="1550" y="2980"/>
                </a:cubicBezTo>
                <a:cubicBezTo>
                  <a:pt x="1903" y="2380"/>
                  <a:pt x="2379" y="1903"/>
                  <a:pt x="2979" y="1550"/>
                </a:cubicBezTo>
                <a:cubicBezTo>
                  <a:pt x="3599" y="1183"/>
                  <a:pt x="4272" y="1000"/>
                  <a:pt x="4999" y="1000"/>
                </a:cubicBezTo>
                <a:cubicBezTo>
                  <a:pt x="5725" y="1000"/>
                  <a:pt x="6399" y="1183"/>
                  <a:pt x="7019" y="1550"/>
                </a:cubicBezTo>
                <a:cubicBezTo>
                  <a:pt x="7618" y="1903"/>
                  <a:pt x="8094" y="2380"/>
                  <a:pt x="8448" y="2980"/>
                </a:cubicBezTo>
                <a:cubicBezTo>
                  <a:pt x="8814" y="3600"/>
                  <a:pt x="8998" y="4273"/>
                  <a:pt x="8998" y="5000"/>
                </a:cubicBezTo>
                <a:cubicBezTo>
                  <a:pt x="8998" y="5726"/>
                  <a:pt x="8814" y="6400"/>
                  <a:pt x="8448" y="7020"/>
                </a:cubicBezTo>
                <a:cubicBezTo>
                  <a:pt x="8094" y="7620"/>
                  <a:pt x="7618" y="8096"/>
                  <a:pt x="7019" y="8450"/>
                </a:cubicBezTo>
                <a:cubicBezTo>
                  <a:pt x="6399" y="8816"/>
                  <a:pt x="5725" y="9000"/>
                  <a:pt x="4999" y="9000"/>
                </a:cubicBezTo>
                <a:cubicBezTo>
                  <a:pt x="4272" y="9000"/>
                  <a:pt x="3599" y="8816"/>
                  <a:pt x="2979" y="8450"/>
                </a:cubicBezTo>
                <a:cubicBezTo>
                  <a:pt x="2379" y="8096"/>
                  <a:pt x="1903" y="7620"/>
                  <a:pt x="1550" y="7020"/>
                </a:cubicBezTo>
                <a:cubicBezTo>
                  <a:pt x="1183" y="6400"/>
                  <a:pt x="1000" y="5726"/>
                  <a:pt x="1000" y="5000"/>
                </a:cubicBezTo>
                <a:moveTo>
                  <a:pt x="4999" y="0"/>
                </a:moveTo>
                <a:cubicBezTo>
                  <a:pt x="4319" y="0"/>
                  <a:pt x="3669" y="130"/>
                  <a:pt x="3049" y="390"/>
                </a:cubicBezTo>
                <a:cubicBezTo>
                  <a:pt x="2456" y="643"/>
                  <a:pt x="1928" y="1001"/>
                  <a:pt x="1465" y="1465"/>
                </a:cubicBezTo>
                <a:cubicBezTo>
                  <a:pt x="1001" y="1928"/>
                  <a:pt x="643" y="2456"/>
                  <a:pt x="390" y="3050"/>
                </a:cubicBezTo>
                <a:cubicBezTo>
                  <a:pt x="130" y="3670"/>
                  <a:pt x="0" y="4320"/>
                  <a:pt x="0" y="5000"/>
                </a:cubicBezTo>
                <a:cubicBezTo>
                  <a:pt x="0" y="5680"/>
                  <a:pt x="130" y="6330"/>
                  <a:pt x="390" y="6950"/>
                </a:cubicBezTo>
                <a:cubicBezTo>
                  <a:pt x="643" y="7543"/>
                  <a:pt x="1001" y="8071"/>
                  <a:pt x="1465" y="8535"/>
                </a:cubicBezTo>
                <a:cubicBezTo>
                  <a:pt x="1928" y="8998"/>
                  <a:pt x="2456" y="9356"/>
                  <a:pt x="3049" y="9610"/>
                </a:cubicBezTo>
                <a:cubicBezTo>
                  <a:pt x="3669" y="9870"/>
                  <a:pt x="4319" y="10000"/>
                  <a:pt x="4999" y="10000"/>
                </a:cubicBezTo>
                <a:cubicBezTo>
                  <a:pt x="5679" y="10000"/>
                  <a:pt x="6329" y="9870"/>
                  <a:pt x="6949" y="9610"/>
                </a:cubicBezTo>
                <a:cubicBezTo>
                  <a:pt x="7541" y="9356"/>
                  <a:pt x="8069" y="8998"/>
                  <a:pt x="8533" y="8535"/>
                </a:cubicBezTo>
                <a:cubicBezTo>
                  <a:pt x="8996" y="8071"/>
                  <a:pt x="9354" y="7543"/>
                  <a:pt x="9608" y="6950"/>
                </a:cubicBezTo>
                <a:cubicBezTo>
                  <a:pt x="9868" y="6330"/>
                  <a:pt x="9998" y="5680"/>
                  <a:pt x="9998" y="5000"/>
                </a:cubicBezTo>
                <a:cubicBezTo>
                  <a:pt x="9998" y="4320"/>
                  <a:pt x="9868" y="3670"/>
                  <a:pt x="9608" y="3050"/>
                </a:cubicBezTo>
                <a:cubicBezTo>
                  <a:pt x="9354" y="2456"/>
                  <a:pt x="8996" y="1928"/>
                  <a:pt x="8533" y="1465"/>
                </a:cubicBezTo>
                <a:cubicBezTo>
                  <a:pt x="8069" y="1001"/>
                  <a:pt x="7541" y="643"/>
                  <a:pt x="6949" y="390"/>
                </a:cubicBezTo>
                <a:cubicBezTo>
                  <a:pt x="6329" y="130"/>
                  <a:pt x="5679" y="0"/>
                  <a:pt x="4999" y="0"/>
                </a:cubicBezTo>
                <a:moveTo>
                  <a:pt x="4499" y="6960"/>
                </a:moveTo>
                <a:lnTo>
                  <a:pt x="7728" y="3730"/>
                </a:lnTo>
                <a:lnTo>
                  <a:pt x="7019" y="3020"/>
                </a:lnTo>
                <a:lnTo>
                  <a:pt x="4499" y="5540"/>
                </a:lnTo>
                <a:lnTo>
                  <a:pt x="3099" y="4150"/>
                </a:lnTo>
                <a:lnTo>
                  <a:pt x="2400" y="4850"/>
                </a:lnTo>
              </a:path>
            </a:pathLst>
          </a:custGeom>
          <a:solidFill>
            <a:srgbClr val="5B8CB8">
              <a:alpha val="100000"/>
            </a:srgbClr>
          </a:solidFill>
          <a:ln>
            <a:headEnd type="none"/>
            <a:tailEnd type="none"/>
          </a:ln>
        </p:spPr>
      </p:sp>
      <p:sp>
        <p:nvSpPr>
          <p:cNvPr id="21" name="TextBox 21"/>
          <p:cNvSpPr txBox="true"/>
          <p:nvPr/>
        </p:nvSpPr>
        <p:spPr>
          <a:xfrm flipH="false" flipV="false" rot="0">
            <a:off x="904798" y="4839296"/>
            <a:ext cx="3466233"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执行验证</a:t>
            </a:r>
            <a:endParaRPr lang="en-US" sz="1100"/>
          </a:p>
        </p:txBody>
      </p:sp>
      <p:sp>
        <p:nvSpPr>
          <p:cNvPr id="22" name="TextBox 22"/>
          <p:cNvSpPr txBox="true"/>
          <p:nvPr/>
        </p:nvSpPr>
        <p:spPr>
          <a:xfrm flipH="false" flipV="false" rot="0">
            <a:off x="904798" y="5125046"/>
            <a:ext cx="3504324"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0000"/>
                  </a:srgbClr>
                </a:solidFill>
                <a:latin typeface="FZYaYiHei GB18030L2 R"/>
                <a:ea typeface="FZYaYiHei GB18030L2 R"/>
                <a:cs typeface="FZYaYiHei GB18030L2 R"/>
              </a:rPr>
              <a:t>红色横幅成功渲染于应用页面顶部，跨页面导航后依然生效</a:t>
            </a:r>
            <a:endParaRPr lang="en-US" sz="1100"/>
          </a:p>
        </p:txBody>
      </p:sp>
      <p:sp>
        <p:nvSpPr>
          <p:cNvPr id="23" name="AutoShape 23"/>
          <p:cNvSpPr/>
          <p:nvPr/>
        </p:nvSpPr>
        <p:spPr>
          <a:xfrm flipH="false" flipV="false" rot="0">
            <a:off x="457086" y="5643115"/>
            <a:ext cx="5983627" cy="870496"/>
          </a:xfrm>
          <a:prstGeom prst="rect">
            <a:avLst/>
          </a:prstGeom>
          <a:solidFill>
            <a:srgbClr val="E4E8EC">
              <a:alpha val="100000"/>
            </a:srgbClr>
          </a:solidFill>
          <a:ln w="9525">
            <a:solidFill>
              <a:srgbClr val="C5CDD6">
                <a:alpha val="100000"/>
              </a:srgbClr>
            </a:solidFill>
            <a:prstDash val="solid"/>
            <a:headEnd type="none"/>
            <a:tailEnd type="none"/>
          </a:ln>
        </p:spPr>
      </p:sp>
      <p:sp>
        <p:nvSpPr>
          <p:cNvPr id="24" name="AutoShape 24"/>
          <p:cNvSpPr/>
          <p:nvPr/>
        </p:nvSpPr>
        <p:spPr>
          <a:xfrm flipH="false" flipV="false" rot="0">
            <a:off x="457086" y="5643115"/>
            <a:ext cx="5983627" cy="9525"/>
          </a:xfrm>
          <a:prstGeom prst="line">
            <a:avLst/>
          </a:prstGeom>
          <a:ln w="19050">
            <a:solidFill>
              <a:srgbClr val="5B8CB8">
                <a:alpha val="100000"/>
              </a:srgbClr>
            </a:solidFill>
            <a:prstDash val="solid"/>
            <a:headEnd type="none"/>
            <a:tailEnd type="none"/>
          </a:ln>
        </p:spPr>
      </p:sp>
      <p:sp>
        <p:nvSpPr>
          <p:cNvPr id="25" name="TextBox 25"/>
          <p:cNvSpPr txBox="true"/>
          <p:nvPr/>
        </p:nvSpPr>
        <p:spPr>
          <a:xfrm flipH="false" flipV="false" rot="0">
            <a:off x="771332" y="5862190"/>
            <a:ext cx="3732867"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攻击扩展</a:t>
            </a:r>
            <a:endParaRPr lang="en-US" sz="1100"/>
          </a:p>
        </p:txBody>
      </p:sp>
      <p:sp>
        <p:nvSpPr>
          <p:cNvPr id="26" name="TextBox 26"/>
          <p:cNvSpPr txBox="true"/>
          <p:nvPr/>
        </p:nvSpPr>
        <p:spPr>
          <a:xfrm flipH="false" flipV="false" rot="0">
            <a:off x="771332" y="6147940"/>
            <a:ext cx="3770956"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0000"/>
                  </a:srgbClr>
                </a:solidFill>
                <a:latin typeface="FZYaYiHei GB18030L2 R"/>
                <a:ea typeface="FZYaYiHei GB18030L2 R"/>
                <a:cs typeface="FZYaYiHei GB18030L2 R"/>
              </a:rPr>
              <a:t>实际攻击者可替换为恶意脚本，实现钓鱼、数据窃取、功能劫持</a:t>
            </a:r>
            <a:endParaRPr lang="en-US" sz="1100"/>
          </a:p>
        </p:txBody>
      </p:sp>
      <p:sp>
        <p:nvSpPr>
          <p:cNvPr id="27" name="TextBox 27"/>
          <p:cNvSpPr txBox="true"/>
          <p:nvPr/>
        </p:nvSpPr>
        <p:spPr>
          <a:xfrm flipH="false" flipV="false" rot="0">
            <a:off x="6745436" y="2245816"/>
            <a:ext cx="4986430"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完整攻击链</a:t>
            </a:r>
            <a:endParaRPr lang="en-US" sz="1100"/>
          </a:p>
        </p:txBody>
      </p:sp>
      <p:sp>
        <p:nvSpPr>
          <p:cNvPr id="28" name="AutoShape 28"/>
          <p:cNvSpPr/>
          <p:nvPr/>
        </p:nvSpPr>
        <p:spPr>
          <a:xfrm flipH="false" flipV="false" rot="0">
            <a:off x="6745436" y="2498228"/>
            <a:ext cx="4986430" cy="4359772"/>
          </a:xfrm>
          <a:prstGeom prst="rect">
            <a:avLst/>
          </a:prstGeom>
          <a:solidFill>
            <a:srgbClr val="E4E8EC">
              <a:alpha val="100000"/>
            </a:srgbClr>
          </a:solidFill>
          <a:ln w="9525">
            <a:solidFill>
              <a:srgbClr val="C5CDD6">
                <a:alpha val="100000"/>
              </a:srgbClr>
            </a:solidFill>
            <a:prstDash val="solid"/>
            <a:headEnd type="none"/>
            <a:tailEnd type="none"/>
          </a:ln>
        </p:spPr>
      </p:sp>
      <p:sp>
        <p:nvSpPr>
          <p:cNvPr id="29" name="AutoShape 29"/>
          <p:cNvSpPr/>
          <p:nvPr/>
        </p:nvSpPr>
        <p:spPr>
          <a:xfrm flipH="false" flipV="false" rot="0">
            <a:off x="6983501" y="2793503"/>
            <a:ext cx="304724" cy="304800"/>
          </a:xfrm>
          <a:prstGeom prst="ellipse">
            <a:avLst/>
          </a:prstGeom>
          <a:solidFill>
            <a:srgbClr val="5B8CB8">
              <a:alpha val="100000"/>
            </a:srgbClr>
          </a:solidFill>
          <a:ln>
            <a:headEnd type="none"/>
            <a:tailEnd type="none"/>
          </a:ln>
        </p:spPr>
      </p:sp>
      <p:sp>
        <p:nvSpPr>
          <p:cNvPr id="30" name="TextBox 30"/>
          <p:cNvSpPr txBox="true"/>
          <p:nvPr/>
        </p:nvSpPr>
        <p:spPr>
          <a:xfrm flipH="false" flipV="false" rot="0">
            <a:off x="7098666" y="2864941"/>
            <a:ext cx="189560" cy="152400"/>
          </a:xfrm>
          <a:prstGeom prst="rect">
            <a:avLst/>
          </a:prstGeom>
          <a:ln>
            <a:headEnd type="none"/>
            <a:tailEnd type="none"/>
          </a:ln>
        </p:spPr>
        <p:txBody>
          <a:bodyPr anchor="t" anchorCtr="false" bIns="0" lIns="0" rIns="0" rtlCol="false" tIns="0" vert="horz" wrap="none"/>
          <a:lstStyle/>
          <a:p>
            <a:pPr algn="l">
              <a:defRPr/>
            </a:pPr>
            <a:r>
              <a:rPr b="true" i="false" lang="en-US" strike="noStrike" sz="1000">
                <a:ln/>
                <a:solidFill>
                  <a:srgbClr val="F1F3F5">
                    <a:alpha val="100000"/>
                  </a:srgbClr>
                </a:solidFill>
                <a:latin typeface="Inter"/>
                <a:ea typeface="Inter"/>
                <a:cs typeface="Inter"/>
              </a:rPr>
              <a:t>1</a:t>
            </a:r>
            <a:endParaRPr lang="en-US" sz="1100"/>
          </a:p>
        </p:txBody>
      </p:sp>
      <p:sp>
        <p:nvSpPr>
          <p:cNvPr id="31" name="TextBox 31"/>
          <p:cNvSpPr txBox="true"/>
          <p:nvPr/>
        </p:nvSpPr>
        <p:spPr>
          <a:xfrm flipH="false" flipV="false" rot="0">
            <a:off x="7421542" y="2755403"/>
            <a:ext cx="4072259"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100">
                <a:ln/>
                <a:solidFill>
                  <a:srgbClr val="0A1F3D">
                    <a:alpha val="100000"/>
                  </a:srgbClr>
                </a:solidFill>
                <a:latin typeface="Alibaba PuHuiTi 3.0 55 Regular"/>
                <a:ea typeface="Alibaba PuHuiTi 3.0 55 Regular"/>
                <a:cs typeface="Alibaba PuHuiTi 3.0 55 Regular"/>
              </a:rPr>
              <a:t>文件读取</a:t>
            </a:r>
            <a:endParaRPr lang="en-US" sz="1100"/>
          </a:p>
        </p:txBody>
      </p:sp>
      <p:sp>
        <p:nvSpPr>
          <p:cNvPr id="32" name="TextBox 32"/>
          <p:cNvSpPr txBox="true"/>
          <p:nvPr/>
        </p:nvSpPr>
        <p:spPr>
          <a:xfrm flipH="false" flipV="false" rot="0">
            <a:off x="7421542" y="2988766"/>
            <a:ext cx="4072259"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利用FileProvider漏洞读取外部存储</a:t>
            </a:r>
            <a:endParaRPr lang="en-US" sz="1100"/>
          </a:p>
        </p:txBody>
      </p:sp>
      <p:sp>
        <p:nvSpPr>
          <p:cNvPr id="33" name="AutoShape 33"/>
          <p:cNvSpPr/>
          <p:nvPr/>
        </p:nvSpPr>
        <p:spPr>
          <a:xfrm flipH="false" flipV="false" rot="0">
            <a:off x="7126341" y="3307853"/>
            <a:ext cx="9522" cy="190500"/>
          </a:xfrm>
          <a:prstGeom prst="rect">
            <a:avLst/>
          </a:prstGeom>
          <a:solidFill>
            <a:srgbClr val="C5CDD6">
              <a:alpha val="100000"/>
            </a:srgbClr>
          </a:solidFill>
          <a:ln>
            <a:headEnd type="none"/>
            <a:tailEnd type="none"/>
          </a:ln>
        </p:spPr>
      </p:sp>
      <p:sp>
        <p:nvSpPr>
          <p:cNvPr id="34" name="AutoShape 34"/>
          <p:cNvSpPr/>
          <p:nvPr/>
        </p:nvSpPr>
        <p:spPr>
          <a:xfrm flipH="false" flipV="false" rot="0">
            <a:off x="6983501" y="3707903"/>
            <a:ext cx="304724" cy="304800"/>
          </a:xfrm>
          <a:prstGeom prst="ellipse">
            <a:avLst/>
          </a:prstGeom>
          <a:solidFill>
            <a:srgbClr val="5B8CB8">
              <a:alpha val="100000"/>
            </a:srgbClr>
          </a:solidFill>
          <a:ln>
            <a:headEnd type="none"/>
            <a:tailEnd type="none"/>
          </a:ln>
        </p:spPr>
      </p:sp>
      <p:sp>
        <p:nvSpPr>
          <p:cNvPr id="35" name="TextBox 35"/>
          <p:cNvSpPr txBox="true"/>
          <p:nvPr/>
        </p:nvSpPr>
        <p:spPr>
          <a:xfrm flipH="false" flipV="false" rot="0">
            <a:off x="7098666" y="3779341"/>
            <a:ext cx="189560" cy="152400"/>
          </a:xfrm>
          <a:prstGeom prst="rect">
            <a:avLst/>
          </a:prstGeom>
          <a:ln>
            <a:headEnd type="none"/>
            <a:tailEnd type="none"/>
          </a:ln>
        </p:spPr>
        <p:txBody>
          <a:bodyPr anchor="t" anchorCtr="false" bIns="0" lIns="0" rIns="0" rtlCol="false" tIns="0" vert="horz" wrap="none"/>
          <a:lstStyle/>
          <a:p>
            <a:pPr algn="l">
              <a:defRPr/>
            </a:pPr>
            <a:r>
              <a:rPr b="true" i="false" lang="en-US" strike="noStrike" sz="1000">
                <a:ln/>
                <a:solidFill>
                  <a:srgbClr val="F1F3F5">
                    <a:alpha val="100000"/>
                  </a:srgbClr>
                </a:solidFill>
                <a:latin typeface="Inter"/>
                <a:ea typeface="Inter"/>
                <a:cs typeface="Inter"/>
              </a:rPr>
              <a:t>2</a:t>
            </a:r>
            <a:endParaRPr lang="en-US" sz="1100"/>
          </a:p>
        </p:txBody>
      </p:sp>
      <p:sp>
        <p:nvSpPr>
          <p:cNvPr id="36" name="TextBox 36"/>
          <p:cNvSpPr txBox="true"/>
          <p:nvPr/>
        </p:nvSpPr>
        <p:spPr>
          <a:xfrm flipH="false" flipV="false" rot="0">
            <a:off x="7421542" y="3669803"/>
            <a:ext cx="4072259"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100">
                <a:ln/>
                <a:solidFill>
                  <a:srgbClr val="0A1F3D">
                    <a:alpha val="100000"/>
                  </a:srgbClr>
                </a:solidFill>
                <a:latin typeface="Alibaba PuHuiTi 3.0 55 Regular"/>
                <a:ea typeface="Alibaba PuHuiTi 3.0 55 Regular"/>
                <a:cs typeface="Alibaba PuHuiTi 3.0 55 Regular"/>
              </a:rPr>
              <a:t>代码注入</a:t>
            </a:r>
            <a:endParaRPr lang="en-US" sz="1100"/>
          </a:p>
        </p:txBody>
      </p:sp>
      <p:sp>
        <p:nvSpPr>
          <p:cNvPr id="37" name="TextBox 37"/>
          <p:cNvSpPr txBox="true"/>
          <p:nvPr/>
        </p:nvSpPr>
        <p:spPr>
          <a:xfrm flipH="false" flipV="false" rot="0">
            <a:off x="7421542" y="3903166"/>
            <a:ext cx="4072259"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修改templet_common.html注入恶意脚本</a:t>
            </a:r>
            <a:endParaRPr lang="en-US" sz="1100"/>
          </a:p>
        </p:txBody>
      </p:sp>
      <p:sp>
        <p:nvSpPr>
          <p:cNvPr id="38" name="AutoShape 38"/>
          <p:cNvSpPr/>
          <p:nvPr/>
        </p:nvSpPr>
        <p:spPr>
          <a:xfrm flipH="false" flipV="false" rot="0">
            <a:off x="7126341" y="4222253"/>
            <a:ext cx="9522" cy="190500"/>
          </a:xfrm>
          <a:prstGeom prst="rect">
            <a:avLst/>
          </a:prstGeom>
          <a:solidFill>
            <a:srgbClr val="C5CDD6">
              <a:alpha val="100000"/>
            </a:srgbClr>
          </a:solidFill>
          <a:ln>
            <a:headEnd type="none"/>
            <a:tailEnd type="none"/>
          </a:ln>
        </p:spPr>
      </p:sp>
      <p:sp>
        <p:nvSpPr>
          <p:cNvPr id="39" name="AutoShape 39"/>
          <p:cNvSpPr/>
          <p:nvPr/>
        </p:nvSpPr>
        <p:spPr>
          <a:xfrm flipH="false" flipV="false" rot="0">
            <a:off x="6983501" y="4622303"/>
            <a:ext cx="304724" cy="304800"/>
          </a:xfrm>
          <a:prstGeom prst="ellipse">
            <a:avLst/>
          </a:prstGeom>
          <a:solidFill>
            <a:srgbClr val="5B8CB8">
              <a:alpha val="100000"/>
            </a:srgbClr>
          </a:solidFill>
          <a:ln>
            <a:headEnd type="none"/>
            <a:tailEnd type="none"/>
          </a:ln>
        </p:spPr>
      </p:sp>
      <p:sp>
        <p:nvSpPr>
          <p:cNvPr id="40" name="TextBox 40"/>
          <p:cNvSpPr txBox="true"/>
          <p:nvPr/>
        </p:nvSpPr>
        <p:spPr>
          <a:xfrm flipH="false" flipV="false" rot="0">
            <a:off x="7098666" y="4693741"/>
            <a:ext cx="189560" cy="152400"/>
          </a:xfrm>
          <a:prstGeom prst="rect">
            <a:avLst/>
          </a:prstGeom>
          <a:ln>
            <a:headEnd type="none"/>
            <a:tailEnd type="none"/>
          </a:ln>
        </p:spPr>
        <p:txBody>
          <a:bodyPr anchor="t" anchorCtr="false" bIns="0" lIns="0" rIns="0" rtlCol="false" tIns="0" vert="horz" wrap="none"/>
          <a:lstStyle/>
          <a:p>
            <a:pPr algn="l">
              <a:defRPr/>
            </a:pPr>
            <a:r>
              <a:rPr b="true" i="false" lang="en-US" strike="noStrike" sz="1000">
                <a:ln/>
                <a:solidFill>
                  <a:srgbClr val="F1F3F5">
                    <a:alpha val="100000"/>
                  </a:srgbClr>
                </a:solidFill>
                <a:latin typeface="Inter"/>
                <a:ea typeface="Inter"/>
                <a:cs typeface="Inter"/>
              </a:rPr>
              <a:t>3</a:t>
            </a:r>
            <a:endParaRPr lang="en-US" sz="1100"/>
          </a:p>
        </p:txBody>
      </p:sp>
      <p:sp>
        <p:nvSpPr>
          <p:cNvPr id="41" name="TextBox 41"/>
          <p:cNvSpPr txBox="true"/>
          <p:nvPr/>
        </p:nvSpPr>
        <p:spPr>
          <a:xfrm flipH="false" flipV="false" rot="0">
            <a:off x="7421542" y="4584203"/>
            <a:ext cx="4072259"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100">
                <a:ln/>
                <a:solidFill>
                  <a:srgbClr val="0A1F3D">
                    <a:alpha val="100000"/>
                  </a:srgbClr>
                </a:solidFill>
                <a:latin typeface="Alibaba PuHuiTi 3.0 55 Regular"/>
                <a:ea typeface="Alibaba PuHuiTi 3.0 55 Regular"/>
                <a:cs typeface="Alibaba PuHuiTi 3.0 55 Regular"/>
              </a:rPr>
              <a:t>代码执行</a:t>
            </a:r>
            <a:endParaRPr lang="en-US" sz="1100"/>
          </a:p>
        </p:txBody>
      </p:sp>
      <p:sp>
        <p:nvSpPr>
          <p:cNvPr id="42" name="TextBox 42"/>
          <p:cNvSpPr txBox="true"/>
          <p:nvPr/>
        </p:nvSpPr>
        <p:spPr>
          <a:xfrm flipH="false" flipV="false" rot="0">
            <a:off x="7421542" y="4817566"/>
            <a:ext cx="4072259"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WebView加载执行注入的JavaScript</a:t>
            </a:r>
            <a:endParaRPr lang="en-US" sz="1100"/>
          </a:p>
        </p:txBody>
      </p:sp>
      <p:sp>
        <p:nvSpPr>
          <p:cNvPr id="43" name="AutoShape 43"/>
          <p:cNvSpPr/>
          <p:nvPr/>
        </p:nvSpPr>
        <p:spPr>
          <a:xfrm flipH="false" flipV="false" rot="0">
            <a:off x="7126341" y="5136653"/>
            <a:ext cx="9522" cy="190500"/>
          </a:xfrm>
          <a:prstGeom prst="rect">
            <a:avLst/>
          </a:prstGeom>
          <a:solidFill>
            <a:srgbClr val="C5CDD6">
              <a:alpha val="100000"/>
            </a:srgbClr>
          </a:solidFill>
          <a:ln>
            <a:headEnd type="none"/>
            <a:tailEnd type="none"/>
          </a:ln>
        </p:spPr>
      </p:sp>
      <p:sp>
        <p:nvSpPr>
          <p:cNvPr id="44" name="AutoShape 44"/>
          <p:cNvSpPr/>
          <p:nvPr/>
        </p:nvSpPr>
        <p:spPr>
          <a:xfrm flipH="false" flipV="false" rot="0">
            <a:off x="6983501" y="5536703"/>
            <a:ext cx="304724" cy="304800"/>
          </a:xfrm>
          <a:prstGeom prst="ellipse">
            <a:avLst/>
          </a:prstGeom>
          <a:solidFill>
            <a:srgbClr val="0A1F3D">
              <a:alpha val="100000"/>
            </a:srgbClr>
          </a:solidFill>
          <a:ln>
            <a:headEnd type="none"/>
            <a:tailEnd type="none"/>
          </a:ln>
        </p:spPr>
      </p:sp>
      <p:sp>
        <p:nvSpPr>
          <p:cNvPr id="45" name="TextBox 45"/>
          <p:cNvSpPr txBox="true"/>
          <p:nvPr/>
        </p:nvSpPr>
        <p:spPr>
          <a:xfrm flipH="false" flipV="false" rot="0">
            <a:off x="7098666" y="5608141"/>
            <a:ext cx="189560" cy="152400"/>
          </a:xfrm>
          <a:prstGeom prst="rect">
            <a:avLst/>
          </a:prstGeom>
          <a:ln>
            <a:headEnd type="none"/>
            <a:tailEnd type="none"/>
          </a:ln>
        </p:spPr>
        <p:txBody>
          <a:bodyPr anchor="t" anchorCtr="false" bIns="0" lIns="0" rIns="0" rtlCol="false" tIns="0" vert="horz" wrap="none"/>
          <a:lstStyle/>
          <a:p>
            <a:pPr algn="l">
              <a:defRPr/>
            </a:pPr>
            <a:r>
              <a:rPr b="true" i="false" lang="en-US" strike="noStrike" sz="1000">
                <a:ln/>
                <a:solidFill>
                  <a:srgbClr val="F1F3F5">
                    <a:alpha val="100000"/>
                  </a:srgbClr>
                </a:solidFill>
                <a:latin typeface="Inter"/>
                <a:ea typeface="Inter"/>
                <a:cs typeface="Inter"/>
              </a:rPr>
              <a:t>4</a:t>
            </a:r>
            <a:endParaRPr lang="en-US" sz="1100"/>
          </a:p>
        </p:txBody>
      </p:sp>
      <p:sp>
        <p:nvSpPr>
          <p:cNvPr id="46" name="TextBox 46"/>
          <p:cNvSpPr txBox="true"/>
          <p:nvPr/>
        </p:nvSpPr>
        <p:spPr>
          <a:xfrm flipH="false" flipV="false" rot="0">
            <a:off x="7421542" y="5498603"/>
            <a:ext cx="4072259"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100">
                <a:ln/>
                <a:solidFill>
                  <a:srgbClr val="0A1F3D">
                    <a:alpha val="100000"/>
                  </a:srgbClr>
                </a:solidFill>
                <a:latin typeface="Alibaba PuHuiTi 3.0 55 Regular"/>
                <a:ea typeface="Alibaba PuHuiTi 3.0 55 Regular"/>
                <a:cs typeface="Alibaba PuHuiTi 3.0 55 Regular"/>
              </a:rPr>
              <a:t>攻击完成</a:t>
            </a:r>
            <a:endParaRPr lang="en-US" sz="1100"/>
          </a:p>
        </p:txBody>
      </p:sp>
      <p:sp>
        <p:nvSpPr>
          <p:cNvPr id="47" name="TextBox 47"/>
          <p:cNvSpPr txBox="true"/>
          <p:nvPr/>
        </p:nvSpPr>
        <p:spPr>
          <a:xfrm flipH="false" flipV="false" rot="0">
            <a:off x="7421542" y="5731966"/>
            <a:ext cx="4072259"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获得应用内任意代码执行能力</a:t>
            </a:r>
            <a:endParaRPr lang="en-US" sz="1100"/>
          </a:p>
        </p:txBody>
      </p:sp>
      <p:sp>
        <p:nvSpPr>
          <p:cNvPr id="48" name="AutoShape 48"/>
          <p:cNvSpPr/>
          <p:nvPr/>
        </p:nvSpPr>
        <p:spPr>
          <a:xfrm flipH="false" flipV="false" rot="0">
            <a:off x="6983501" y="6051053"/>
            <a:ext cx="4510300" cy="747712"/>
          </a:xfrm>
          <a:prstGeom prst="rect">
            <a:avLst/>
          </a:prstGeom>
          <a:solidFill>
            <a:srgbClr val="5B8CB8">
              <a:alpha val="12156"/>
            </a:srgbClr>
          </a:solidFill>
          <a:ln>
            <a:headEnd type="none"/>
            <a:tailEnd type="none"/>
          </a:ln>
        </p:spPr>
      </p:sp>
      <p:sp>
        <p:nvSpPr>
          <p:cNvPr id="49" name="AutoShape 49"/>
          <p:cNvSpPr/>
          <p:nvPr/>
        </p:nvSpPr>
        <p:spPr>
          <a:xfrm flipH="false" flipV="false" rot="0">
            <a:off x="6983501" y="6051053"/>
            <a:ext cx="9522" cy="747712"/>
          </a:xfrm>
          <a:prstGeom prst="line">
            <a:avLst/>
          </a:prstGeom>
          <a:ln w="28575">
            <a:solidFill>
              <a:srgbClr val="5B8CB8">
                <a:alpha val="100000"/>
              </a:srgbClr>
            </a:solidFill>
            <a:prstDash val="solid"/>
            <a:headEnd type="none"/>
            <a:tailEnd type="none"/>
          </a:ln>
        </p:spPr>
      </p:sp>
      <p:sp>
        <p:nvSpPr>
          <p:cNvPr id="50" name="TextBox 50"/>
          <p:cNvSpPr txBox="true"/>
          <p:nvPr/>
        </p:nvSpPr>
        <p:spPr>
          <a:xfrm flipH="false" flipV="false" rot="0">
            <a:off x="7164432" y="6203453"/>
            <a:ext cx="4177007"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60000"/>
                  </a:srgbClr>
                </a:solidFill>
                <a:latin typeface="Alibaba PuHuiTi 3.0 55 Regular"/>
                <a:ea typeface="Alibaba PuHuiTi 3.0 55 Regular"/>
                <a:cs typeface="Alibaba PuHuiTi 3.0 55 Regular"/>
              </a:rPr>
              <a:t>风险等级</a:t>
            </a:r>
            <a:endParaRPr lang="en-US" sz="1100"/>
          </a:p>
        </p:txBody>
      </p:sp>
      <p:sp>
        <p:nvSpPr>
          <p:cNvPr id="51" name="TextBox 51"/>
          <p:cNvSpPr txBox="true"/>
          <p:nvPr/>
        </p:nvSpPr>
        <p:spPr>
          <a:xfrm flipH="false" flipV="false" rot="0">
            <a:off x="7164432" y="6417766"/>
            <a:ext cx="4177007" cy="209550"/>
          </a:xfrm>
          <a:prstGeom prst="rect">
            <a:avLst/>
          </a:prstGeom>
          <a:ln>
            <a:headEnd type="none"/>
            <a:tailEnd type="none"/>
          </a:ln>
        </p:spPr>
        <p:txBody>
          <a:bodyPr anchor="t" anchorCtr="false" bIns="0" lIns="0" rIns="0" rtlCol="false" tIns="0" vert="horz" wrap="none"/>
          <a:lstStyle/>
          <a:p>
            <a:pPr algn="l">
              <a:defRPr/>
            </a:pPr>
            <a:r>
              <a:rPr b="true" i="false" lang="en-US" strike="noStrike" sz="1500">
                <a:ln/>
                <a:solidFill>
                  <a:srgbClr val="5B8CB8">
                    <a:alpha val="100000"/>
                  </a:srgbClr>
                </a:solidFill>
                <a:latin typeface="Alibaba PuHuiTi 3.0 55 Regular"/>
                <a:ea typeface="Alibaba PuHuiTi 3.0 55 Regular"/>
                <a:cs typeface="Alibaba PuHuiTi 3.0 55 Regular"/>
              </a:rPr>
              <a:t>CRITICAL</a:t>
            </a:r>
            <a:endParaRPr lang="en-US" sz="1100"/>
          </a:p>
        </p:txBody>
      </p:sp>
    </p:spTree>
  </p:cSld>
  <p:clrMapOvr>
    <a:masterClrMapping/>
  </p:clrMapOvr>
</p:sld>
</file>

<file path=ppt/slides/slide3.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514222" y="476250"/>
            <a:ext cx="11217645"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Security Analysis</a:t>
            </a:r>
            <a:endParaRPr lang="en-US" sz="1100"/>
          </a:p>
        </p:txBody>
      </p:sp>
      <p:sp>
        <p:nvSpPr>
          <p:cNvPr id="4" name="TextBox 4"/>
          <p:cNvSpPr txBox="true"/>
          <p:nvPr/>
        </p:nvSpPr>
        <p:spPr>
          <a:xfrm flipH="false" flipV="false" rot="0">
            <a:off x="457086" y="733425"/>
            <a:ext cx="11274781" cy="390525"/>
          </a:xfrm>
          <a:prstGeom prst="rect">
            <a:avLst/>
          </a:prstGeom>
          <a:ln>
            <a:headEnd type="none"/>
            <a:tailEnd type="none"/>
          </a:ln>
        </p:spPr>
        <p:txBody>
          <a:bodyPr anchor="t" anchorCtr="false" bIns="0" lIns="0" rIns="0" rtlCol="false" tIns="0" vert="horz" wrap="none"/>
          <a:lstStyle/>
          <a:p>
            <a:pPr algn="l">
              <a:defRPr/>
            </a:pPr>
            <a:r>
              <a:rPr b="true" i="false" lang="en-US" strike="noStrike" sz="2700">
                <a:ln/>
                <a:solidFill>
                  <a:srgbClr val="0A1F3D">
                    <a:alpha val="100000"/>
                  </a:srgbClr>
                </a:solidFill>
                <a:latin typeface="Alibaba PuHuiTi 3.0 55 Regular"/>
                <a:ea typeface="Alibaba PuHuiTi 3.0 55 Regular"/>
                <a:cs typeface="Alibaba PuHuiTi 3.0 55 Regular"/>
              </a:rPr>
              <a:t>分析目标：版本锁定与关键矛盾</a:t>
            </a:r>
            <a:endParaRPr lang="en-US" sz="1100"/>
          </a:p>
        </p:txBody>
      </p:sp>
      <p:sp>
        <p:nvSpPr>
          <p:cNvPr id="5" name="AutoShape 5"/>
          <p:cNvSpPr/>
          <p:nvPr/>
        </p:nvSpPr>
        <p:spPr>
          <a:xfrm flipH="false" flipV="false" rot="0">
            <a:off x="457086" y="1363861"/>
            <a:ext cx="11274781" cy="1467446"/>
          </a:xfrm>
          <a:prstGeom prst="roundRect">
            <a:avLst>
              <a:gd fmla="val 809" name="adj"/>
            </a:avLst>
          </a:prstGeom>
          <a:solidFill>
            <a:srgbClr val="E8EBEF">
              <a:alpha val="100000"/>
            </a:srgbClr>
          </a:solidFill>
          <a:ln w="9525">
            <a:solidFill>
              <a:srgbClr val="C5CDD6">
                <a:alpha val="100000"/>
              </a:srgbClr>
            </a:solidFill>
            <a:prstDash val="solid"/>
            <a:headEnd type="none"/>
            <a:tailEnd type="none"/>
          </a:ln>
        </p:spPr>
      </p:sp>
      <p:sp>
        <p:nvSpPr>
          <p:cNvPr id="6" name="AutoShape 6"/>
          <p:cNvSpPr/>
          <p:nvPr/>
        </p:nvSpPr>
        <p:spPr>
          <a:xfrm flipH="false" flipV="false" rot="0">
            <a:off x="457086" y="1363861"/>
            <a:ext cx="11274781" cy="9525"/>
          </a:xfrm>
          <a:prstGeom prst="line">
            <a:avLst/>
          </a:prstGeom>
          <a:ln w="28575">
            <a:solidFill>
              <a:srgbClr val="5B8CB8">
                <a:alpha val="100000"/>
              </a:srgbClr>
            </a:solidFill>
            <a:prstDash val="solid"/>
            <a:headEnd type="none"/>
            <a:tailEnd type="none"/>
          </a:ln>
        </p:spPr>
      </p:sp>
      <p:sp>
        <p:nvSpPr>
          <p:cNvPr id="7" name="AutoShape 7"/>
          <p:cNvSpPr/>
          <p:nvPr/>
        </p:nvSpPr>
        <p:spPr>
          <a:xfrm flipH="false" flipV="false" rot="0">
            <a:off x="733242" y="1601986"/>
            <a:ext cx="342814" cy="342900"/>
          </a:xfrm>
          <a:prstGeom prst="roundRect">
            <a:avLst>
              <a:gd fmla="val 14819" name="adj"/>
            </a:avLst>
          </a:prstGeom>
          <a:solidFill>
            <a:srgbClr val="5B8CB8">
              <a:alpha val="100000"/>
            </a:srgbClr>
          </a:solidFill>
          <a:ln>
            <a:headEnd type="none"/>
            <a:tailEnd type="none"/>
          </a:ln>
        </p:spPr>
      </p:sp>
      <p:sp>
        <p:nvSpPr>
          <p:cNvPr id="8" name="TextBox 8"/>
          <p:cNvSpPr txBox="true"/>
          <p:nvPr/>
        </p:nvSpPr>
        <p:spPr>
          <a:xfrm flipH="false" flipV="false" rot="0">
            <a:off x="1209373" y="1621036"/>
            <a:ext cx="10246338"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核心洞察 / Key Insight</a:t>
            </a:r>
            <a:endParaRPr lang="en-US" sz="1100"/>
          </a:p>
        </p:txBody>
      </p:sp>
      <p:sp>
        <p:nvSpPr>
          <p:cNvPr id="9" name="TextBox 9"/>
          <p:cNvSpPr txBox="true"/>
          <p:nvPr/>
        </p:nvSpPr>
        <p:spPr>
          <a:xfrm flipH="false" flipV="false" rot="0">
            <a:off x="1209373" y="1882973"/>
            <a:ext cx="10256455" cy="67984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4901"/>
                  </a:srgbClr>
                </a:solidFill>
                <a:latin typeface="FZYaYiHei GB18030L2 R"/>
                <a:ea typeface="FZYaYiHei GB18030L2 R"/>
                <a:cs typeface="FZYaYiHei GB18030L2 R"/>
              </a:rPr>
              <a:t>官网版与应用商店版版本号完全一致（</a:t>
            </a:r>
            <a:r>
              <a:rPr b="false" i="false" strike="noStrike" sz="1200">
                <a:ln/>
                <a:solidFill>
                  <a:srgbClr val="5B8CB8">
                    <a:alpha val="94901"/>
                  </a:srgbClr>
                </a:solidFill>
                <a:latin typeface="Inter"/>
                <a:ea typeface="Inter"/>
                <a:cs typeface="Inter"/>
              </a:rPr>
              <a:t>7.0.65.2439</a:t>
            </a:r>
            <a:r>
              <a:rPr b="false" i="false" strike="noStrike" sz="1200">
                <a:ln/>
                <a:solidFill>
                  <a:srgbClr val="0A1F3D">
                    <a:alpha val="94901"/>
                  </a:srgbClr>
                </a:solidFill>
                <a:latin typeface="FZYaYiHei GB18030L2 R"/>
                <a:ea typeface="FZYaYiHei GB18030L2 R"/>
                <a:cs typeface="FZYaYiHei GB18030L2 R"/>
              </a:rPr>
              <a:t>），但存在</a:t>
            </a:r>
            <a:r>
              <a:rPr b="true" i="false" strike="noStrike" sz="1200">
                <a:ln/>
                <a:solidFill>
                  <a:srgbClr val="5B8CB8">
                    <a:alpha val="94901"/>
                  </a:srgbClr>
                </a:solidFill>
                <a:latin typeface="FZYaYiHei GB18030L2 R"/>
                <a:ea typeface="FZYaYiHei GB18030L2 R"/>
                <a:cs typeface="FZYaYiHei GB18030L2 R"/>
              </a:rPr>
              <a:t>"高编低运"</a:t>
            </a:r>
            <a:r>
              <a:rPr b="false" i="false" strike="noStrike" sz="1200">
                <a:ln/>
                <a:solidFill>
                  <a:srgbClr val="0A1F3D">
                    <a:alpha val="94901"/>
                  </a:srgbClr>
                </a:solidFill>
                <a:latin typeface="FZYaYiHei GB18030L2 R"/>
                <a:ea typeface="FZYaYiHei GB18030L2 R"/>
                <a:cs typeface="FZYaYiHei GB18030L2 R"/>
              </a:rPr>
              <a:t>的关键矛盾——编译SDK为</a:t>
            </a:r>
            <a:r>
              <a:rPr b="false" i="false" strike="noStrike" sz="1200">
                <a:ln/>
                <a:solidFill>
                  <a:srgbClr val="0A1F3D">
                    <a:alpha val="94901"/>
                  </a:srgbClr>
                </a:solidFill>
                <a:latin typeface="Inter"/>
                <a:ea typeface="Inter"/>
                <a:cs typeface="Inter"/>
              </a:rPr>
              <a:t>34</a:t>
            </a:r>
            <a:r>
              <a:rPr b="false" i="false" strike="noStrike" sz="1200">
                <a:ln/>
                <a:solidFill>
                  <a:srgbClr val="0A1F3D">
                    <a:alpha val="94901"/>
                  </a:srgbClr>
                </a:solidFill>
                <a:latin typeface="FZYaYiHei GB18030L2 R"/>
                <a:ea typeface="FZYaYiHei GB18030L2 R"/>
                <a:cs typeface="FZYaYiHei GB18030L2 R"/>
              </a:rPr>
              <a:t>（Android 14），运行SDK仅为</a:t>
            </a:r>
            <a:r>
              <a:rPr b="false" i="false" strike="noStrike" sz="1200">
                <a:ln/>
                <a:solidFill>
                  <a:srgbClr val="0A1F3D">
                    <a:alpha val="94901"/>
                  </a:srgbClr>
                </a:solidFill>
                <a:latin typeface="Inter"/>
                <a:ea typeface="Inter"/>
                <a:cs typeface="Inter"/>
              </a:rPr>
              <a:t>30</a:t>
            </a:r>
            <a:r>
              <a:rPr b="false" i="false" strike="noStrike" sz="1200">
                <a:ln/>
                <a:solidFill>
                  <a:srgbClr val="0A1F3D">
                    <a:alpha val="94901"/>
                  </a:srgbClr>
                </a:solidFill>
                <a:latin typeface="FZYaYiHei GB18030L2 R"/>
                <a:ea typeface="FZYaYiHei GB18030L2 R"/>
                <a:cs typeface="FZYaYiHei GB18030L2 R"/>
              </a:rPr>
              <a:t>（Android 11）。</a:t>
            </a:r>
            <a:endParaRPr lang="en-US" sz="1100"/>
          </a:p>
          <a:p>
            <a:pPr algn="l"/>
            <a:r>
              <a:rPr b="false" i="false" strike="noStrike" sz="1200">
                <a:ln/>
                <a:solidFill>
                  <a:srgbClr val="0A1F3D">
                    <a:alpha val="94901"/>
                  </a:srgbClr>
                </a:solidFill>
                <a:latin typeface="FZYaYiHei GB18030L2 R"/>
                <a:ea typeface="FZYaYiHei GB18030L2 R"/>
                <a:cs typeface="FZYaYiHei GB18030L2 R"/>
              </a:rPr>
              <a:t>这种配置强制启用了</a:t>
            </a:r>
            <a:r>
              <a:rPr b="false" i="false" strike="noStrike" sz="1200">
                <a:ln/>
                <a:solidFill>
                  <a:srgbClr val="0A1F3D">
                    <a:alpha val="94901"/>
                  </a:srgbClr>
                </a:solidFill>
                <a:latin typeface="Inter"/>
                <a:ea typeface="Inter"/>
                <a:cs typeface="Inter"/>
              </a:rPr>
              <a:t>requestLegacyExternalStorage</a:t>
            </a:r>
            <a:r>
              <a:rPr b="false" i="false" strike="noStrike" sz="1200">
                <a:ln/>
                <a:solidFill>
                  <a:srgbClr val="0A1F3D">
                    <a:alpha val="94901"/>
                  </a:srgbClr>
                </a:solidFill>
                <a:latin typeface="FZYaYiHei GB18030L2 R"/>
                <a:ea typeface="FZYaYiHei GB18030L2 R"/>
                <a:cs typeface="FZYaYiHei GB18030L2 R"/>
              </a:rPr>
              <a:t>等兼容模式，为后续的存储权限滥用和FileProvider配置失控埋下伏笔，是系统性安全风险的根源性成</a:t>
            </a:r>
            <a:endParaRPr/>
          </a:p>
          <a:p>
            <a:pPr algn="l"/>
            <a:r>
              <a:rPr b="false" i="false" strike="noStrike" sz="1200">
                <a:ln/>
                <a:solidFill>
                  <a:srgbClr val="0A1F3D">
                    <a:alpha val="94901"/>
                  </a:srgbClr>
                </a:solidFill>
                <a:latin typeface="FZYaYiHei GB18030L2 R"/>
                <a:ea typeface="FZYaYiHei GB18030L2 R"/>
                <a:cs typeface="FZYaYiHei GB18030L2 R"/>
              </a:rPr>
              <a:t>因。</a:t>
            </a:r>
            <a:endParaRPr/>
          </a:p>
        </p:txBody>
      </p:sp>
      <p:sp>
        <p:nvSpPr>
          <p:cNvPr id="10" name="AutoShape 10"/>
          <p:cNvSpPr/>
          <p:nvPr/>
        </p:nvSpPr>
        <p:spPr>
          <a:xfrm flipH="false" flipV="false" rot="0">
            <a:off x="457086" y="3059906"/>
            <a:ext cx="2704424" cy="3340894"/>
          </a:xfrm>
          <a:prstGeom prst="rect">
            <a:avLst/>
          </a:prstGeom>
          <a:solidFill>
            <a:srgbClr val="E8EBEF">
              <a:alpha val="100000"/>
            </a:srgbClr>
          </a:solidFill>
          <a:ln w="9525">
            <a:solidFill>
              <a:srgbClr val="C5CDD6">
                <a:alpha val="100000"/>
              </a:srgbClr>
            </a:solidFill>
            <a:prstDash val="solid"/>
            <a:headEnd type="none"/>
            <a:tailEnd type="none"/>
          </a:ln>
        </p:spPr>
      </p:sp>
      <p:sp>
        <p:nvSpPr>
          <p:cNvPr id="11" name="AutoShape 11"/>
          <p:cNvSpPr/>
          <p:nvPr/>
        </p:nvSpPr>
        <p:spPr>
          <a:xfrm flipH="false" flipV="false" rot="0">
            <a:off x="457086" y="3059906"/>
            <a:ext cx="2704424" cy="9525"/>
          </a:xfrm>
          <a:prstGeom prst="line">
            <a:avLst/>
          </a:prstGeom>
          <a:ln w="28575">
            <a:solidFill>
              <a:srgbClr val="5B8CB8">
                <a:alpha val="100000"/>
              </a:srgbClr>
            </a:solidFill>
            <a:prstDash val="solid"/>
            <a:headEnd type="none"/>
            <a:tailEnd type="none"/>
          </a:ln>
        </p:spPr>
      </p:sp>
      <p:sp>
        <p:nvSpPr>
          <p:cNvPr id="12" name="TextBox 12"/>
          <p:cNvSpPr txBox="true"/>
          <p:nvPr/>
        </p:nvSpPr>
        <p:spPr>
          <a:xfrm flipH="false" flipV="false" rot="0">
            <a:off x="638015" y="3298031"/>
            <a:ext cx="2342565"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45098"/>
                  </a:srgbClr>
                </a:solidFill>
                <a:latin typeface="Alibaba PuHuiTi 3.0 55 Regular"/>
                <a:ea typeface="Alibaba PuHuiTi 3.0 55 Regular"/>
                <a:cs typeface="Alibaba PuHuiTi 3.0 55 Regular"/>
              </a:rPr>
              <a:t>01 · 版本信息</a:t>
            </a:r>
            <a:endParaRPr lang="en-US" sz="1100"/>
          </a:p>
        </p:txBody>
      </p:sp>
      <p:sp>
        <p:nvSpPr>
          <p:cNvPr id="13" name="TextBox 13"/>
          <p:cNvSpPr txBox="true"/>
          <p:nvPr/>
        </p:nvSpPr>
        <p:spPr>
          <a:xfrm flipH="false" flipV="false" rot="0">
            <a:off x="638015" y="4166146"/>
            <a:ext cx="2342565"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60000"/>
                  </a:srgbClr>
                </a:solidFill>
                <a:latin typeface="Inter"/>
                <a:ea typeface="Inter"/>
                <a:cs typeface="Inter"/>
              </a:rPr>
              <a:t>versionName</a:t>
            </a:r>
            <a:endParaRPr lang="en-US" sz="1100"/>
          </a:p>
        </p:txBody>
      </p:sp>
      <p:sp>
        <p:nvSpPr>
          <p:cNvPr id="14" name="TextBox 14"/>
          <p:cNvSpPr txBox="true"/>
          <p:nvPr/>
        </p:nvSpPr>
        <p:spPr>
          <a:xfrm flipH="false" flipV="false" rot="0">
            <a:off x="638015" y="4398466"/>
            <a:ext cx="2342565" cy="209550"/>
          </a:xfrm>
          <a:prstGeom prst="rect">
            <a:avLst/>
          </a:prstGeom>
          <a:ln>
            <a:headEnd type="none"/>
            <a:tailEnd type="none"/>
          </a:ln>
        </p:spPr>
        <p:txBody>
          <a:bodyPr anchor="t" anchorCtr="false" bIns="0" lIns="0" rIns="0" rtlCol="false" tIns="0" vert="horz" wrap="none"/>
          <a:lstStyle/>
          <a:p>
            <a:pPr algn="l">
              <a:defRPr/>
            </a:pPr>
            <a:r>
              <a:rPr b="true" i="false" lang="en-US" strike="noStrike" sz="1500">
                <a:ln/>
                <a:solidFill>
                  <a:srgbClr val="0A1F3D">
                    <a:alpha val="100000"/>
                  </a:srgbClr>
                </a:solidFill>
                <a:latin typeface="Inter"/>
                <a:ea typeface="Inter"/>
                <a:cs typeface="Inter"/>
              </a:rPr>
              <a:t>7.0.65.2439</a:t>
            </a:r>
            <a:endParaRPr lang="en-US" sz="1100"/>
          </a:p>
        </p:txBody>
      </p:sp>
      <p:sp>
        <p:nvSpPr>
          <p:cNvPr id="15" name="TextBox 15"/>
          <p:cNvSpPr txBox="true"/>
          <p:nvPr/>
        </p:nvSpPr>
        <p:spPr>
          <a:xfrm flipH="false" flipV="false" rot="0">
            <a:off x="638015" y="4817566"/>
            <a:ext cx="2342565"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60000"/>
                  </a:srgbClr>
                </a:solidFill>
                <a:latin typeface="Inter"/>
                <a:ea typeface="Inter"/>
                <a:cs typeface="Inter"/>
              </a:rPr>
              <a:t>versionCode</a:t>
            </a:r>
            <a:endParaRPr lang="en-US" sz="1100"/>
          </a:p>
        </p:txBody>
      </p:sp>
      <p:sp>
        <p:nvSpPr>
          <p:cNvPr id="16" name="TextBox 16"/>
          <p:cNvSpPr txBox="true"/>
          <p:nvPr/>
        </p:nvSpPr>
        <p:spPr>
          <a:xfrm flipH="false" flipV="false" rot="0">
            <a:off x="638015" y="5049887"/>
            <a:ext cx="2342565" cy="209550"/>
          </a:xfrm>
          <a:prstGeom prst="rect">
            <a:avLst/>
          </a:prstGeom>
          <a:ln>
            <a:headEnd type="none"/>
            <a:tailEnd type="none"/>
          </a:ln>
        </p:spPr>
        <p:txBody>
          <a:bodyPr anchor="t" anchorCtr="false" bIns="0" lIns="0" rIns="0" rtlCol="false" tIns="0" vert="horz" wrap="none"/>
          <a:lstStyle/>
          <a:p>
            <a:pPr algn="l">
              <a:defRPr/>
            </a:pPr>
            <a:r>
              <a:rPr b="true" i="false" lang="en-US" strike="noStrike" sz="1500">
                <a:ln/>
                <a:solidFill>
                  <a:srgbClr val="0A1F3D">
                    <a:alpha val="100000"/>
                  </a:srgbClr>
                </a:solidFill>
                <a:latin typeface="Inter"/>
                <a:ea typeface="Inter"/>
                <a:cs typeface="Inter"/>
              </a:rPr>
              <a:t>2439</a:t>
            </a:r>
            <a:endParaRPr lang="en-US" sz="1100"/>
          </a:p>
        </p:txBody>
      </p:sp>
      <p:sp>
        <p:nvSpPr>
          <p:cNvPr id="17" name="AutoShape 17"/>
          <p:cNvSpPr/>
          <p:nvPr/>
        </p:nvSpPr>
        <p:spPr>
          <a:xfrm flipH="false" flipV="false" rot="0">
            <a:off x="638015" y="5875139"/>
            <a:ext cx="2342565" cy="9525"/>
          </a:xfrm>
          <a:prstGeom prst="line">
            <a:avLst/>
          </a:prstGeom>
          <a:ln w="9525">
            <a:solidFill>
              <a:srgbClr val="C5CDD6">
                <a:alpha val="70196"/>
              </a:srgbClr>
            </a:solidFill>
            <a:prstDash val="solid"/>
            <a:headEnd type="none"/>
            <a:tailEnd type="none"/>
          </a:ln>
        </p:spPr>
      </p:sp>
      <p:sp>
        <p:nvSpPr>
          <p:cNvPr id="18" name="TextBox 18"/>
          <p:cNvSpPr txBox="true"/>
          <p:nvPr/>
        </p:nvSpPr>
        <p:spPr>
          <a:xfrm flipH="false" flipV="false" rot="0">
            <a:off x="638015" y="6037064"/>
            <a:ext cx="2342565"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minSdkVersion 21 · targetSdkVersion 30</a:t>
            </a:r>
            <a:endParaRPr lang="en-US" sz="1100"/>
          </a:p>
        </p:txBody>
      </p:sp>
      <p:sp>
        <p:nvSpPr>
          <p:cNvPr id="19" name="AutoShape 19"/>
          <p:cNvSpPr/>
          <p:nvPr/>
        </p:nvSpPr>
        <p:spPr>
          <a:xfrm flipH="false" flipV="false" rot="0">
            <a:off x="3313872" y="3059906"/>
            <a:ext cx="2704424" cy="3340894"/>
          </a:xfrm>
          <a:prstGeom prst="rect">
            <a:avLst/>
          </a:prstGeom>
          <a:solidFill>
            <a:srgbClr val="E8EBEF">
              <a:alpha val="100000"/>
            </a:srgbClr>
          </a:solidFill>
          <a:ln w="9525">
            <a:solidFill>
              <a:srgbClr val="C5CDD6">
                <a:alpha val="100000"/>
              </a:srgbClr>
            </a:solidFill>
            <a:prstDash val="solid"/>
            <a:headEnd type="none"/>
            <a:tailEnd type="none"/>
          </a:ln>
        </p:spPr>
      </p:sp>
      <p:sp>
        <p:nvSpPr>
          <p:cNvPr id="20" name="AutoShape 20"/>
          <p:cNvSpPr/>
          <p:nvPr/>
        </p:nvSpPr>
        <p:spPr>
          <a:xfrm flipH="false" flipV="false" rot="0">
            <a:off x="3313872" y="3059906"/>
            <a:ext cx="2704424" cy="9525"/>
          </a:xfrm>
          <a:prstGeom prst="line">
            <a:avLst/>
          </a:prstGeom>
          <a:ln w="28575">
            <a:solidFill>
              <a:srgbClr val="5B8CB8">
                <a:alpha val="100000"/>
              </a:srgbClr>
            </a:solidFill>
            <a:prstDash val="solid"/>
            <a:headEnd type="none"/>
            <a:tailEnd type="none"/>
          </a:ln>
        </p:spPr>
      </p:sp>
      <p:sp>
        <p:nvSpPr>
          <p:cNvPr id="21" name="TextBox 21"/>
          <p:cNvSpPr txBox="true"/>
          <p:nvPr/>
        </p:nvSpPr>
        <p:spPr>
          <a:xfrm flipH="false" flipV="false" rot="0">
            <a:off x="3494801" y="3298031"/>
            <a:ext cx="2342565"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45098"/>
                  </a:srgbClr>
                </a:solidFill>
                <a:latin typeface="Alibaba PuHuiTi 3.0 55 Regular"/>
                <a:ea typeface="Alibaba PuHuiTi 3.0 55 Regular"/>
                <a:cs typeface="Alibaba PuHuiTi 3.0 55 Regular"/>
              </a:rPr>
              <a:t>02 · 高编低运矛盾</a:t>
            </a:r>
            <a:endParaRPr lang="en-US" sz="1100"/>
          </a:p>
        </p:txBody>
      </p:sp>
      <p:sp>
        <p:nvSpPr>
          <p:cNvPr id="22" name="TextBox 22"/>
          <p:cNvSpPr txBox="true"/>
          <p:nvPr/>
        </p:nvSpPr>
        <p:spPr>
          <a:xfrm flipH="false" flipV="false" rot="0">
            <a:off x="4006270" y="3903166"/>
            <a:ext cx="1319627" cy="400050"/>
          </a:xfrm>
          <a:prstGeom prst="rect">
            <a:avLst/>
          </a:prstGeom>
          <a:ln>
            <a:headEnd type="none"/>
            <a:tailEnd type="none"/>
          </a:ln>
        </p:spPr>
        <p:txBody>
          <a:bodyPr anchor="ctr" anchorCtr="true" bIns="0" lIns="0" rIns="0" rtlCol="false" tIns="0" vert="horz" wrap="none"/>
          <a:lstStyle/>
          <a:p>
            <a:pPr algn="ctr">
              <a:defRPr/>
            </a:pPr>
            <a:r>
              <a:rPr b="true" i="false" lang="en-US" strike="noStrike" sz="2100">
                <a:ln/>
                <a:solidFill>
                  <a:srgbClr val="5B8CB8">
                    <a:alpha val="100000"/>
                  </a:srgbClr>
                </a:solidFill>
                <a:latin typeface="Inter"/>
                <a:ea typeface="Inter"/>
                <a:cs typeface="Inter"/>
              </a:rPr>
              <a:t>34</a:t>
            </a:r>
            <a:endParaRPr lang="en-US" sz="1100"/>
          </a:p>
        </p:txBody>
      </p:sp>
      <p:sp>
        <p:nvSpPr>
          <p:cNvPr id="23" name="TextBox 23"/>
          <p:cNvSpPr txBox="true"/>
          <p:nvPr/>
        </p:nvSpPr>
        <p:spPr>
          <a:xfrm flipH="false" flipV="false" rot="0">
            <a:off x="3857702" y="4341316"/>
            <a:ext cx="1616762" cy="314325"/>
          </a:xfrm>
          <a:prstGeom prst="rect">
            <a:avLst/>
          </a:prstGeom>
          <a:ln>
            <a:headEnd type="none"/>
            <a:tailEnd type="none"/>
          </a:ln>
        </p:spPr>
        <p:txBody>
          <a:bodyPr anchor="ctr" anchorCtr="true" bIns="0" lIns="0" rIns="0" rtlCol="false" tIns="0" vert="horz" wrap="square"/>
          <a:lstStyle/>
          <a:p>
            <a:pPr algn="ctr">
              <a:defRPr/>
            </a:pPr>
            <a:r>
              <a:rPr b="false" i="false" lang="en-US" strike="noStrike" sz="800">
                <a:ln/>
                <a:solidFill>
                  <a:srgbClr val="0A1F3D">
                    <a:alpha val="60000"/>
                  </a:srgbClr>
                </a:solidFill>
                <a:latin typeface="FZYaYiHei GB18030L2 R"/>
                <a:ea typeface="FZYaYiHei GB18030L2 R"/>
                <a:cs typeface="FZYaYiHei GB18030L2 R"/>
              </a:rPr>
              <a:t>compileSdkVersion</a:t>
            </a:r>
            <a:endParaRPr lang="en-US" sz="1100"/>
          </a:p>
          <a:p>
            <a:pPr algn="ctr"/>
            <a:r>
              <a:rPr b="false" i="false" strike="noStrike" sz="800">
                <a:ln/>
                <a:solidFill>
                  <a:srgbClr val="0A1F3D">
                    <a:alpha val="60000"/>
                  </a:srgbClr>
                </a:solidFill>
                <a:latin typeface="FZYaYiHei GB18030L2 R"/>
                <a:ea typeface="FZYaYiHei GB18030L2 R"/>
                <a:cs typeface="FZYaYiHei GB18030L2 R"/>
              </a:rPr>
              <a:t>Android 14</a:t>
            </a:r>
            <a:endParaRPr/>
          </a:p>
        </p:txBody>
      </p:sp>
      <p:sp>
        <p:nvSpPr>
          <p:cNvPr id="24" name="TextBox 24"/>
          <p:cNvSpPr txBox="true"/>
          <p:nvPr/>
        </p:nvSpPr>
        <p:spPr>
          <a:xfrm flipH="false" flipV="false" rot="0">
            <a:off x="4006270" y="4788991"/>
            <a:ext cx="1319627" cy="400050"/>
          </a:xfrm>
          <a:prstGeom prst="rect">
            <a:avLst/>
          </a:prstGeom>
          <a:ln>
            <a:headEnd type="none"/>
            <a:tailEnd type="none"/>
          </a:ln>
        </p:spPr>
        <p:txBody>
          <a:bodyPr anchor="ctr" anchorCtr="true" bIns="0" lIns="0" rIns="0" rtlCol="false" tIns="0" vert="horz" wrap="none"/>
          <a:lstStyle/>
          <a:p>
            <a:pPr algn="ctr">
              <a:defRPr/>
            </a:pPr>
            <a:r>
              <a:rPr b="true" i="false" lang="en-US" strike="noStrike" sz="2100">
                <a:ln/>
                <a:solidFill>
                  <a:srgbClr val="0A1F3D">
                    <a:alpha val="100000"/>
                  </a:srgbClr>
                </a:solidFill>
                <a:latin typeface="Inter"/>
                <a:ea typeface="Inter"/>
                <a:cs typeface="Inter"/>
              </a:rPr>
              <a:t>30</a:t>
            </a:r>
            <a:endParaRPr lang="en-US" sz="1100"/>
          </a:p>
        </p:txBody>
      </p:sp>
      <p:sp>
        <p:nvSpPr>
          <p:cNvPr id="25" name="TextBox 25"/>
          <p:cNvSpPr txBox="true"/>
          <p:nvPr/>
        </p:nvSpPr>
        <p:spPr>
          <a:xfrm flipH="false" flipV="false" rot="0">
            <a:off x="3880988" y="5227141"/>
            <a:ext cx="1570191" cy="314325"/>
          </a:xfrm>
          <a:prstGeom prst="rect">
            <a:avLst/>
          </a:prstGeom>
          <a:ln>
            <a:headEnd type="none"/>
            <a:tailEnd type="none"/>
          </a:ln>
        </p:spPr>
        <p:txBody>
          <a:bodyPr anchor="ctr" anchorCtr="true" bIns="0" lIns="0" rIns="0" rtlCol="false" tIns="0" vert="horz" wrap="square"/>
          <a:lstStyle/>
          <a:p>
            <a:pPr algn="ctr">
              <a:defRPr/>
            </a:pPr>
            <a:r>
              <a:rPr b="false" i="false" lang="en-US" strike="noStrike" sz="800">
                <a:ln/>
                <a:solidFill>
                  <a:srgbClr val="0A1F3D">
                    <a:alpha val="60000"/>
                  </a:srgbClr>
                </a:solidFill>
                <a:latin typeface="FZYaYiHei GB18030L2 R"/>
                <a:ea typeface="FZYaYiHei GB18030L2 R"/>
                <a:cs typeface="FZYaYiHei GB18030L2 R"/>
              </a:rPr>
              <a:t>targetSdkVersion</a:t>
            </a:r>
            <a:endParaRPr lang="en-US" sz="1100"/>
          </a:p>
          <a:p>
            <a:pPr algn="ctr"/>
            <a:r>
              <a:rPr b="false" i="false" strike="noStrike" sz="800">
                <a:ln/>
                <a:solidFill>
                  <a:srgbClr val="0A1F3D">
                    <a:alpha val="60000"/>
                  </a:srgbClr>
                </a:solidFill>
                <a:latin typeface="FZYaYiHei GB18030L2 R"/>
                <a:ea typeface="FZYaYiHei GB18030L2 R"/>
                <a:cs typeface="FZYaYiHei GB18030L2 R"/>
              </a:rPr>
              <a:t>Android 11</a:t>
            </a:r>
            <a:endParaRPr/>
          </a:p>
        </p:txBody>
      </p:sp>
      <p:sp>
        <p:nvSpPr>
          <p:cNvPr id="26" name="AutoShape 26"/>
          <p:cNvSpPr/>
          <p:nvPr/>
        </p:nvSpPr>
        <p:spPr>
          <a:xfrm flipH="false" flipV="false" rot="0">
            <a:off x="3494801" y="5875139"/>
            <a:ext cx="2342565" cy="9525"/>
          </a:xfrm>
          <a:prstGeom prst="line">
            <a:avLst/>
          </a:prstGeom>
          <a:ln w="9525">
            <a:solidFill>
              <a:srgbClr val="C5CDD6">
                <a:alpha val="70196"/>
              </a:srgbClr>
            </a:solidFill>
            <a:prstDash val="solid"/>
            <a:headEnd type="none"/>
            <a:tailEnd type="none"/>
          </a:ln>
        </p:spPr>
      </p:sp>
      <p:sp>
        <p:nvSpPr>
          <p:cNvPr id="27" name="TextBox 27"/>
          <p:cNvSpPr txBox="true"/>
          <p:nvPr/>
        </p:nvSpPr>
        <p:spPr>
          <a:xfrm flipH="false" flipV="false" rot="0">
            <a:off x="3494801" y="6037064"/>
            <a:ext cx="2342565"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编译版本与实际运行版本严重错位</a:t>
            </a:r>
            <a:endParaRPr lang="en-US" sz="1100"/>
          </a:p>
        </p:txBody>
      </p:sp>
      <p:sp>
        <p:nvSpPr>
          <p:cNvPr id="28" name="AutoShape 28"/>
          <p:cNvSpPr/>
          <p:nvPr/>
        </p:nvSpPr>
        <p:spPr>
          <a:xfrm flipH="false" flipV="false" rot="0">
            <a:off x="6170657" y="3059906"/>
            <a:ext cx="2704424" cy="3340894"/>
          </a:xfrm>
          <a:prstGeom prst="rect">
            <a:avLst/>
          </a:prstGeom>
          <a:solidFill>
            <a:srgbClr val="E8EBEF">
              <a:alpha val="100000"/>
            </a:srgbClr>
          </a:solidFill>
          <a:ln w="9525">
            <a:solidFill>
              <a:srgbClr val="C5CDD6">
                <a:alpha val="100000"/>
              </a:srgbClr>
            </a:solidFill>
            <a:prstDash val="solid"/>
            <a:headEnd type="none"/>
            <a:tailEnd type="none"/>
          </a:ln>
        </p:spPr>
      </p:sp>
      <p:sp>
        <p:nvSpPr>
          <p:cNvPr id="29" name="AutoShape 29"/>
          <p:cNvSpPr/>
          <p:nvPr/>
        </p:nvSpPr>
        <p:spPr>
          <a:xfrm flipH="false" flipV="false" rot="0">
            <a:off x="6170657" y="3059906"/>
            <a:ext cx="2704424" cy="9525"/>
          </a:xfrm>
          <a:prstGeom prst="line">
            <a:avLst/>
          </a:prstGeom>
          <a:ln w="28575">
            <a:solidFill>
              <a:srgbClr val="5B8CB8">
                <a:alpha val="100000"/>
              </a:srgbClr>
            </a:solidFill>
            <a:prstDash val="solid"/>
            <a:headEnd type="none"/>
            <a:tailEnd type="none"/>
          </a:ln>
        </p:spPr>
      </p:sp>
      <p:sp>
        <p:nvSpPr>
          <p:cNvPr id="30" name="TextBox 30"/>
          <p:cNvSpPr txBox="true"/>
          <p:nvPr/>
        </p:nvSpPr>
        <p:spPr>
          <a:xfrm flipH="false" flipV="false" rot="0">
            <a:off x="6351586" y="3298031"/>
            <a:ext cx="2342565"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45098"/>
                  </a:srgbClr>
                </a:solidFill>
                <a:latin typeface="Alibaba PuHuiTi 3.0 55 Regular"/>
                <a:ea typeface="Alibaba PuHuiTi 3.0 55 Regular"/>
                <a:cs typeface="Alibaba PuHuiTi 3.0 55 Regular"/>
              </a:rPr>
              <a:t>03 · 兼容模式后果</a:t>
            </a:r>
            <a:endParaRPr lang="en-US" sz="1100"/>
          </a:p>
        </p:txBody>
      </p:sp>
      <p:sp>
        <p:nvSpPr>
          <p:cNvPr id="31" name="TextBox 31"/>
          <p:cNvSpPr txBox="true"/>
          <p:nvPr/>
        </p:nvSpPr>
        <p:spPr>
          <a:xfrm flipH="false" flipV="false" rot="0">
            <a:off x="6351586" y="4240411"/>
            <a:ext cx="2523494" cy="379066"/>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90196"/>
                  </a:srgbClr>
                </a:solidFill>
                <a:latin typeface="FZYaYiHei GB18030L2 R"/>
                <a:ea typeface="FZYaYiHei GB18030L2 R"/>
                <a:cs typeface="FZYaYiHei GB18030L2 R"/>
              </a:rPr>
              <a:t>强制开启</a:t>
            </a:r>
            <a:endParaRPr lang="en-US" sz="1100"/>
          </a:p>
          <a:p>
            <a:pPr algn="l"/>
            <a:r>
              <a:rPr b="false" i="false" strike="noStrike" sz="1000">
                <a:ln/>
                <a:solidFill>
                  <a:srgbClr val="5B8CB8">
                    <a:alpha val="90196"/>
                  </a:srgbClr>
                </a:solidFill>
                <a:latin typeface="Inter"/>
                <a:ea typeface="Inter"/>
                <a:cs typeface="Inter"/>
              </a:rPr>
              <a:t>requestLegacyExternalStorage</a:t>
            </a:r>
            <a:r>
              <a:rPr b="false" i="false" strike="noStrike" sz="1000">
                <a:ln/>
                <a:solidFill>
                  <a:srgbClr val="0A1F3D">
                    <a:alpha val="90196"/>
                  </a:srgbClr>
                </a:solidFill>
                <a:latin typeface="FZYaYiHei GB18030L2 R"/>
                <a:ea typeface="FZYaYiHei GB18030L2 R"/>
                <a:cs typeface="FZYaYiHei GB18030L2 R"/>
              </a:rPr>
              <a:t>标志位</a:t>
            </a:r>
            <a:endParaRPr/>
          </a:p>
        </p:txBody>
      </p:sp>
      <p:sp>
        <p:nvSpPr>
          <p:cNvPr id="32" name="TextBox 32"/>
          <p:cNvSpPr txBox="true"/>
          <p:nvPr/>
        </p:nvSpPr>
        <p:spPr>
          <a:xfrm flipH="false" flipV="false" rot="0">
            <a:off x="6351586" y="4808041"/>
            <a:ext cx="2523494" cy="379066"/>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复刻 Android 10 以前的旧版存储权限模</a:t>
            </a:r>
            <a:endParaRPr lang="en-US" sz="1100"/>
          </a:p>
          <a:p>
            <a:pPr algn="l"/>
            <a:r>
              <a:rPr b="false" i="false" strike="noStrike" sz="1000">
                <a:ln/>
                <a:solidFill>
                  <a:srgbClr val="0A1F3D">
                    <a:alpha val="85098"/>
                  </a:srgbClr>
                </a:solidFill>
                <a:latin typeface="FZYaYiHei GB18030L2 R"/>
                <a:ea typeface="FZYaYiHei GB18030L2 R"/>
                <a:cs typeface="FZYaYiHei GB18030L2 R"/>
              </a:rPr>
              <a:t>型，绕过 Scoped Storage 沙箱机制</a:t>
            </a:r>
            <a:endParaRPr/>
          </a:p>
        </p:txBody>
      </p:sp>
      <p:sp>
        <p:nvSpPr>
          <p:cNvPr id="33" name="AutoShape 33"/>
          <p:cNvSpPr/>
          <p:nvPr/>
        </p:nvSpPr>
        <p:spPr>
          <a:xfrm flipH="false" flipV="false" rot="0">
            <a:off x="6351586" y="5875139"/>
            <a:ext cx="2342565" cy="9525"/>
          </a:xfrm>
          <a:prstGeom prst="line">
            <a:avLst/>
          </a:prstGeom>
          <a:ln w="9525">
            <a:solidFill>
              <a:srgbClr val="C5CDD6">
                <a:alpha val="70196"/>
              </a:srgbClr>
            </a:solidFill>
            <a:prstDash val="solid"/>
            <a:headEnd type="none"/>
            <a:tailEnd type="none"/>
          </a:ln>
        </p:spPr>
      </p:sp>
      <p:sp>
        <p:nvSpPr>
          <p:cNvPr id="34" name="TextBox 34"/>
          <p:cNvSpPr txBox="true"/>
          <p:nvPr/>
        </p:nvSpPr>
        <p:spPr>
          <a:xfrm flipH="false" flipV="false" rot="0">
            <a:off x="6351586" y="6037064"/>
            <a:ext cx="2342565"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应用获得宽松的外部存储访问权限</a:t>
            </a:r>
            <a:endParaRPr lang="en-US" sz="1100"/>
          </a:p>
        </p:txBody>
      </p:sp>
      <p:sp>
        <p:nvSpPr>
          <p:cNvPr id="35" name="AutoShape 35"/>
          <p:cNvSpPr/>
          <p:nvPr/>
        </p:nvSpPr>
        <p:spPr>
          <a:xfrm flipH="false" flipV="false" rot="0">
            <a:off x="9027442" y="3059906"/>
            <a:ext cx="2704424" cy="3340894"/>
          </a:xfrm>
          <a:prstGeom prst="rect">
            <a:avLst/>
          </a:prstGeom>
          <a:solidFill>
            <a:srgbClr val="E8EBEF">
              <a:alpha val="100000"/>
            </a:srgbClr>
          </a:solidFill>
          <a:ln w="9525">
            <a:solidFill>
              <a:srgbClr val="C5CDD6">
                <a:alpha val="100000"/>
              </a:srgbClr>
            </a:solidFill>
            <a:prstDash val="solid"/>
            <a:headEnd type="none"/>
            <a:tailEnd type="none"/>
          </a:ln>
        </p:spPr>
      </p:sp>
      <p:sp>
        <p:nvSpPr>
          <p:cNvPr id="36" name="AutoShape 36"/>
          <p:cNvSpPr/>
          <p:nvPr/>
        </p:nvSpPr>
        <p:spPr>
          <a:xfrm flipH="false" flipV="false" rot="0">
            <a:off x="9027442" y="3059906"/>
            <a:ext cx="2704424" cy="9525"/>
          </a:xfrm>
          <a:prstGeom prst="line">
            <a:avLst/>
          </a:prstGeom>
          <a:ln w="28575">
            <a:solidFill>
              <a:srgbClr val="5B8CB8">
                <a:alpha val="100000"/>
              </a:srgbClr>
            </a:solidFill>
            <a:prstDash val="solid"/>
            <a:headEnd type="none"/>
            <a:tailEnd type="none"/>
          </a:ln>
        </p:spPr>
      </p:sp>
      <p:sp>
        <p:nvSpPr>
          <p:cNvPr id="37" name="TextBox 37"/>
          <p:cNvSpPr txBox="true"/>
          <p:nvPr/>
        </p:nvSpPr>
        <p:spPr>
          <a:xfrm flipH="false" flipV="false" rot="0">
            <a:off x="9208372" y="3298031"/>
            <a:ext cx="2342565"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45098"/>
                  </a:srgbClr>
                </a:solidFill>
                <a:latin typeface="Alibaba PuHuiTi 3.0 55 Regular"/>
                <a:ea typeface="Alibaba PuHuiTi 3.0 55 Regular"/>
                <a:cs typeface="Alibaba PuHuiTi 3.0 55 Regular"/>
              </a:rPr>
              <a:t>04 · 风险传导</a:t>
            </a:r>
            <a:endParaRPr lang="en-US" sz="1100"/>
          </a:p>
        </p:txBody>
      </p:sp>
      <p:sp>
        <p:nvSpPr>
          <p:cNvPr id="38" name="TextBox 38"/>
          <p:cNvSpPr txBox="true"/>
          <p:nvPr/>
        </p:nvSpPr>
        <p:spPr>
          <a:xfrm flipH="false" flipV="false" rot="0">
            <a:off x="9303598" y="3886349"/>
            <a:ext cx="2247337" cy="36567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100000"/>
                  </a:srgbClr>
                </a:solidFill>
                <a:latin typeface="FZYaYiHei GB18030L2 R"/>
                <a:ea typeface="FZYaYiHei GB18030L2 R"/>
                <a:cs typeface="FZYaYiHei GB18030L2 R"/>
              </a:rPr>
              <a:t>存储权限可被静默获取，应用在后台</a:t>
            </a:r>
            <a:endParaRPr lang="en-US" sz="1100"/>
          </a:p>
          <a:p>
            <a:pPr algn="l"/>
            <a:r>
              <a:rPr b="false" i="false" strike="noStrike" sz="1000">
                <a:ln/>
                <a:solidFill>
                  <a:srgbClr val="0A1F3D">
                    <a:alpha val="100000"/>
                  </a:srgbClr>
                </a:solidFill>
                <a:latin typeface="FZYaYiHei GB18030L2 R"/>
                <a:ea typeface="FZYaYiHei GB18030L2 R"/>
                <a:cs typeface="FZYaYiHei GB18030L2 R"/>
              </a:rPr>
              <a:t>无需用户感知即可访问外部存储</a:t>
            </a:r>
            <a:endParaRPr/>
          </a:p>
        </p:txBody>
      </p:sp>
      <p:sp>
        <p:nvSpPr>
          <p:cNvPr id="39" name="TextBox 39"/>
          <p:cNvSpPr txBox="true"/>
          <p:nvPr/>
        </p:nvSpPr>
        <p:spPr>
          <a:xfrm flipH="false" flipV="false" rot="0">
            <a:off x="9303598" y="4446241"/>
            <a:ext cx="2247337" cy="36567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100000"/>
                  </a:srgbClr>
                </a:solidFill>
                <a:latin typeface="FZYaYiHei GB18030L2 R"/>
                <a:ea typeface="FZYaYiHei GB18030L2 R"/>
                <a:cs typeface="FZYaYiHei GB18030L2 R"/>
              </a:rPr>
              <a:t>FileProvider路径配置失控，exported</a:t>
            </a:r>
            <a:endParaRPr lang="en-US" sz="1100"/>
          </a:p>
          <a:p>
            <a:pPr algn="l"/>
            <a:r>
              <a:rPr b="false" i="false" strike="noStrike" sz="1000">
                <a:ln/>
                <a:solidFill>
                  <a:srgbClr val="0A1F3D">
                    <a:alpha val="100000"/>
                  </a:srgbClr>
                </a:solidFill>
                <a:latin typeface="FZYaYiHei GB18030L2 R"/>
                <a:ea typeface="FZYaYiHei GB18030L2 R"/>
                <a:cs typeface="FZYaYiHei GB18030L2 R"/>
              </a:rPr>
              <a:t>属性暴露内部文件目录结构</a:t>
            </a:r>
            <a:endParaRPr/>
          </a:p>
        </p:txBody>
      </p:sp>
      <p:sp>
        <p:nvSpPr>
          <p:cNvPr id="40" name="TextBox 40"/>
          <p:cNvSpPr txBox="true"/>
          <p:nvPr/>
        </p:nvSpPr>
        <p:spPr>
          <a:xfrm flipH="false" flipV="false" rot="0">
            <a:off x="9303598" y="5006132"/>
            <a:ext cx="2247337" cy="36567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100000"/>
                  </a:srgbClr>
                </a:solidFill>
                <a:latin typeface="FZYaYiHei GB18030L2 R"/>
                <a:ea typeface="FZYaYiHei GB18030L2 R"/>
                <a:cs typeface="FZYaYiHei GB18030L2 R"/>
              </a:rPr>
              <a:t>攻击者可构造恶意Intent绕过权限校</a:t>
            </a:r>
            <a:endParaRPr lang="en-US" sz="1100"/>
          </a:p>
          <a:p>
            <a:pPr algn="l"/>
            <a:r>
              <a:rPr b="false" i="false" strike="noStrike" sz="1000">
                <a:ln/>
                <a:solidFill>
                  <a:srgbClr val="0A1F3D">
                    <a:alpha val="100000"/>
                  </a:srgbClr>
                </a:solidFill>
                <a:latin typeface="FZYaYiHei GB18030L2 R"/>
                <a:ea typeface="FZYaYiHei GB18030L2 R"/>
                <a:cs typeface="FZYaYiHei GB18030L2 R"/>
              </a:rPr>
              <a:t>验，实现未授权文件读写</a:t>
            </a:r>
            <a:endParaRPr/>
          </a:p>
        </p:txBody>
      </p:sp>
      <p:sp>
        <p:nvSpPr>
          <p:cNvPr id="41" name="AutoShape 41"/>
          <p:cNvSpPr/>
          <p:nvPr/>
        </p:nvSpPr>
        <p:spPr>
          <a:xfrm flipH="false" flipV="false" rot="0">
            <a:off x="9208372" y="5692377"/>
            <a:ext cx="2342565" cy="9525"/>
          </a:xfrm>
          <a:prstGeom prst="line">
            <a:avLst/>
          </a:prstGeom>
          <a:ln w="9525">
            <a:solidFill>
              <a:srgbClr val="C5CDD6">
                <a:alpha val="70196"/>
              </a:srgbClr>
            </a:solidFill>
            <a:prstDash val="solid"/>
            <a:headEnd type="none"/>
            <a:tailEnd type="none"/>
          </a:ln>
        </p:spPr>
      </p:sp>
      <p:sp>
        <p:nvSpPr>
          <p:cNvPr id="42" name="TextBox 42"/>
          <p:cNvSpPr txBox="true"/>
          <p:nvPr/>
        </p:nvSpPr>
        <p:spPr>
          <a:xfrm flipH="false" flipV="false" rot="0">
            <a:off x="9208372" y="5854304"/>
            <a:ext cx="2523494" cy="316111"/>
          </a:xfrm>
          <a:prstGeom prst="rect">
            <a:avLst/>
          </a:prstGeom>
          <a:ln>
            <a:headEnd type="none"/>
            <a:tailEnd type="none"/>
          </a:ln>
        </p:spPr>
        <p:txBody>
          <a:bodyPr anchor="t" anchorCtr="false" bIns="0" lIns="0" rIns="0" rtlCol="false" tIns="0" vert="horz" wrap="square"/>
          <a:lstStyle/>
          <a:p>
            <a:pPr algn="l">
              <a:defRPr/>
            </a:pPr>
            <a:r>
              <a:rPr b="false" i="false" lang="en-US" strike="noStrike" sz="900">
                <a:ln/>
                <a:solidFill>
                  <a:srgbClr val="0A1F3D">
                    <a:alpha val="70196"/>
                  </a:srgbClr>
                </a:solidFill>
                <a:latin typeface="FZYaYiHei GB18030L2 R"/>
                <a:ea typeface="FZYaYiHei GB18030L2 R"/>
                <a:cs typeface="FZYaYiHei GB18030L2 R"/>
              </a:rPr>
              <a:t>形成全盘文件暴露漏洞，隐私数据面临泄露风</a:t>
            </a:r>
            <a:endParaRPr lang="en-US" sz="1100"/>
          </a:p>
          <a:p>
            <a:pPr algn="l"/>
            <a:r>
              <a:rPr b="false" i="false" strike="noStrike" sz="900">
                <a:ln/>
                <a:solidFill>
                  <a:srgbClr val="0A1F3D">
                    <a:alpha val="70196"/>
                  </a:srgbClr>
                </a:solidFill>
                <a:latin typeface="FZYaYiHei GB18030L2 R"/>
                <a:ea typeface="FZYaYiHei GB18030L2 R"/>
                <a:cs typeface="FZYaYiHei GB18030L2 R"/>
              </a:rPr>
              <a:t>险</a:t>
            </a:r>
            <a:endParaRPr/>
          </a:p>
        </p:txBody>
      </p:sp>
    </p:spTree>
  </p:cSld>
  <p:clrMapOvr>
    <a:masterClrMapping/>
  </p:clrMapOvr>
</p:sld>
</file>

<file path=ppt/slides/slide30.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BACKDOOR 03</a:t>
            </a:r>
            <a:endParaRPr lang="en-US" sz="1100"/>
          </a:p>
        </p:txBody>
      </p:sp>
      <p:sp>
        <p:nvSpPr>
          <p:cNvPr id="4" name="TextBox 4"/>
          <p:cNvSpPr txBox="true"/>
          <p:nvPr/>
        </p:nvSpPr>
        <p:spPr>
          <a:xfrm flipH="false" flipV="false" rot="0">
            <a:off x="457086" y="714375"/>
            <a:ext cx="11274781" cy="390525"/>
          </a:xfrm>
          <a:prstGeom prst="rect">
            <a:avLst/>
          </a:prstGeom>
          <a:ln>
            <a:headEnd type="none"/>
            <a:tailEnd type="none"/>
          </a:ln>
        </p:spPr>
        <p:txBody>
          <a:bodyPr anchor="t" anchorCtr="false" bIns="0" lIns="0" rIns="0" rtlCol="false" tIns="0" vert="horz" wrap="none"/>
          <a:lstStyle/>
          <a:p>
            <a:pPr algn="l">
              <a:defRPr/>
            </a:pPr>
            <a:r>
              <a:rPr b="true" i="false" lang="en-US" strike="noStrike" sz="2700">
                <a:ln/>
                <a:solidFill>
                  <a:srgbClr val="0A1F3D">
                    <a:alpha val="100000"/>
                  </a:srgbClr>
                </a:solidFill>
                <a:latin typeface="Alibaba PuHuiTi 3.0 55 Regular"/>
                <a:ea typeface="Alibaba PuHuiTi 3.0 55 Regular"/>
                <a:cs typeface="Alibaba PuHuiTi 3.0 55 Regular"/>
              </a:rPr>
              <a:t>后门 3：JSBridge 接口暴露</a:t>
            </a:r>
            <a:endParaRPr lang="en-US" sz="1100"/>
          </a:p>
        </p:txBody>
      </p:sp>
      <p:sp>
        <p:nvSpPr>
          <p:cNvPr id="5" name="AutoShape 5"/>
          <p:cNvSpPr/>
          <p:nvPr/>
        </p:nvSpPr>
        <p:spPr>
          <a:xfrm flipH="false" flipV="false" rot="0">
            <a:off x="457086" y="1268611"/>
            <a:ext cx="11274781" cy="811411"/>
          </a:xfrm>
          <a:prstGeom prst="rect">
            <a:avLst/>
          </a:prstGeom>
          <a:solidFill>
            <a:srgbClr val="E8EBEF">
              <a:alpha val="100000"/>
            </a:srgbClr>
          </a:solidFill>
          <a:ln w="9525">
            <a:solidFill>
              <a:srgbClr val="C5CDD6">
                <a:alpha val="100000"/>
              </a:srgbClr>
            </a:solidFill>
            <a:prstDash val="solid"/>
            <a:headEnd type="none"/>
            <a:tailEnd type="none"/>
          </a:ln>
        </p:spPr>
      </p:sp>
      <p:sp>
        <p:nvSpPr>
          <p:cNvPr id="6" name="AutoShape 6"/>
          <p:cNvSpPr/>
          <p:nvPr/>
        </p:nvSpPr>
        <p:spPr>
          <a:xfrm flipH="false" flipV="false" rot="0">
            <a:off x="457086" y="1268611"/>
            <a:ext cx="9522" cy="811411"/>
          </a:xfrm>
          <a:prstGeom prst="line">
            <a:avLst/>
          </a:prstGeom>
          <a:ln w="28575">
            <a:solidFill>
              <a:srgbClr val="5B8CB8">
                <a:alpha val="100000"/>
              </a:srgbClr>
            </a:solidFill>
            <a:prstDash val="solid"/>
            <a:headEnd type="none"/>
            <a:tailEnd type="none"/>
          </a:ln>
        </p:spPr>
      </p:sp>
      <p:sp>
        <p:nvSpPr>
          <p:cNvPr id="7" name="TextBox 7"/>
          <p:cNvSpPr txBox="true"/>
          <p:nvPr/>
        </p:nvSpPr>
        <p:spPr>
          <a:xfrm flipH="false" flipV="false" rot="0">
            <a:off x="676106" y="1468636"/>
            <a:ext cx="11512846" cy="411361"/>
          </a:xfrm>
          <a:prstGeom prst="rect">
            <a:avLst/>
          </a:prstGeom>
          <a:ln>
            <a:headEnd type="none"/>
            <a:tailEnd type="none"/>
          </a:ln>
        </p:spPr>
        <p:txBody>
          <a:bodyPr anchor="t" anchorCtr="false" bIns="0" lIns="0" rIns="0" rtlCol="false" tIns="0" vert="horz" wrap="square"/>
          <a:lstStyle/>
          <a:p>
            <a:pPr algn="l">
              <a:defRPr/>
            </a:pPr>
            <a:r>
              <a:rPr b="true" i="false" lang="en-US" strike="noStrike" sz="1100">
                <a:ln/>
                <a:solidFill>
                  <a:srgbClr val="5B8CB8">
                    <a:alpha val="90196"/>
                  </a:srgbClr>
                </a:solidFill>
                <a:latin typeface="FZYaYiHei GB18030L2 R"/>
                <a:ea typeface="FZYaYiHei GB18030L2 R"/>
                <a:cs typeface="FZYaYiHei GB18030L2 R"/>
              </a:rPr>
              <a:t>核心发现：</a:t>
            </a:r>
            <a:r>
              <a:rPr b="false" i="false" strike="noStrike" sz="1100">
                <a:ln/>
                <a:solidFill>
                  <a:srgbClr val="0A1F3D">
                    <a:alpha val="90196"/>
                  </a:srgbClr>
                </a:solidFill>
                <a:latin typeface="FZYaYiHei GB18030L2 R"/>
                <a:ea typeface="FZYaYiHei GB18030L2 R"/>
                <a:cs typeface="FZYaYiHei GB18030L2 R"/>
              </a:rPr>
              <a:t>WebView配置存在严重的接口暴露漏洞：通过JavaScript对象枚举发现webInteraction与webInteract两个全局Bridge对象，暴露</a:t>
            </a:r>
            <a:r>
              <a:rPr b="true" i="false" strike="noStrike" sz="1200">
                <a:ln/>
                <a:solidFill>
                  <a:srgbClr val="5B8CB8">
                    <a:alpha val="90196"/>
                  </a:srgbClr>
                </a:solidFill>
                <a:latin typeface="Alibaba PuHuiTi 3.0 55 Regular"/>
                <a:ea typeface="Alibaba PuHuiTi 3.0 55 Regular"/>
                <a:cs typeface="Alibaba PuHuiTi 3.0 55 Regular"/>
              </a:rPr>
              <a:t>12个</a:t>
            </a:r>
            <a:r>
              <a:rPr b="false" i="false" strike="noStrike" sz="1100">
                <a:ln/>
                <a:solidFill>
                  <a:srgbClr val="0A1F3D">
                    <a:alpha val="90196"/>
                  </a:srgbClr>
                </a:solidFill>
                <a:latin typeface="FZYaYiHei GB18030L2 R"/>
                <a:ea typeface="FZYaYiHei GB18030L2 R"/>
                <a:cs typeface="FZYaYiHei GB18030L2 R"/>
              </a:rPr>
              <a:t>可直接调用的原生方法，涵盖</a:t>
            </a:r>
            <a:endParaRPr lang="en-US" sz="1100"/>
          </a:p>
          <a:p>
            <a:pPr algn="l"/>
            <a:r>
              <a:rPr b="false" i="false" strike="noStrike" sz="1100">
                <a:ln/>
                <a:solidFill>
                  <a:srgbClr val="0A1F3D">
                    <a:alpha val="90196"/>
                  </a:srgbClr>
                </a:solidFill>
                <a:latin typeface="FZYaYiHei GB18030L2 R"/>
                <a:ea typeface="FZYaYiHei GB18030L2 R"/>
                <a:cs typeface="FZYaYiHei GB18030L2 R"/>
              </a:rPr>
              <a:t>音频播放控制、UI内容篡改、图片展示、弹窗显示等核心功能。</a:t>
            </a:r>
            <a:endParaRPr/>
          </a:p>
        </p:txBody>
      </p:sp>
      <p:sp>
        <p:nvSpPr>
          <p:cNvPr id="8" name="AutoShape 8"/>
          <p:cNvSpPr/>
          <p:nvPr/>
        </p:nvSpPr>
        <p:spPr>
          <a:xfrm flipH="false" flipV="false" rot="0">
            <a:off x="457086" y="2232423"/>
            <a:ext cx="5561209" cy="1874639"/>
          </a:xfrm>
          <a:prstGeom prst="rect">
            <a:avLst/>
          </a:prstGeom>
          <a:solidFill>
            <a:srgbClr val="E8EBEF">
              <a:alpha val="100000"/>
            </a:srgbClr>
          </a:solidFill>
          <a:ln w="9525">
            <a:solidFill>
              <a:srgbClr val="C5CDD6">
                <a:alpha val="100000"/>
              </a:srgbClr>
            </a:solidFill>
            <a:prstDash val="solid"/>
            <a:headEnd type="none"/>
            <a:tailEnd type="none"/>
          </a:ln>
        </p:spPr>
      </p:sp>
      <p:sp>
        <p:nvSpPr>
          <p:cNvPr id="9" name="AutoShape 9"/>
          <p:cNvSpPr/>
          <p:nvPr/>
        </p:nvSpPr>
        <p:spPr>
          <a:xfrm flipH="false" flipV="false" rot="0">
            <a:off x="457086" y="2232423"/>
            <a:ext cx="5561209" cy="9525"/>
          </a:xfrm>
          <a:prstGeom prst="line">
            <a:avLst/>
          </a:prstGeom>
          <a:ln w="19050">
            <a:solidFill>
              <a:srgbClr val="5B8CB8">
                <a:alpha val="100000"/>
              </a:srgbClr>
            </a:solidFill>
            <a:prstDash val="solid"/>
            <a:headEnd type="none"/>
            <a:tailEnd type="none"/>
          </a:ln>
        </p:spPr>
      </p:sp>
      <p:sp>
        <p:nvSpPr>
          <p:cNvPr id="10" name="TextBox 10"/>
          <p:cNvSpPr txBox="true"/>
          <p:nvPr/>
        </p:nvSpPr>
        <p:spPr>
          <a:xfrm flipH="false" flipV="false" rot="0">
            <a:off x="733242" y="2441973"/>
            <a:ext cx="55350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暴露对象</a:t>
            </a:r>
            <a:endParaRPr lang="en-US" sz="1100"/>
          </a:p>
        </p:txBody>
      </p:sp>
      <p:sp>
        <p:nvSpPr>
          <p:cNvPr id="11" name="TextBox 11"/>
          <p:cNvSpPr txBox="true"/>
          <p:nvPr/>
        </p:nvSpPr>
        <p:spPr>
          <a:xfrm flipH="false" flipV="false" rot="0">
            <a:off x="638015" y="2732485"/>
            <a:ext cx="5380280" cy="390525"/>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webInteraction、webInteract两个全局JavaScript对象完全暴露给WebView的所有</a:t>
            </a:r>
            <a:endParaRPr lang="en-US" sz="1100"/>
          </a:p>
          <a:p>
            <a:pPr algn="l"/>
            <a:r>
              <a:rPr b="false" i="false" strike="noStrike" sz="1100">
                <a:ln/>
                <a:solidFill>
                  <a:srgbClr val="0A1F3D">
                    <a:alpha val="85098"/>
                  </a:srgbClr>
                </a:solidFill>
                <a:latin typeface="FZYaYiHei GB18030L2 R"/>
                <a:ea typeface="FZYaYiHei GB18030L2 R"/>
                <a:cs typeface="FZYaYiHei GB18030L2 R"/>
              </a:rPr>
              <a:t>框架</a:t>
            </a:r>
            <a:endParaRPr/>
          </a:p>
        </p:txBody>
      </p:sp>
      <p:sp>
        <p:nvSpPr>
          <p:cNvPr id="12" name="AutoShape 12"/>
          <p:cNvSpPr/>
          <p:nvPr/>
        </p:nvSpPr>
        <p:spPr>
          <a:xfrm flipH="false" flipV="false" rot="0">
            <a:off x="6170657" y="2232423"/>
            <a:ext cx="5561209" cy="1874639"/>
          </a:xfrm>
          <a:prstGeom prst="rect">
            <a:avLst/>
          </a:prstGeom>
          <a:solidFill>
            <a:srgbClr val="E8EBEF">
              <a:alpha val="100000"/>
            </a:srgbClr>
          </a:solidFill>
          <a:ln w="9525">
            <a:solidFill>
              <a:srgbClr val="C5CDD6">
                <a:alpha val="100000"/>
              </a:srgbClr>
            </a:solidFill>
            <a:prstDash val="solid"/>
            <a:headEnd type="none"/>
            <a:tailEnd type="none"/>
          </a:ln>
        </p:spPr>
      </p:sp>
      <p:sp>
        <p:nvSpPr>
          <p:cNvPr id="13" name="AutoShape 13"/>
          <p:cNvSpPr/>
          <p:nvPr/>
        </p:nvSpPr>
        <p:spPr>
          <a:xfrm flipH="false" flipV="false" rot="0">
            <a:off x="6170657" y="2232423"/>
            <a:ext cx="5561209" cy="9525"/>
          </a:xfrm>
          <a:prstGeom prst="line">
            <a:avLst/>
          </a:prstGeom>
          <a:ln w="19050">
            <a:solidFill>
              <a:srgbClr val="5B8CB8">
                <a:alpha val="100000"/>
              </a:srgbClr>
            </a:solidFill>
            <a:prstDash val="solid"/>
            <a:headEnd type="none"/>
            <a:tailEnd type="none"/>
          </a:ln>
        </p:spPr>
      </p:sp>
      <p:sp>
        <p:nvSpPr>
          <p:cNvPr id="14" name="TextBox 14"/>
          <p:cNvSpPr txBox="true"/>
          <p:nvPr/>
        </p:nvSpPr>
        <p:spPr>
          <a:xfrm flipH="false" flipV="false" rot="0">
            <a:off x="6446813" y="2441973"/>
            <a:ext cx="55350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方法清单</a:t>
            </a:r>
            <a:endParaRPr lang="en-US" sz="1100"/>
          </a:p>
        </p:txBody>
      </p:sp>
      <p:sp>
        <p:nvSpPr>
          <p:cNvPr id="15" name="TextBox 15"/>
          <p:cNvSpPr txBox="true"/>
          <p:nvPr/>
        </p:nvSpPr>
        <p:spPr>
          <a:xfrm flipH="false" flipV="false" rot="0">
            <a:off x="6351586" y="2732485"/>
            <a:ext cx="5380280" cy="390525"/>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getPreSignUrl、playWordPronunciationAudio、setHtmlText1/setHtmlText2、</a:t>
            </a:r>
            <a:endParaRPr lang="en-US" sz="1100"/>
          </a:p>
          <a:p>
            <a:pPr algn="l"/>
            <a:r>
              <a:rPr b="false" i="false" strike="noStrike" sz="1100">
                <a:ln/>
                <a:solidFill>
                  <a:srgbClr val="0A1F3D">
                    <a:alpha val="85098"/>
                  </a:srgbClr>
                </a:solidFill>
                <a:latin typeface="FZYaYiHei GB18030L2 R"/>
                <a:ea typeface="FZYaYiHei GB18030L2 R"/>
                <a:cs typeface="FZYaYiHei GB18030L2 R"/>
              </a:rPr>
              <a:t>showBigImg、showPopWindow等</a:t>
            </a:r>
            <a:r>
              <a:rPr b="true" i="false" strike="noStrike" sz="1100">
                <a:ln/>
                <a:solidFill>
                  <a:srgbClr val="0A1F3D">
                    <a:alpha val="85098"/>
                  </a:srgbClr>
                </a:solidFill>
                <a:latin typeface="Alibaba PuHuiTi 3.0 55 Regular"/>
                <a:ea typeface="Alibaba PuHuiTi 3.0 55 Regular"/>
                <a:cs typeface="Alibaba PuHuiTi 3.0 55 Regular"/>
              </a:rPr>
              <a:t>12个方法</a:t>
            </a:r>
            <a:endParaRPr/>
          </a:p>
        </p:txBody>
      </p:sp>
      <p:sp>
        <p:nvSpPr>
          <p:cNvPr id="16" name="AutoShape 16"/>
          <p:cNvSpPr/>
          <p:nvPr/>
        </p:nvSpPr>
        <p:spPr>
          <a:xfrm flipH="false" flipV="false" rot="0">
            <a:off x="457086" y="4259461"/>
            <a:ext cx="5561209" cy="1646039"/>
          </a:xfrm>
          <a:prstGeom prst="rect">
            <a:avLst/>
          </a:prstGeom>
          <a:solidFill>
            <a:srgbClr val="E8EBEF">
              <a:alpha val="100000"/>
            </a:srgbClr>
          </a:solidFill>
          <a:ln w="9525">
            <a:solidFill>
              <a:srgbClr val="C5CDD6">
                <a:alpha val="100000"/>
              </a:srgbClr>
            </a:solidFill>
            <a:prstDash val="solid"/>
            <a:headEnd type="none"/>
            <a:tailEnd type="none"/>
          </a:ln>
        </p:spPr>
      </p:sp>
      <p:sp>
        <p:nvSpPr>
          <p:cNvPr id="17" name="AutoShape 17"/>
          <p:cNvSpPr/>
          <p:nvPr/>
        </p:nvSpPr>
        <p:spPr>
          <a:xfrm flipH="false" flipV="false" rot="0">
            <a:off x="457086" y="4259461"/>
            <a:ext cx="5561209" cy="9525"/>
          </a:xfrm>
          <a:prstGeom prst="line">
            <a:avLst/>
          </a:prstGeom>
          <a:ln w="19050">
            <a:solidFill>
              <a:srgbClr val="5B8CB8">
                <a:alpha val="100000"/>
              </a:srgbClr>
            </a:solidFill>
            <a:prstDash val="solid"/>
            <a:headEnd type="none"/>
            <a:tailEnd type="none"/>
          </a:ln>
        </p:spPr>
      </p:sp>
      <p:sp>
        <p:nvSpPr>
          <p:cNvPr id="18" name="TextBox 18"/>
          <p:cNvSpPr txBox="true"/>
          <p:nvPr/>
        </p:nvSpPr>
        <p:spPr>
          <a:xfrm flipH="false" flipV="false" rot="0">
            <a:off x="733242" y="4469011"/>
            <a:ext cx="55350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风险方法</a:t>
            </a:r>
            <a:endParaRPr lang="en-US" sz="1100"/>
          </a:p>
        </p:txBody>
      </p:sp>
      <p:sp>
        <p:nvSpPr>
          <p:cNvPr id="19" name="TextBox 19"/>
          <p:cNvSpPr txBox="true"/>
          <p:nvPr/>
        </p:nvSpPr>
        <p:spPr>
          <a:xfrm flipH="false" flipV="false" rot="0">
            <a:off x="638015" y="4759523"/>
            <a:ext cx="5199350"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100">
                <a:ln/>
                <a:solidFill>
                  <a:srgbClr val="0A1F3D">
                    <a:alpha val="85098"/>
                  </a:srgbClr>
                </a:solidFill>
                <a:latin typeface="Alibaba PuHuiTi 3.0 55 Regular"/>
                <a:ea typeface="Alibaba PuHuiTi 3.0 55 Regular"/>
                <a:cs typeface="Alibaba PuHuiTi 3.0 55 Regular"/>
              </a:rPr>
              <a:t>setHtmlText1/2</a:t>
            </a:r>
            <a:r>
              <a:rPr b="false" i="false" strike="noStrike" sz="1100">
                <a:ln/>
                <a:solidFill>
                  <a:srgbClr val="0A1F3D">
                    <a:alpha val="85098"/>
                  </a:srgbClr>
                </a:solidFill>
                <a:latin typeface="FZYaYiHei GB18030L2 R"/>
                <a:ea typeface="FZYaYiHei GB18030L2 R"/>
                <a:cs typeface="FZYaYiHei GB18030L2 R"/>
              </a:rPr>
              <a:t>可完全篡改页面内容，</a:t>
            </a:r>
            <a:r>
              <a:rPr b="true" i="false" strike="noStrike" sz="1100">
                <a:ln/>
                <a:solidFill>
                  <a:srgbClr val="0A1F3D">
                    <a:alpha val="85098"/>
                  </a:srgbClr>
                </a:solidFill>
                <a:latin typeface="Alibaba PuHuiTi 3.0 55 Regular"/>
                <a:ea typeface="Alibaba PuHuiTi 3.0 55 Regular"/>
                <a:cs typeface="Alibaba PuHuiTi 3.0 55 Regular"/>
              </a:rPr>
              <a:t>showBigImg</a:t>
            </a:r>
            <a:r>
              <a:rPr b="false" i="false" strike="noStrike" sz="1100">
                <a:ln/>
                <a:solidFill>
                  <a:srgbClr val="0A1F3D">
                    <a:alpha val="85098"/>
                  </a:srgbClr>
                </a:solidFill>
                <a:latin typeface="FZYaYiHei GB18030L2 R"/>
                <a:ea typeface="FZYaYiHei GB18030L2 R"/>
                <a:cs typeface="FZYaYiHei GB18030L2 R"/>
              </a:rPr>
              <a:t>可展示钓鱼二维码</a:t>
            </a:r>
            <a:endParaRPr lang="en-US" sz="1100"/>
          </a:p>
        </p:txBody>
      </p:sp>
      <p:sp>
        <p:nvSpPr>
          <p:cNvPr id="20" name="AutoShape 20"/>
          <p:cNvSpPr/>
          <p:nvPr/>
        </p:nvSpPr>
        <p:spPr>
          <a:xfrm flipH="false" flipV="false" rot="0">
            <a:off x="6170657" y="4259461"/>
            <a:ext cx="5561209" cy="1646039"/>
          </a:xfrm>
          <a:prstGeom prst="rect">
            <a:avLst/>
          </a:prstGeom>
          <a:solidFill>
            <a:srgbClr val="E8EBEF">
              <a:alpha val="100000"/>
            </a:srgbClr>
          </a:solidFill>
          <a:ln w="9525">
            <a:solidFill>
              <a:srgbClr val="C5CDD6">
                <a:alpha val="100000"/>
              </a:srgbClr>
            </a:solidFill>
            <a:prstDash val="solid"/>
            <a:headEnd type="none"/>
            <a:tailEnd type="none"/>
          </a:ln>
        </p:spPr>
      </p:sp>
      <p:sp>
        <p:nvSpPr>
          <p:cNvPr id="21" name="AutoShape 21"/>
          <p:cNvSpPr/>
          <p:nvPr/>
        </p:nvSpPr>
        <p:spPr>
          <a:xfrm flipH="false" flipV="false" rot="0">
            <a:off x="6170657" y="4259461"/>
            <a:ext cx="5561209" cy="9525"/>
          </a:xfrm>
          <a:prstGeom prst="line">
            <a:avLst/>
          </a:prstGeom>
          <a:ln w="19050">
            <a:solidFill>
              <a:srgbClr val="5B8CB8">
                <a:alpha val="100000"/>
              </a:srgbClr>
            </a:solidFill>
            <a:prstDash val="solid"/>
            <a:headEnd type="none"/>
            <a:tailEnd type="none"/>
          </a:ln>
        </p:spPr>
      </p:sp>
      <p:sp>
        <p:nvSpPr>
          <p:cNvPr id="22" name="TextBox 22"/>
          <p:cNvSpPr txBox="true"/>
          <p:nvPr/>
        </p:nvSpPr>
        <p:spPr>
          <a:xfrm flipH="false" flipV="false" rot="0">
            <a:off x="6446813" y="4469011"/>
            <a:ext cx="55350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机制缺陷</a:t>
            </a:r>
            <a:endParaRPr lang="en-US" sz="1100"/>
          </a:p>
        </p:txBody>
      </p:sp>
      <p:sp>
        <p:nvSpPr>
          <p:cNvPr id="23" name="TextBox 23"/>
          <p:cNvSpPr txBox="true"/>
          <p:nvPr/>
        </p:nvSpPr>
        <p:spPr>
          <a:xfrm flipH="false" flipV="false" rot="0">
            <a:off x="6351586" y="4759523"/>
            <a:ext cx="5199350"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addJavascriptInterface未做来源校验和权限控制，所有网页均可调用</a:t>
            </a:r>
            <a:endParaRPr lang="en-US" sz="1100"/>
          </a:p>
        </p:txBody>
      </p:sp>
      <p:sp>
        <p:nvSpPr>
          <p:cNvPr id="24" name="AutoShape 24"/>
          <p:cNvSpPr/>
          <p:nvPr/>
        </p:nvSpPr>
        <p:spPr>
          <a:xfrm flipH="false" flipV="false" rot="0">
            <a:off x="457086" y="6057900"/>
            <a:ext cx="11274781" cy="9525"/>
          </a:xfrm>
          <a:prstGeom prst="line">
            <a:avLst/>
          </a:prstGeom>
          <a:ln w="9525">
            <a:solidFill>
              <a:srgbClr val="C5CDD6">
                <a:alpha val="100000"/>
              </a:srgbClr>
            </a:solidFill>
            <a:prstDash val="solid"/>
            <a:headEnd type="none"/>
            <a:tailEnd type="none"/>
          </a:ln>
        </p:spPr>
      </p:sp>
      <p:sp>
        <p:nvSpPr>
          <p:cNvPr id="25" name="TextBox 25"/>
          <p:cNvSpPr txBox="true"/>
          <p:nvPr/>
        </p:nvSpPr>
        <p:spPr>
          <a:xfrm flipH="false" flipV="false" rot="0">
            <a:off x="457086" y="6219825"/>
            <a:ext cx="11274781" cy="152400"/>
          </a:xfrm>
          <a:prstGeom prst="rect">
            <a:avLst/>
          </a:prstGeom>
          <a:ln>
            <a:headEnd type="none"/>
            <a:tailEnd type="none"/>
          </a:ln>
        </p:spPr>
        <p:txBody>
          <a:bodyPr anchor="t" anchorCtr="false" bIns="0" lIns="0" rIns="0" rtlCol="false" tIns="0" vert="horz" wrap="none"/>
          <a:lstStyle/>
          <a:p>
            <a:pPr algn="l">
              <a:defRPr/>
            </a:pPr>
            <a:r>
              <a:rPr b="false" i="true" lang="en-US" strike="noStrike" sz="1000">
                <a:ln/>
                <a:solidFill>
                  <a:srgbClr val="0A1F3D">
                    <a:alpha val="74901"/>
                  </a:srgbClr>
                </a:solidFill>
                <a:latin typeface="Alibaba PuHuiTi 3.0 55 Regular"/>
                <a:ea typeface="Alibaba PuHuiTi 3.0 55 Regular"/>
                <a:cs typeface="Alibaba PuHuiTi 3.0 55 Regular"/>
              </a:rPr>
              <a:t>"攻击者通过注入脚本可无限制调用这些能力，实现页面内容完全控制和钓鱼攻击"</a:t>
            </a:r>
            <a:endParaRPr lang="en-US" sz="1100"/>
          </a:p>
        </p:txBody>
      </p:sp>
    </p:spTree>
  </p:cSld>
  <p:clrMapOvr>
    <a:masterClrMapping/>
  </p:clrMapOvr>
</p:sld>
</file>

<file path=ppt/slides/slide31.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AutoShape 3"/>
          <p:cNvSpPr/>
          <p:nvPr/>
        </p:nvSpPr>
        <p:spPr>
          <a:xfrm flipH="false" flipV="false" rot="0">
            <a:off x="442281" y="490538"/>
            <a:ext cx="133317" cy="133350"/>
          </a:xfrm>
          <a:custGeom>
            <a:rect b="b" l="l" r="r" t="t"/>
            <a:pathLst>
              <a:path h="10000" w="9998">
                <a:moveTo>
                  <a:pt x="5499" y="6000"/>
                </a:moveTo>
                <a:lnTo>
                  <a:pt x="5499" y="8950"/>
                </a:lnTo>
                <a:cubicBezTo>
                  <a:pt x="5879" y="8876"/>
                  <a:pt x="6220" y="8721"/>
                  <a:pt x="6524" y="8485"/>
                </a:cubicBezTo>
                <a:cubicBezTo>
                  <a:pt x="6827" y="8248"/>
                  <a:pt x="7065" y="7956"/>
                  <a:pt x="7239" y="7610"/>
                </a:cubicBezTo>
                <a:cubicBezTo>
                  <a:pt x="7411" y="7263"/>
                  <a:pt x="7498" y="6893"/>
                  <a:pt x="7498" y="6500"/>
                </a:cubicBezTo>
                <a:lnTo>
                  <a:pt x="7498" y="5000"/>
                </a:lnTo>
                <a:cubicBezTo>
                  <a:pt x="7498" y="4653"/>
                  <a:pt x="7428" y="4320"/>
                  <a:pt x="7289" y="4000"/>
                </a:cubicBezTo>
                <a:lnTo>
                  <a:pt x="2709" y="4000"/>
                </a:lnTo>
                <a:cubicBezTo>
                  <a:pt x="2569" y="4320"/>
                  <a:pt x="2499" y="4653"/>
                  <a:pt x="2499" y="5000"/>
                </a:cubicBezTo>
                <a:lnTo>
                  <a:pt x="2499" y="6500"/>
                </a:lnTo>
                <a:cubicBezTo>
                  <a:pt x="2499" y="6893"/>
                  <a:pt x="2585" y="7263"/>
                  <a:pt x="2759" y="7610"/>
                </a:cubicBezTo>
                <a:cubicBezTo>
                  <a:pt x="2932" y="7956"/>
                  <a:pt x="3170" y="8248"/>
                  <a:pt x="3474" y="8485"/>
                </a:cubicBezTo>
                <a:cubicBezTo>
                  <a:pt x="3777" y="8721"/>
                  <a:pt x="4119" y="8876"/>
                  <a:pt x="4499" y="8950"/>
                </a:cubicBezTo>
                <a:lnTo>
                  <a:pt x="4499" y="6000"/>
                </a:lnTo>
                <a:lnTo>
                  <a:pt x="5499" y="6000"/>
                </a:lnTo>
                <a:moveTo>
                  <a:pt x="520" y="8570"/>
                </a:moveTo>
                <a:lnTo>
                  <a:pt x="1770" y="7850"/>
                </a:lnTo>
                <a:cubicBezTo>
                  <a:pt x="1590" y="7416"/>
                  <a:pt x="1500" y="6966"/>
                  <a:pt x="1500" y="6500"/>
                </a:cubicBezTo>
                <a:lnTo>
                  <a:pt x="0" y="6500"/>
                </a:lnTo>
                <a:lnTo>
                  <a:pt x="0" y="5500"/>
                </a:lnTo>
                <a:lnTo>
                  <a:pt x="1500" y="5500"/>
                </a:lnTo>
                <a:lnTo>
                  <a:pt x="1500" y="5000"/>
                </a:lnTo>
                <a:cubicBezTo>
                  <a:pt x="1500" y="4686"/>
                  <a:pt x="1540" y="4376"/>
                  <a:pt x="1620" y="4070"/>
                </a:cubicBezTo>
                <a:lnTo>
                  <a:pt x="520" y="3430"/>
                </a:lnTo>
                <a:lnTo>
                  <a:pt x="1020" y="2570"/>
                </a:lnTo>
                <a:lnTo>
                  <a:pt x="2030" y="3150"/>
                </a:lnTo>
                <a:lnTo>
                  <a:pt x="2130" y="3000"/>
                </a:lnTo>
                <a:lnTo>
                  <a:pt x="7868" y="3000"/>
                </a:lnTo>
                <a:lnTo>
                  <a:pt x="7968" y="3150"/>
                </a:lnTo>
                <a:lnTo>
                  <a:pt x="8978" y="2570"/>
                </a:lnTo>
                <a:lnTo>
                  <a:pt x="9478" y="3430"/>
                </a:lnTo>
                <a:lnTo>
                  <a:pt x="8378" y="4070"/>
                </a:lnTo>
                <a:cubicBezTo>
                  <a:pt x="8458" y="4376"/>
                  <a:pt x="8498" y="4686"/>
                  <a:pt x="8498" y="5000"/>
                </a:cubicBezTo>
                <a:lnTo>
                  <a:pt x="8498" y="5500"/>
                </a:lnTo>
                <a:lnTo>
                  <a:pt x="9998" y="5500"/>
                </a:lnTo>
                <a:lnTo>
                  <a:pt x="9998" y="6500"/>
                </a:lnTo>
                <a:lnTo>
                  <a:pt x="8498" y="6500"/>
                </a:lnTo>
                <a:cubicBezTo>
                  <a:pt x="8498" y="6966"/>
                  <a:pt x="8408" y="7416"/>
                  <a:pt x="8228" y="7850"/>
                </a:cubicBezTo>
                <a:lnTo>
                  <a:pt x="9478" y="8570"/>
                </a:lnTo>
                <a:lnTo>
                  <a:pt x="8978" y="9430"/>
                </a:lnTo>
                <a:lnTo>
                  <a:pt x="7718" y="8700"/>
                </a:lnTo>
                <a:cubicBezTo>
                  <a:pt x="7392" y="9106"/>
                  <a:pt x="6995" y="9423"/>
                  <a:pt x="6529" y="9650"/>
                </a:cubicBezTo>
                <a:cubicBezTo>
                  <a:pt x="6049" y="9883"/>
                  <a:pt x="5539" y="10000"/>
                  <a:pt x="4999" y="10000"/>
                </a:cubicBezTo>
                <a:cubicBezTo>
                  <a:pt x="4459" y="10000"/>
                  <a:pt x="3949" y="9883"/>
                  <a:pt x="3469" y="9650"/>
                </a:cubicBezTo>
                <a:cubicBezTo>
                  <a:pt x="3002" y="9423"/>
                  <a:pt x="2606" y="9106"/>
                  <a:pt x="2280" y="8700"/>
                </a:cubicBezTo>
                <a:lnTo>
                  <a:pt x="1020" y="9430"/>
                </a:lnTo>
                <a:lnTo>
                  <a:pt x="520" y="8570"/>
                </a:lnTo>
                <a:moveTo>
                  <a:pt x="6999" y="2000"/>
                </a:moveTo>
                <a:lnTo>
                  <a:pt x="2999" y="2000"/>
                </a:lnTo>
                <a:cubicBezTo>
                  <a:pt x="2999" y="1640"/>
                  <a:pt x="3089" y="1306"/>
                  <a:pt x="3269" y="1000"/>
                </a:cubicBezTo>
                <a:cubicBezTo>
                  <a:pt x="3449" y="693"/>
                  <a:pt x="3692" y="450"/>
                  <a:pt x="3999" y="270"/>
                </a:cubicBezTo>
                <a:cubicBezTo>
                  <a:pt x="4305" y="90"/>
                  <a:pt x="4639" y="0"/>
                  <a:pt x="4999" y="0"/>
                </a:cubicBezTo>
                <a:cubicBezTo>
                  <a:pt x="5359" y="0"/>
                  <a:pt x="5692" y="90"/>
                  <a:pt x="5999" y="270"/>
                </a:cubicBezTo>
                <a:cubicBezTo>
                  <a:pt x="6305" y="450"/>
                  <a:pt x="6549" y="693"/>
                  <a:pt x="6729" y="1000"/>
                </a:cubicBezTo>
                <a:cubicBezTo>
                  <a:pt x="6909" y="1306"/>
                  <a:pt x="6999" y="1640"/>
                  <a:pt x="6999" y="2000"/>
                </a:cubicBezTo>
              </a:path>
            </a:pathLst>
          </a:custGeom>
          <a:solidFill>
            <a:srgbClr val="5B8CB8">
              <a:alpha val="100000"/>
            </a:srgbClr>
          </a:solidFill>
          <a:ln>
            <a:headEnd type="none"/>
            <a:tailEnd type="none"/>
          </a:ln>
        </p:spPr>
      </p:sp>
      <p:sp>
        <p:nvSpPr>
          <p:cNvPr id="4" name="TextBox 4"/>
          <p:cNvSpPr txBox="true"/>
          <p:nvPr/>
        </p:nvSpPr>
        <p:spPr>
          <a:xfrm flipH="false" flipV="false" rot="0">
            <a:off x="675065" y="490538"/>
            <a:ext cx="1697853"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Alibaba PuHuiTi 3.0 55 Regular"/>
                <a:ea typeface="Alibaba PuHuiTi 3.0 55 Regular"/>
                <a:cs typeface="Alibaba PuHuiTi 3.0 55 Regular"/>
              </a:rPr>
              <a:t>BACKDOOR VERIFICATION</a:t>
            </a:r>
            <a:endParaRPr lang="en-US" sz="1100"/>
          </a:p>
        </p:txBody>
      </p:sp>
      <p:sp>
        <p:nvSpPr>
          <p:cNvPr id="5" name="TextBox 5"/>
          <p:cNvSpPr txBox="true"/>
          <p:nvPr/>
        </p:nvSpPr>
        <p:spPr>
          <a:xfrm flipH="false" flipV="false" rot="0">
            <a:off x="457086" y="790575"/>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后门 3：JSBridge 主动调用测试</a:t>
            </a:r>
            <a:endParaRPr lang="en-US" sz="1100"/>
          </a:p>
        </p:txBody>
      </p:sp>
      <p:sp>
        <p:nvSpPr>
          <p:cNvPr id="6" name="AutoShape 6"/>
          <p:cNvSpPr/>
          <p:nvPr/>
        </p:nvSpPr>
        <p:spPr>
          <a:xfrm flipH="false" flipV="false" rot="0">
            <a:off x="457086" y="1457325"/>
            <a:ext cx="11274781" cy="1524596"/>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1457325"/>
            <a:ext cx="11274781" cy="9525"/>
          </a:xfrm>
          <a:prstGeom prst="line">
            <a:avLst/>
          </a:prstGeom>
          <a:ln w="28575">
            <a:solidFill>
              <a:srgbClr val="5B8CB8">
                <a:alpha val="100000"/>
              </a:srgbClr>
            </a:solidFill>
            <a:prstDash val="solid"/>
            <a:headEnd type="none"/>
            <a:tailEnd type="none"/>
          </a:ln>
        </p:spPr>
      </p:sp>
      <p:sp>
        <p:nvSpPr>
          <p:cNvPr id="8" name="TextBox 8"/>
          <p:cNvSpPr txBox="true"/>
          <p:nvPr/>
        </p:nvSpPr>
        <p:spPr>
          <a:xfrm flipH="false" flipV="false" rot="0">
            <a:off x="733242" y="1733550"/>
            <a:ext cx="10722469"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核心验证结论</a:t>
            </a:r>
            <a:endParaRPr lang="en-US" sz="1100"/>
          </a:p>
        </p:txBody>
      </p:sp>
      <p:sp>
        <p:nvSpPr>
          <p:cNvPr id="9" name="TextBox 9"/>
          <p:cNvSpPr txBox="true"/>
          <p:nvPr/>
        </p:nvSpPr>
        <p:spPr>
          <a:xfrm flipH="false" flipV="false" rot="0">
            <a:off x="733242" y="2014538"/>
            <a:ext cx="10998624" cy="67984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主动调用测试证实所有暴露接口均可成功执行：</a:t>
            </a:r>
            <a:r>
              <a:rPr b="false" i="false" strike="noStrike" sz="1200">
                <a:ln/>
                <a:solidFill>
                  <a:srgbClr val="5B8CB8">
                    <a:alpha val="90196"/>
                  </a:srgbClr>
                </a:solidFill>
                <a:latin typeface="FZYaYiHei GB18030L2 R"/>
                <a:ea typeface="FZYaYiHei GB18030L2 R"/>
                <a:cs typeface="FZYaYiHei GB18030L2 R"/>
              </a:rPr>
              <a:t>setHtmlText1/setHtmlText2</a:t>
            </a:r>
            <a:r>
              <a:rPr b="false" i="false" strike="noStrike" sz="1200">
                <a:ln/>
                <a:solidFill>
                  <a:srgbClr val="0A1F3D">
                    <a:alpha val="90196"/>
                  </a:srgbClr>
                </a:solidFill>
                <a:latin typeface="FZYaYiHei GB18030L2 R"/>
                <a:ea typeface="FZYaYiHei GB18030L2 R"/>
                <a:cs typeface="FZYaYiHei GB18030L2 R"/>
              </a:rPr>
              <a:t> 调用可完全控制页面 DOM 内容，测试中成功注入模拟钓鱼警告界面；</a:t>
            </a:r>
            <a:r>
              <a:rPr b="false" i="false" strike="noStrike" sz="1200">
                <a:ln/>
                <a:solidFill>
                  <a:srgbClr val="5B8CB8">
                    <a:alpha val="90196"/>
                  </a:srgbClr>
                </a:solidFill>
                <a:latin typeface="FZYaYiHei GB18030L2 R"/>
                <a:ea typeface="FZYaYiHei GB18030L2 R"/>
                <a:cs typeface="FZYaYiHei GB18030L2 R"/>
              </a:rPr>
              <a:t>showBigImg</a:t>
            </a:r>
            <a:endParaRPr lang="en-US" sz="1100"/>
          </a:p>
          <a:p>
            <a:pPr algn="l"/>
            <a:r>
              <a:rPr b="false" i="false" strike="noStrike" sz="1200">
                <a:ln/>
                <a:solidFill>
                  <a:srgbClr val="0A1F3D">
                    <a:alpha val="90196"/>
                  </a:srgbClr>
                </a:solidFill>
                <a:latin typeface="FZYaYiHei GB18030L2 R"/>
                <a:ea typeface="FZYaYiHei GB18030L2 R"/>
                <a:cs typeface="FZYaYiHei GB18030L2 R"/>
              </a:rPr>
              <a:t>调用可展示任意 URI 图片；</a:t>
            </a:r>
            <a:r>
              <a:rPr b="false" i="false" strike="noStrike" sz="1200">
                <a:ln/>
                <a:solidFill>
                  <a:srgbClr val="5B8CB8">
                    <a:alpha val="90196"/>
                  </a:srgbClr>
                </a:solidFill>
                <a:latin typeface="FZYaYiHei GB18030L2 R"/>
                <a:ea typeface="FZYaYiHei GB18030L2 R"/>
                <a:cs typeface="FZYaYiHei GB18030L2 R"/>
              </a:rPr>
              <a:t>playWordPronunciationAudio</a:t>
            </a:r>
            <a:r>
              <a:rPr b="false" i="false" strike="noStrike" sz="1200">
                <a:ln/>
                <a:solidFill>
                  <a:srgbClr val="0A1F3D">
                    <a:alpha val="90196"/>
                  </a:srgbClr>
                </a:solidFill>
                <a:latin typeface="FZYaYiHei GB18030L2 R"/>
                <a:ea typeface="FZYaYiHei GB18030L2 R"/>
                <a:cs typeface="FZYaYiHei GB18030L2 R"/>
              </a:rPr>
              <a:t> 调用可触发音频播放。验证结果确认攻击者已获得应用的原生功能调用能力，结合后门 2 的代码执行</a:t>
            </a:r>
            <a:endParaRPr/>
          </a:p>
          <a:p>
            <a:pPr algn="l"/>
            <a:r>
              <a:rPr b="false" i="false" strike="noStrike" sz="1200">
                <a:ln/>
                <a:solidFill>
                  <a:srgbClr val="0A1F3D">
                    <a:alpha val="90196"/>
                  </a:srgbClr>
                </a:solidFill>
                <a:latin typeface="FZYaYiHei GB18030L2 R"/>
                <a:ea typeface="FZYaYiHei GB18030L2 R"/>
                <a:cs typeface="FZYaYiHei GB18030L2 R"/>
              </a:rPr>
              <a:t>能力，可构造完整的钓鱼攻击或功能劫持利用链。</a:t>
            </a:r>
            <a:endParaRPr/>
          </a:p>
        </p:txBody>
      </p:sp>
      <p:sp>
        <p:nvSpPr>
          <p:cNvPr id="10" name="AutoShape 10"/>
          <p:cNvSpPr/>
          <p:nvPr/>
        </p:nvSpPr>
        <p:spPr>
          <a:xfrm flipH="false" flipV="false" rot="0">
            <a:off x="457086" y="3210521"/>
            <a:ext cx="5542164" cy="1499890"/>
          </a:xfrm>
          <a:prstGeom prst="rect">
            <a:avLst/>
          </a:prstGeom>
          <a:solidFill>
            <a:srgbClr val="E8EBEF">
              <a:alpha val="100000"/>
            </a:srgbClr>
          </a:solidFill>
          <a:ln w="9525">
            <a:solidFill>
              <a:srgbClr val="C5CDD6">
                <a:alpha val="100000"/>
              </a:srgbClr>
            </a:solidFill>
            <a:prstDash val="solid"/>
            <a:headEnd type="none"/>
            <a:tailEnd type="none"/>
          </a:ln>
        </p:spPr>
      </p:sp>
      <p:sp>
        <p:nvSpPr>
          <p:cNvPr id="11" name="AutoShape 11"/>
          <p:cNvSpPr/>
          <p:nvPr/>
        </p:nvSpPr>
        <p:spPr>
          <a:xfrm flipH="false" flipV="false" rot="0">
            <a:off x="674023" y="3496271"/>
            <a:ext cx="190452" cy="190500"/>
          </a:xfrm>
          <a:custGeom>
            <a:rect b="b" l="l" r="r" t="t"/>
            <a:pathLst>
              <a:path h="10000" w="9998">
                <a:moveTo>
                  <a:pt x="500" y="0"/>
                </a:moveTo>
                <a:lnTo>
                  <a:pt x="9498" y="0"/>
                </a:lnTo>
                <a:cubicBezTo>
                  <a:pt x="9638" y="0"/>
                  <a:pt x="9756" y="53"/>
                  <a:pt x="9853" y="161"/>
                </a:cubicBezTo>
                <a:cubicBezTo>
                  <a:pt x="9949" y="268"/>
                  <a:pt x="9998" y="400"/>
                  <a:pt x="9998" y="556"/>
                </a:cubicBezTo>
                <a:lnTo>
                  <a:pt x="9998" y="9444"/>
                </a:lnTo>
                <a:cubicBezTo>
                  <a:pt x="9998" y="9600"/>
                  <a:pt x="9949" y="9731"/>
                  <a:pt x="9853" y="9839"/>
                </a:cubicBezTo>
                <a:cubicBezTo>
                  <a:pt x="9756" y="9946"/>
                  <a:pt x="9638" y="10000"/>
                  <a:pt x="9498" y="10000"/>
                </a:cubicBezTo>
                <a:lnTo>
                  <a:pt x="500" y="10000"/>
                </a:lnTo>
                <a:cubicBezTo>
                  <a:pt x="360" y="10000"/>
                  <a:pt x="241" y="9946"/>
                  <a:pt x="145" y="9839"/>
                </a:cubicBezTo>
                <a:cubicBezTo>
                  <a:pt x="48" y="9731"/>
                  <a:pt x="0" y="9600"/>
                  <a:pt x="0" y="9444"/>
                </a:cubicBezTo>
                <a:lnTo>
                  <a:pt x="0" y="556"/>
                </a:lnTo>
                <a:cubicBezTo>
                  <a:pt x="0" y="400"/>
                  <a:pt x="48" y="268"/>
                  <a:pt x="145" y="161"/>
                </a:cubicBezTo>
                <a:cubicBezTo>
                  <a:pt x="241" y="53"/>
                  <a:pt x="360" y="0"/>
                  <a:pt x="500" y="0"/>
                </a:cubicBezTo>
                <a:moveTo>
                  <a:pt x="8998" y="1111"/>
                </a:moveTo>
                <a:lnTo>
                  <a:pt x="1000" y="1111"/>
                </a:lnTo>
                <a:lnTo>
                  <a:pt x="1000" y="8889"/>
                </a:lnTo>
                <a:lnTo>
                  <a:pt x="8998" y="8889"/>
                </a:lnTo>
                <a:lnTo>
                  <a:pt x="8998" y="1111"/>
                </a:lnTo>
                <a:moveTo>
                  <a:pt x="7229" y="3033"/>
                </a:moveTo>
                <a:lnTo>
                  <a:pt x="8998" y="5000"/>
                </a:lnTo>
                <a:lnTo>
                  <a:pt x="7229" y="6967"/>
                </a:lnTo>
                <a:lnTo>
                  <a:pt x="6529" y="6178"/>
                </a:lnTo>
                <a:lnTo>
                  <a:pt x="7588" y="5000"/>
                </a:lnTo>
                <a:lnTo>
                  <a:pt x="6529" y="3822"/>
                </a:lnTo>
                <a:lnTo>
                  <a:pt x="7229" y="3033"/>
                </a:lnTo>
                <a:moveTo>
                  <a:pt x="3469" y="3822"/>
                </a:moveTo>
                <a:lnTo>
                  <a:pt x="2410" y="5000"/>
                </a:lnTo>
                <a:lnTo>
                  <a:pt x="3469" y="6178"/>
                </a:lnTo>
                <a:lnTo>
                  <a:pt x="2769" y="6967"/>
                </a:lnTo>
                <a:lnTo>
                  <a:pt x="1000" y="5000"/>
                </a:lnTo>
                <a:lnTo>
                  <a:pt x="2769" y="3033"/>
                </a:lnTo>
                <a:lnTo>
                  <a:pt x="3469" y="3822"/>
                </a:lnTo>
                <a:moveTo>
                  <a:pt x="6439" y="2222"/>
                </a:moveTo>
                <a:lnTo>
                  <a:pt x="4619" y="7778"/>
                </a:lnTo>
                <a:lnTo>
                  <a:pt x="3559" y="7778"/>
                </a:lnTo>
                <a:lnTo>
                  <a:pt x="5379" y="2222"/>
                </a:lnTo>
              </a:path>
            </a:pathLst>
          </a:custGeom>
          <a:solidFill>
            <a:srgbClr val="5B8CB8">
              <a:alpha val="100000"/>
            </a:srgbClr>
          </a:solidFill>
          <a:ln>
            <a:headEnd type="none"/>
            <a:tailEnd type="none"/>
          </a:ln>
        </p:spPr>
      </p:sp>
      <p:sp>
        <p:nvSpPr>
          <p:cNvPr id="12" name="TextBox 12"/>
          <p:cNvSpPr txBox="true"/>
          <p:nvPr/>
        </p:nvSpPr>
        <p:spPr>
          <a:xfrm flipH="false" flipV="false" rot="0">
            <a:off x="938573" y="3491508"/>
            <a:ext cx="1496242"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setHtmlText1 测试</a:t>
            </a:r>
            <a:endParaRPr lang="en-US" sz="1100"/>
          </a:p>
        </p:txBody>
      </p:sp>
      <p:sp>
        <p:nvSpPr>
          <p:cNvPr id="13" name="TextBox 13"/>
          <p:cNvSpPr txBox="true"/>
          <p:nvPr/>
        </p:nvSpPr>
        <p:spPr>
          <a:xfrm flipH="false" flipV="false" rot="0">
            <a:off x="5446343" y="3531989"/>
            <a:ext cx="343409"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Alibaba PuHuiTi 3.0 55 Regular"/>
                <a:ea typeface="Alibaba PuHuiTi 3.0 55 Regular"/>
                <a:cs typeface="Alibaba PuHuiTi 3.0 55 Regular"/>
              </a:rPr>
              <a:t>✓ 成功</a:t>
            </a:r>
            <a:endParaRPr lang="en-US" sz="1100"/>
          </a:p>
        </p:txBody>
      </p:sp>
      <p:sp>
        <p:nvSpPr>
          <p:cNvPr id="14" name="TextBox 14"/>
          <p:cNvSpPr txBox="true"/>
          <p:nvPr/>
        </p:nvSpPr>
        <p:spPr>
          <a:xfrm flipH="false" flipV="false" rot="0">
            <a:off x="695151" y="3896321"/>
            <a:ext cx="5304099" cy="390525"/>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成功注入包含钓鱼链接的 HTML 内容，覆盖原页面。测试证实攻击者可完全替换</a:t>
            </a:r>
            <a:endParaRPr lang="en-US" sz="1100"/>
          </a:p>
          <a:p>
            <a:pPr algn="l"/>
            <a:r>
              <a:rPr b="false" i="false" strike="noStrike" sz="1100">
                <a:ln/>
                <a:solidFill>
                  <a:srgbClr val="0A1F3D">
                    <a:alpha val="85098"/>
                  </a:srgbClr>
                </a:solidFill>
                <a:latin typeface="FZYaYiHei GB18030L2 R"/>
                <a:ea typeface="FZYaYiHei GB18030L2 R"/>
                <a:cs typeface="FZYaYiHei GB18030L2 R"/>
              </a:rPr>
              <a:t>页面 DOM，实现钓鱼界面劫持。</a:t>
            </a:r>
            <a:endParaRPr/>
          </a:p>
        </p:txBody>
      </p:sp>
      <p:sp>
        <p:nvSpPr>
          <p:cNvPr id="15" name="AutoShape 15"/>
          <p:cNvSpPr/>
          <p:nvPr/>
        </p:nvSpPr>
        <p:spPr>
          <a:xfrm flipH="false" flipV="false" rot="0">
            <a:off x="6189702" y="3210521"/>
            <a:ext cx="5542164" cy="1499890"/>
          </a:xfrm>
          <a:prstGeom prst="rect">
            <a:avLst/>
          </a:prstGeom>
          <a:solidFill>
            <a:srgbClr val="E8EBEF">
              <a:alpha val="100000"/>
            </a:srgbClr>
          </a:solidFill>
          <a:ln w="9525">
            <a:solidFill>
              <a:srgbClr val="C5CDD6">
                <a:alpha val="100000"/>
              </a:srgbClr>
            </a:solidFill>
            <a:prstDash val="solid"/>
            <a:headEnd type="none"/>
            <a:tailEnd type="none"/>
          </a:ln>
        </p:spPr>
      </p:sp>
      <p:sp>
        <p:nvSpPr>
          <p:cNvPr id="16" name="AutoShape 16"/>
          <p:cNvSpPr/>
          <p:nvPr/>
        </p:nvSpPr>
        <p:spPr>
          <a:xfrm flipH="false" flipV="false" rot="0">
            <a:off x="6406639" y="3496271"/>
            <a:ext cx="190452" cy="190500"/>
          </a:xfrm>
          <a:custGeom>
            <a:rect b="b" l="l" r="r" t="t"/>
            <a:pathLst>
              <a:path h="10000" w="9998">
                <a:moveTo>
                  <a:pt x="6665" y="0"/>
                </a:moveTo>
                <a:lnTo>
                  <a:pt x="9998" y="3000"/>
                </a:lnTo>
                <a:lnTo>
                  <a:pt x="9998" y="9500"/>
                </a:lnTo>
                <a:cubicBezTo>
                  <a:pt x="9998" y="9640"/>
                  <a:pt x="9944" y="9758"/>
                  <a:pt x="9837" y="9855"/>
                </a:cubicBezTo>
                <a:cubicBezTo>
                  <a:pt x="9729" y="9951"/>
                  <a:pt x="9598" y="10000"/>
                  <a:pt x="9443" y="10000"/>
                </a:cubicBezTo>
                <a:lnTo>
                  <a:pt x="555" y="10000"/>
                </a:lnTo>
                <a:cubicBezTo>
                  <a:pt x="399" y="10000"/>
                  <a:pt x="268" y="9951"/>
                  <a:pt x="161" y="9855"/>
                </a:cubicBezTo>
                <a:cubicBezTo>
                  <a:pt x="53" y="9758"/>
                  <a:pt x="0" y="9640"/>
                  <a:pt x="0" y="9500"/>
                </a:cubicBezTo>
                <a:lnTo>
                  <a:pt x="0" y="500"/>
                </a:lnTo>
                <a:cubicBezTo>
                  <a:pt x="0" y="360"/>
                  <a:pt x="53" y="241"/>
                  <a:pt x="161" y="145"/>
                </a:cubicBezTo>
                <a:cubicBezTo>
                  <a:pt x="268" y="48"/>
                  <a:pt x="399" y="0"/>
                  <a:pt x="555" y="0"/>
                </a:cubicBezTo>
                <a:lnTo>
                  <a:pt x="6665" y="0"/>
                </a:lnTo>
                <a:moveTo>
                  <a:pt x="8887" y="9000"/>
                </a:moveTo>
                <a:lnTo>
                  <a:pt x="8887" y="3500"/>
                </a:lnTo>
                <a:lnTo>
                  <a:pt x="6110" y="3500"/>
                </a:lnTo>
                <a:lnTo>
                  <a:pt x="6110" y="1000"/>
                </a:lnTo>
                <a:lnTo>
                  <a:pt x="1111" y="1000"/>
                </a:lnTo>
                <a:lnTo>
                  <a:pt x="1111" y="9000"/>
                </a:lnTo>
                <a:lnTo>
                  <a:pt x="8887" y="9000"/>
                </a:lnTo>
                <a:moveTo>
                  <a:pt x="2777" y="3500"/>
                </a:moveTo>
                <a:lnTo>
                  <a:pt x="2777" y="2500"/>
                </a:lnTo>
                <a:lnTo>
                  <a:pt x="4444" y="2500"/>
                </a:lnTo>
                <a:lnTo>
                  <a:pt x="4444" y="3500"/>
                </a:lnTo>
                <a:lnTo>
                  <a:pt x="2777" y="3500"/>
                </a:lnTo>
                <a:moveTo>
                  <a:pt x="2777" y="5500"/>
                </a:moveTo>
                <a:lnTo>
                  <a:pt x="2777" y="4500"/>
                </a:lnTo>
                <a:lnTo>
                  <a:pt x="7221" y="4500"/>
                </a:lnTo>
                <a:lnTo>
                  <a:pt x="7221" y="5500"/>
                </a:lnTo>
                <a:lnTo>
                  <a:pt x="2777" y="5500"/>
                </a:lnTo>
                <a:moveTo>
                  <a:pt x="2777" y="7500"/>
                </a:moveTo>
                <a:lnTo>
                  <a:pt x="2777" y="6500"/>
                </a:lnTo>
                <a:lnTo>
                  <a:pt x="7221" y="6500"/>
                </a:lnTo>
                <a:lnTo>
                  <a:pt x="7221" y="7500"/>
                </a:lnTo>
              </a:path>
            </a:pathLst>
          </a:custGeom>
          <a:solidFill>
            <a:srgbClr val="5B8CB8">
              <a:alpha val="100000"/>
            </a:srgbClr>
          </a:solidFill>
          <a:ln>
            <a:headEnd type="none"/>
            <a:tailEnd type="none"/>
          </a:ln>
        </p:spPr>
      </p:sp>
      <p:sp>
        <p:nvSpPr>
          <p:cNvPr id="17" name="TextBox 17"/>
          <p:cNvSpPr txBox="true"/>
          <p:nvPr/>
        </p:nvSpPr>
        <p:spPr>
          <a:xfrm flipH="false" flipV="false" rot="0">
            <a:off x="6671189" y="3491508"/>
            <a:ext cx="1496242"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setHtmlText2 测试</a:t>
            </a:r>
            <a:endParaRPr lang="en-US" sz="1100"/>
          </a:p>
        </p:txBody>
      </p:sp>
      <p:sp>
        <p:nvSpPr>
          <p:cNvPr id="18" name="TextBox 18"/>
          <p:cNvSpPr txBox="true"/>
          <p:nvPr/>
        </p:nvSpPr>
        <p:spPr>
          <a:xfrm flipH="false" flipV="false" rot="0">
            <a:off x="11178959" y="3531989"/>
            <a:ext cx="343409"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Alibaba PuHuiTi 3.0 55 Regular"/>
                <a:ea typeface="Alibaba PuHuiTi 3.0 55 Regular"/>
                <a:cs typeface="Alibaba PuHuiTi 3.0 55 Regular"/>
              </a:rPr>
              <a:t>✓ 成功</a:t>
            </a:r>
            <a:endParaRPr lang="en-US" sz="1100"/>
          </a:p>
        </p:txBody>
      </p:sp>
      <p:sp>
        <p:nvSpPr>
          <p:cNvPr id="19" name="TextBox 19"/>
          <p:cNvSpPr txBox="true"/>
          <p:nvPr/>
        </p:nvSpPr>
        <p:spPr>
          <a:xfrm flipH="false" flipV="false" rot="0">
            <a:off x="6427767" y="3896321"/>
            <a:ext cx="5304099" cy="390525"/>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备用文本设置接口同样可用，提供冗余攻击向量。双通道机制确保攻击可靠性，</a:t>
            </a:r>
            <a:endParaRPr lang="en-US" sz="1100"/>
          </a:p>
          <a:p>
            <a:pPr algn="l"/>
            <a:r>
              <a:rPr b="false" i="false" strike="noStrike" sz="1100">
                <a:ln/>
                <a:solidFill>
                  <a:srgbClr val="0A1F3D">
                    <a:alpha val="85098"/>
                  </a:srgbClr>
                </a:solidFill>
                <a:latin typeface="FZYaYiHei GB18030L2 R"/>
                <a:ea typeface="FZYaYiHei GB18030L2 R"/>
                <a:cs typeface="FZYaYiHei GB18030L2 R"/>
              </a:rPr>
              <a:t>即使主接口被限制仍可利用。</a:t>
            </a:r>
            <a:endParaRPr/>
          </a:p>
        </p:txBody>
      </p:sp>
      <p:sp>
        <p:nvSpPr>
          <p:cNvPr id="20" name="AutoShape 20"/>
          <p:cNvSpPr/>
          <p:nvPr/>
        </p:nvSpPr>
        <p:spPr>
          <a:xfrm flipH="false" flipV="false" rot="0">
            <a:off x="457086" y="4900910"/>
            <a:ext cx="5542164" cy="1499890"/>
          </a:xfrm>
          <a:prstGeom prst="rect">
            <a:avLst/>
          </a:prstGeom>
          <a:solidFill>
            <a:srgbClr val="E8EBEF">
              <a:alpha val="100000"/>
            </a:srgbClr>
          </a:solidFill>
          <a:ln w="9525">
            <a:solidFill>
              <a:srgbClr val="C5CDD6">
                <a:alpha val="100000"/>
              </a:srgbClr>
            </a:solidFill>
            <a:prstDash val="solid"/>
            <a:headEnd type="none"/>
            <a:tailEnd type="none"/>
          </a:ln>
        </p:spPr>
      </p:sp>
      <p:sp>
        <p:nvSpPr>
          <p:cNvPr id="21" name="AutoShape 21"/>
          <p:cNvSpPr/>
          <p:nvPr/>
        </p:nvSpPr>
        <p:spPr>
          <a:xfrm flipH="false" flipV="false" rot="0">
            <a:off x="674023" y="5186660"/>
            <a:ext cx="190452" cy="190500"/>
          </a:xfrm>
          <a:custGeom>
            <a:rect b="b" l="l" r="r" t="t"/>
            <a:pathLst>
              <a:path h="10000" w="9998">
                <a:moveTo>
                  <a:pt x="9498" y="10000"/>
                </a:moveTo>
                <a:lnTo>
                  <a:pt x="500" y="10000"/>
                </a:lnTo>
                <a:cubicBezTo>
                  <a:pt x="360" y="10000"/>
                  <a:pt x="241" y="9946"/>
                  <a:pt x="145" y="9839"/>
                </a:cubicBezTo>
                <a:cubicBezTo>
                  <a:pt x="48" y="9731"/>
                  <a:pt x="0" y="9600"/>
                  <a:pt x="0" y="9444"/>
                </a:cubicBezTo>
                <a:lnTo>
                  <a:pt x="0" y="556"/>
                </a:lnTo>
                <a:cubicBezTo>
                  <a:pt x="0" y="400"/>
                  <a:pt x="48" y="268"/>
                  <a:pt x="145" y="161"/>
                </a:cubicBezTo>
                <a:cubicBezTo>
                  <a:pt x="241" y="53"/>
                  <a:pt x="360" y="0"/>
                  <a:pt x="500" y="0"/>
                </a:cubicBezTo>
                <a:lnTo>
                  <a:pt x="9498" y="0"/>
                </a:lnTo>
                <a:cubicBezTo>
                  <a:pt x="9638" y="0"/>
                  <a:pt x="9756" y="53"/>
                  <a:pt x="9853" y="161"/>
                </a:cubicBezTo>
                <a:cubicBezTo>
                  <a:pt x="9949" y="268"/>
                  <a:pt x="9998" y="400"/>
                  <a:pt x="9998" y="556"/>
                </a:cubicBezTo>
                <a:lnTo>
                  <a:pt x="9998" y="9444"/>
                </a:lnTo>
                <a:cubicBezTo>
                  <a:pt x="9998" y="9600"/>
                  <a:pt x="9949" y="9731"/>
                  <a:pt x="9853" y="9839"/>
                </a:cubicBezTo>
                <a:cubicBezTo>
                  <a:pt x="9756" y="9946"/>
                  <a:pt x="9638" y="10000"/>
                  <a:pt x="9498" y="10000"/>
                </a:cubicBezTo>
                <a:moveTo>
                  <a:pt x="5999" y="3333"/>
                </a:moveTo>
                <a:lnTo>
                  <a:pt x="8998" y="6667"/>
                </a:lnTo>
                <a:lnTo>
                  <a:pt x="8998" y="1111"/>
                </a:lnTo>
                <a:lnTo>
                  <a:pt x="1000" y="1111"/>
                </a:lnTo>
                <a:lnTo>
                  <a:pt x="1000" y="8889"/>
                </a:lnTo>
                <a:lnTo>
                  <a:pt x="5999" y="3333"/>
                </a:lnTo>
                <a:moveTo>
                  <a:pt x="8998" y="8889"/>
                </a:moveTo>
                <a:lnTo>
                  <a:pt x="8998" y="8233"/>
                </a:lnTo>
                <a:lnTo>
                  <a:pt x="5999" y="4900"/>
                </a:lnTo>
                <a:lnTo>
                  <a:pt x="2410" y="8889"/>
                </a:lnTo>
                <a:lnTo>
                  <a:pt x="8998" y="8889"/>
                </a:lnTo>
                <a:moveTo>
                  <a:pt x="2999" y="4444"/>
                </a:moveTo>
                <a:cubicBezTo>
                  <a:pt x="2819" y="4444"/>
                  <a:pt x="2652" y="4394"/>
                  <a:pt x="2500" y="4294"/>
                </a:cubicBezTo>
                <a:cubicBezTo>
                  <a:pt x="2346" y="4194"/>
                  <a:pt x="2225" y="4059"/>
                  <a:pt x="2135" y="3889"/>
                </a:cubicBezTo>
                <a:cubicBezTo>
                  <a:pt x="2045" y="3718"/>
                  <a:pt x="2000" y="3533"/>
                  <a:pt x="2000" y="3333"/>
                </a:cubicBezTo>
                <a:cubicBezTo>
                  <a:pt x="2000" y="3133"/>
                  <a:pt x="2045" y="2948"/>
                  <a:pt x="2135" y="2778"/>
                </a:cubicBezTo>
                <a:cubicBezTo>
                  <a:pt x="2225" y="2607"/>
                  <a:pt x="2346" y="2472"/>
                  <a:pt x="2500" y="2372"/>
                </a:cubicBezTo>
                <a:cubicBezTo>
                  <a:pt x="2652" y="2272"/>
                  <a:pt x="2819" y="2222"/>
                  <a:pt x="2999" y="2222"/>
                </a:cubicBezTo>
                <a:cubicBezTo>
                  <a:pt x="3179" y="2222"/>
                  <a:pt x="3345" y="2272"/>
                  <a:pt x="3499" y="2372"/>
                </a:cubicBezTo>
                <a:cubicBezTo>
                  <a:pt x="3652" y="2472"/>
                  <a:pt x="3774" y="2607"/>
                  <a:pt x="3864" y="2778"/>
                </a:cubicBezTo>
                <a:cubicBezTo>
                  <a:pt x="3954" y="2948"/>
                  <a:pt x="3999" y="3133"/>
                  <a:pt x="3999" y="3333"/>
                </a:cubicBezTo>
                <a:cubicBezTo>
                  <a:pt x="3999" y="3533"/>
                  <a:pt x="3954" y="3718"/>
                  <a:pt x="3864" y="3889"/>
                </a:cubicBezTo>
                <a:cubicBezTo>
                  <a:pt x="3774" y="4059"/>
                  <a:pt x="3652" y="4194"/>
                  <a:pt x="3499" y="4294"/>
                </a:cubicBezTo>
                <a:cubicBezTo>
                  <a:pt x="3345" y="4394"/>
                  <a:pt x="3179" y="4444"/>
                  <a:pt x="2999" y="4444"/>
                </a:cubicBezTo>
              </a:path>
            </a:pathLst>
          </a:custGeom>
          <a:solidFill>
            <a:srgbClr val="5B8CB8">
              <a:alpha val="100000"/>
            </a:srgbClr>
          </a:solidFill>
          <a:ln>
            <a:headEnd type="none"/>
            <a:tailEnd type="none"/>
          </a:ln>
        </p:spPr>
      </p:sp>
      <p:sp>
        <p:nvSpPr>
          <p:cNvPr id="22" name="TextBox 22"/>
          <p:cNvSpPr txBox="true"/>
          <p:nvPr/>
        </p:nvSpPr>
        <p:spPr>
          <a:xfrm flipH="false" flipV="false" rot="0">
            <a:off x="938573" y="5181897"/>
            <a:ext cx="1451604"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showBigImg 测试</a:t>
            </a:r>
            <a:endParaRPr lang="en-US" sz="1100"/>
          </a:p>
        </p:txBody>
      </p:sp>
      <p:sp>
        <p:nvSpPr>
          <p:cNvPr id="23" name="TextBox 23"/>
          <p:cNvSpPr txBox="true"/>
          <p:nvPr/>
        </p:nvSpPr>
        <p:spPr>
          <a:xfrm flipH="false" flipV="false" rot="0">
            <a:off x="5446343" y="5222378"/>
            <a:ext cx="343409"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Alibaba PuHuiTi 3.0 55 Regular"/>
                <a:ea typeface="Alibaba PuHuiTi 3.0 55 Regular"/>
                <a:cs typeface="Alibaba PuHuiTi 3.0 55 Regular"/>
              </a:rPr>
              <a:t>✓ 成功</a:t>
            </a:r>
            <a:endParaRPr lang="en-US" sz="1100"/>
          </a:p>
        </p:txBody>
      </p:sp>
      <p:sp>
        <p:nvSpPr>
          <p:cNvPr id="24" name="TextBox 24"/>
          <p:cNvSpPr txBox="true"/>
          <p:nvPr/>
        </p:nvSpPr>
        <p:spPr>
          <a:xfrm flipH="false" flipV="false" rot="0">
            <a:off x="695151" y="5586710"/>
            <a:ext cx="5304099" cy="390525"/>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可展示任意网络图片，包括伪造的二维码或证书。攻击者可利用此接口诱导用户</a:t>
            </a:r>
            <a:endParaRPr lang="en-US" sz="1100"/>
          </a:p>
          <a:p>
            <a:pPr algn="l"/>
            <a:r>
              <a:rPr b="false" i="false" strike="noStrike" sz="1100">
                <a:ln/>
                <a:solidFill>
                  <a:srgbClr val="0A1F3D">
                    <a:alpha val="85098"/>
                  </a:srgbClr>
                </a:solidFill>
                <a:latin typeface="FZYaYiHei GB18030L2 R"/>
                <a:ea typeface="FZYaYiHei GB18030L2 R"/>
                <a:cs typeface="FZYaYiHei GB18030L2 R"/>
              </a:rPr>
              <a:t>扫描恶意二维码或信任虚假凭证。</a:t>
            </a:r>
            <a:endParaRPr/>
          </a:p>
        </p:txBody>
      </p:sp>
      <p:sp>
        <p:nvSpPr>
          <p:cNvPr id="25" name="AutoShape 25"/>
          <p:cNvSpPr/>
          <p:nvPr/>
        </p:nvSpPr>
        <p:spPr>
          <a:xfrm flipH="false" flipV="false" rot="0">
            <a:off x="6189702" y="4900910"/>
            <a:ext cx="5542164" cy="1499890"/>
          </a:xfrm>
          <a:prstGeom prst="rect">
            <a:avLst/>
          </a:prstGeom>
          <a:solidFill>
            <a:srgbClr val="E8EBEF">
              <a:alpha val="100000"/>
            </a:srgbClr>
          </a:solidFill>
          <a:ln w="9525">
            <a:solidFill>
              <a:srgbClr val="C5CDD6">
                <a:alpha val="100000"/>
              </a:srgbClr>
            </a:solidFill>
            <a:prstDash val="solid"/>
            <a:headEnd type="none"/>
            <a:tailEnd type="none"/>
          </a:ln>
        </p:spPr>
      </p:sp>
      <p:sp>
        <p:nvSpPr>
          <p:cNvPr id="26" name="AutoShape 26"/>
          <p:cNvSpPr/>
          <p:nvPr/>
        </p:nvSpPr>
        <p:spPr>
          <a:xfrm flipH="false" flipV="false" rot="0">
            <a:off x="6406639" y="5186660"/>
            <a:ext cx="190452" cy="190500"/>
          </a:xfrm>
          <a:custGeom>
            <a:rect b="b" l="l" r="r" t="t"/>
            <a:pathLst>
              <a:path h="10000" w="9998">
                <a:moveTo>
                  <a:pt x="909" y="3815"/>
                </a:moveTo>
                <a:lnTo>
                  <a:pt x="2545" y="3815"/>
                </a:lnTo>
                <a:lnTo>
                  <a:pt x="4090" y="2168"/>
                </a:lnTo>
                <a:lnTo>
                  <a:pt x="4090" y="7832"/>
                </a:lnTo>
                <a:lnTo>
                  <a:pt x="2545" y="6185"/>
                </a:lnTo>
                <a:lnTo>
                  <a:pt x="909" y="6185"/>
                </a:lnTo>
                <a:lnTo>
                  <a:pt x="909" y="3815"/>
                </a:lnTo>
                <a:moveTo>
                  <a:pt x="454" y="7370"/>
                </a:moveTo>
                <a:lnTo>
                  <a:pt x="2218" y="7370"/>
                </a:lnTo>
                <a:lnTo>
                  <a:pt x="4626" y="9941"/>
                </a:lnTo>
                <a:cubicBezTo>
                  <a:pt x="4668" y="9980"/>
                  <a:pt x="4718" y="10000"/>
                  <a:pt x="4776" y="10000"/>
                </a:cubicBezTo>
                <a:cubicBezTo>
                  <a:pt x="4834" y="10000"/>
                  <a:pt x="4885" y="9972"/>
                  <a:pt x="4931" y="9917"/>
                </a:cubicBezTo>
                <a:cubicBezTo>
                  <a:pt x="4976" y="9861"/>
                  <a:pt x="4999" y="9790"/>
                  <a:pt x="4999" y="9704"/>
                </a:cubicBezTo>
                <a:lnTo>
                  <a:pt x="4999" y="296"/>
                </a:lnTo>
                <a:cubicBezTo>
                  <a:pt x="4999" y="225"/>
                  <a:pt x="4980" y="160"/>
                  <a:pt x="4944" y="101"/>
                </a:cubicBezTo>
                <a:cubicBezTo>
                  <a:pt x="4908" y="41"/>
                  <a:pt x="4858" y="8"/>
                  <a:pt x="4794" y="0"/>
                </a:cubicBezTo>
                <a:cubicBezTo>
                  <a:pt x="4730" y="-8"/>
                  <a:pt x="4674" y="11"/>
                  <a:pt x="4626" y="59"/>
                </a:cubicBezTo>
                <a:lnTo>
                  <a:pt x="2218" y="2630"/>
                </a:lnTo>
                <a:lnTo>
                  <a:pt x="454" y="2630"/>
                </a:lnTo>
                <a:cubicBezTo>
                  <a:pt x="327" y="2630"/>
                  <a:pt x="220" y="2687"/>
                  <a:pt x="132" y="2802"/>
                </a:cubicBezTo>
                <a:cubicBezTo>
                  <a:pt x="44" y="2916"/>
                  <a:pt x="0" y="3057"/>
                  <a:pt x="0" y="3223"/>
                </a:cubicBezTo>
                <a:lnTo>
                  <a:pt x="0" y="6777"/>
                </a:lnTo>
                <a:cubicBezTo>
                  <a:pt x="0" y="6943"/>
                  <a:pt x="44" y="7083"/>
                  <a:pt x="132" y="7198"/>
                </a:cubicBezTo>
                <a:cubicBezTo>
                  <a:pt x="220" y="7312"/>
                  <a:pt x="327" y="7370"/>
                  <a:pt x="454" y="7370"/>
                </a:cubicBezTo>
                <a:moveTo>
                  <a:pt x="9998" y="5000"/>
                </a:moveTo>
                <a:cubicBezTo>
                  <a:pt x="9998" y="5956"/>
                  <a:pt x="9846" y="6864"/>
                  <a:pt x="9544" y="7725"/>
                </a:cubicBezTo>
                <a:cubicBezTo>
                  <a:pt x="9246" y="8562"/>
                  <a:pt x="8831" y="9285"/>
                  <a:pt x="8298" y="9893"/>
                </a:cubicBezTo>
                <a:lnTo>
                  <a:pt x="7653" y="9052"/>
                </a:lnTo>
                <a:cubicBezTo>
                  <a:pt x="8101" y="8554"/>
                  <a:pt x="8450" y="7962"/>
                  <a:pt x="8698" y="7275"/>
                </a:cubicBezTo>
                <a:cubicBezTo>
                  <a:pt x="8958" y="6556"/>
                  <a:pt x="9089" y="5798"/>
                  <a:pt x="9089" y="5000"/>
                </a:cubicBezTo>
                <a:cubicBezTo>
                  <a:pt x="9089" y="4202"/>
                  <a:pt x="8958" y="3443"/>
                  <a:pt x="8698" y="2725"/>
                </a:cubicBezTo>
                <a:cubicBezTo>
                  <a:pt x="8450" y="2037"/>
                  <a:pt x="8101" y="1445"/>
                  <a:pt x="7653" y="948"/>
                </a:cubicBezTo>
                <a:lnTo>
                  <a:pt x="8298" y="107"/>
                </a:lnTo>
                <a:cubicBezTo>
                  <a:pt x="8831" y="715"/>
                  <a:pt x="9246" y="1437"/>
                  <a:pt x="9544" y="2275"/>
                </a:cubicBezTo>
                <a:cubicBezTo>
                  <a:pt x="9846" y="3135"/>
                  <a:pt x="9998" y="4044"/>
                  <a:pt x="9998" y="5000"/>
                </a:cubicBezTo>
                <a:moveTo>
                  <a:pt x="7726" y="5000"/>
                </a:moveTo>
                <a:cubicBezTo>
                  <a:pt x="7726" y="4447"/>
                  <a:pt x="7632" y="3922"/>
                  <a:pt x="7444" y="3424"/>
                </a:cubicBezTo>
                <a:cubicBezTo>
                  <a:pt x="7262" y="2942"/>
                  <a:pt x="7010" y="2535"/>
                  <a:pt x="6690" y="2204"/>
                </a:cubicBezTo>
                <a:lnTo>
                  <a:pt x="6035" y="3057"/>
                </a:lnTo>
                <a:cubicBezTo>
                  <a:pt x="6277" y="3270"/>
                  <a:pt x="6468" y="3548"/>
                  <a:pt x="6608" y="3892"/>
                </a:cubicBezTo>
                <a:cubicBezTo>
                  <a:pt x="6747" y="4236"/>
                  <a:pt x="6817" y="4605"/>
                  <a:pt x="6817" y="5000"/>
                </a:cubicBezTo>
                <a:cubicBezTo>
                  <a:pt x="6817" y="5394"/>
                  <a:pt x="6747" y="5764"/>
                  <a:pt x="6608" y="6108"/>
                </a:cubicBezTo>
                <a:cubicBezTo>
                  <a:pt x="6468" y="6451"/>
                  <a:pt x="6277" y="6729"/>
                  <a:pt x="6035" y="6943"/>
                </a:cubicBezTo>
                <a:lnTo>
                  <a:pt x="6690" y="7796"/>
                </a:lnTo>
                <a:cubicBezTo>
                  <a:pt x="7010" y="7464"/>
                  <a:pt x="7262" y="7058"/>
                  <a:pt x="7444" y="6576"/>
                </a:cubicBezTo>
                <a:cubicBezTo>
                  <a:pt x="7632" y="6078"/>
                  <a:pt x="7726" y="5552"/>
                  <a:pt x="7726" y="5000"/>
                </a:cubicBezTo>
              </a:path>
            </a:pathLst>
          </a:custGeom>
          <a:solidFill>
            <a:srgbClr val="5B8CB8">
              <a:alpha val="100000"/>
            </a:srgbClr>
          </a:solidFill>
          <a:ln>
            <a:headEnd type="none"/>
            <a:tailEnd type="none"/>
          </a:ln>
        </p:spPr>
      </p:sp>
      <p:sp>
        <p:nvSpPr>
          <p:cNvPr id="27" name="TextBox 27"/>
          <p:cNvSpPr txBox="true"/>
          <p:nvPr/>
        </p:nvSpPr>
        <p:spPr>
          <a:xfrm flipH="false" flipV="false" rot="0">
            <a:off x="6671189" y="5181897"/>
            <a:ext cx="2848155"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playWordPronunciationAudio 测试</a:t>
            </a:r>
            <a:endParaRPr lang="en-US" sz="1100"/>
          </a:p>
        </p:txBody>
      </p:sp>
      <p:sp>
        <p:nvSpPr>
          <p:cNvPr id="28" name="TextBox 28"/>
          <p:cNvSpPr txBox="true"/>
          <p:nvPr/>
        </p:nvSpPr>
        <p:spPr>
          <a:xfrm flipH="false" flipV="false" rot="0">
            <a:off x="11178959" y="5222378"/>
            <a:ext cx="343409"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Alibaba PuHuiTi 3.0 55 Regular"/>
                <a:ea typeface="Alibaba PuHuiTi 3.0 55 Regular"/>
                <a:cs typeface="Alibaba PuHuiTi 3.0 55 Regular"/>
              </a:rPr>
              <a:t>✓ 成功</a:t>
            </a:r>
            <a:endParaRPr lang="en-US" sz="1100"/>
          </a:p>
        </p:txBody>
      </p:sp>
      <p:sp>
        <p:nvSpPr>
          <p:cNvPr id="29" name="TextBox 29"/>
          <p:cNvSpPr txBox="true"/>
          <p:nvPr/>
        </p:nvSpPr>
        <p:spPr>
          <a:xfrm flipH="false" flipV="false" rot="0">
            <a:off x="6427767" y="5586710"/>
            <a:ext cx="5304099" cy="390525"/>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可播放任意音频 URI，包括恶意录音。此功能可被用于播放伪造的语音指令或社</a:t>
            </a:r>
            <a:endParaRPr lang="en-US" sz="1100"/>
          </a:p>
          <a:p>
            <a:pPr algn="l"/>
            <a:r>
              <a:rPr b="false" i="false" strike="noStrike" sz="1100">
                <a:ln/>
                <a:solidFill>
                  <a:srgbClr val="0A1F3D">
                    <a:alpha val="85098"/>
                  </a:srgbClr>
                </a:solidFill>
                <a:latin typeface="FZYaYiHei GB18030L2 R"/>
                <a:ea typeface="FZYaYiHei GB18030L2 R"/>
                <a:cs typeface="FZYaYiHei GB18030L2 R"/>
              </a:rPr>
              <a:t>交工程诱导内容。</a:t>
            </a:r>
            <a:endParaRPr/>
          </a:p>
        </p:txBody>
      </p:sp>
    </p:spTree>
  </p:cSld>
  <p:clrMapOvr>
    <a:masterClrMapping/>
  </p:clrMapOvr>
</p:sld>
</file>

<file path=ppt/slides/slide32.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BACKDOOR 04</a:t>
            </a:r>
            <a:endParaRPr lang="en-US" sz="1100"/>
          </a:p>
        </p:txBody>
      </p:sp>
      <p:sp>
        <p:nvSpPr>
          <p:cNvPr id="4" name="TextBox 4"/>
          <p:cNvSpPr txBox="true"/>
          <p:nvPr/>
        </p:nvSpPr>
        <p:spPr>
          <a:xfrm flipH="false" flipV="false" rot="0">
            <a:off x="457086" y="790575"/>
            <a:ext cx="11274781" cy="447675"/>
          </a:xfrm>
          <a:prstGeom prst="rect">
            <a:avLst/>
          </a:prstGeom>
          <a:ln>
            <a:headEnd type="none"/>
            <a:tailEnd type="none"/>
          </a:ln>
        </p:spPr>
        <p:txBody>
          <a:bodyPr anchor="t" anchorCtr="false" bIns="0" lIns="0" rIns="0" rtlCol="false" tIns="0" vert="horz" wrap="none"/>
          <a:lstStyle/>
          <a:p>
            <a:pPr algn="l">
              <a:defRPr/>
            </a:pPr>
            <a:r>
              <a:rPr b="true" i="false" lang="en-US" strike="noStrike" sz="3100">
                <a:ln/>
                <a:solidFill>
                  <a:srgbClr val="0A1F3D">
                    <a:alpha val="100000"/>
                  </a:srgbClr>
                </a:solidFill>
                <a:latin typeface="Alibaba PuHuiTi 3.0 55 Regular"/>
                <a:ea typeface="Alibaba PuHuiTi 3.0 55 Regular"/>
                <a:cs typeface="Alibaba PuHuiTi 3.0 55 Regular"/>
              </a:rPr>
              <a:t>后门 4：Service Worker API 可用</a:t>
            </a:r>
            <a:endParaRPr lang="en-US" sz="1100"/>
          </a:p>
        </p:txBody>
      </p:sp>
      <p:sp>
        <p:nvSpPr>
          <p:cNvPr id="5" name="AutoShape 5"/>
          <p:cNvSpPr/>
          <p:nvPr/>
        </p:nvSpPr>
        <p:spPr>
          <a:xfrm flipH="false" flipV="false" rot="0">
            <a:off x="457086" y="1527721"/>
            <a:ext cx="11274781" cy="1354634"/>
          </a:xfrm>
          <a:prstGeom prst="rect">
            <a:avLst/>
          </a:prstGeom>
          <a:solidFill>
            <a:srgbClr val="E8EBEF">
              <a:alpha val="100000"/>
            </a:srgbClr>
          </a:solidFill>
          <a:ln w="9525">
            <a:solidFill>
              <a:srgbClr val="C5CDD6">
                <a:alpha val="100000"/>
              </a:srgbClr>
            </a:solidFill>
            <a:prstDash val="solid"/>
            <a:headEnd type="none"/>
            <a:tailEnd type="none"/>
          </a:ln>
        </p:spPr>
      </p:sp>
      <p:sp>
        <p:nvSpPr>
          <p:cNvPr id="6" name="AutoShape 6"/>
          <p:cNvSpPr/>
          <p:nvPr/>
        </p:nvSpPr>
        <p:spPr>
          <a:xfrm flipH="false" flipV="false" rot="0">
            <a:off x="457086" y="1527721"/>
            <a:ext cx="9522" cy="1354634"/>
          </a:xfrm>
          <a:prstGeom prst="line">
            <a:avLst/>
          </a:prstGeom>
          <a:ln w="28575">
            <a:solidFill>
              <a:srgbClr val="5B8CB8">
                <a:alpha val="100000"/>
              </a:srgbClr>
            </a:solidFill>
            <a:prstDash val="solid"/>
            <a:headEnd type="none"/>
            <a:tailEnd type="none"/>
          </a:ln>
        </p:spPr>
      </p:sp>
      <p:sp>
        <p:nvSpPr>
          <p:cNvPr id="7" name="AutoShape 7"/>
          <p:cNvSpPr/>
          <p:nvPr/>
        </p:nvSpPr>
        <p:spPr>
          <a:xfrm flipH="false" flipV="false" rot="0">
            <a:off x="732513" y="1824425"/>
            <a:ext cx="178073" cy="178118"/>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5B8CB8">
              <a:alpha val="100000"/>
            </a:srgbClr>
          </a:solidFill>
          <a:ln>
            <a:headEnd type="none"/>
            <a:tailEnd type="none"/>
          </a:ln>
        </p:spPr>
      </p:sp>
      <p:sp>
        <p:nvSpPr>
          <p:cNvPr id="8" name="TextBox 8"/>
          <p:cNvSpPr txBox="true"/>
          <p:nvPr/>
        </p:nvSpPr>
        <p:spPr>
          <a:xfrm flipH="false" flipV="false" rot="0">
            <a:off x="966992" y="1821508"/>
            <a:ext cx="10764874" cy="767954"/>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Service Worker API在WebView中未被禁用，存在持久化后门风险：测试代码尝试在file://协议下注册Service Worker，预期失败但证明API可用（报</a:t>
            </a:r>
            <a:endParaRPr lang="en-US" sz="1100"/>
          </a:p>
          <a:p>
            <a:pPr algn="l"/>
            <a:r>
              <a:rPr b="false" i="false" strike="noStrike" sz="1200">
                <a:ln/>
                <a:solidFill>
                  <a:srgbClr val="0A1F3D">
                    <a:alpha val="90196"/>
                  </a:srgbClr>
                </a:solidFill>
                <a:latin typeface="FZYaYiHei GB18030L2 R"/>
                <a:ea typeface="FZYaYiHei GB18030L2 R"/>
                <a:cs typeface="FZYaYiHei GB18030L2 R"/>
              </a:rPr>
              <a:t>错为'URL protocol not supported'而非'ServiceWorker is not defined'）。该API设计为仅在HTTPS或localhost环境运行，若攻击者通过HTTPS页面注入</a:t>
            </a:r>
            <a:endParaRPr/>
          </a:p>
          <a:p>
            <a:pPr algn="l"/>
            <a:r>
              <a:rPr b="false" i="false" strike="noStrike" sz="1200">
                <a:ln/>
                <a:solidFill>
                  <a:srgbClr val="0A1F3D">
                    <a:alpha val="90196"/>
                  </a:srgbClr>
                </a:solidFill>
                <a:latin typeface="FZYaYiHei GB18030L2 R"/>
                <a:ea typeface="FZYaYiHei GB18030L2 R"/>
                <a:cs typeface="FZYaYiHei GB18030L2 R"/>
              </a:rPr>
              <a:t>或利用其他绕过手段成功注册，可实现跨会话持久的后台网络请求拦截与篡改，形成难以清除的持久化控制点。</a:t>
            </a:r>
            <a:endParaRPr/>
          </a:p>
        </p:txBody>
      </p:sp>
      <p:sp>
        <p:nvSpPr>
          <p:cNvPr id="9" name="AutoShape 9"/>
          <p:cNvSpPr/>
          <p:nvPr/>
        </p:nvSpPr>
        <p:spPr>
          <a:xfrm flipH="false" flipV="false" rot="0">
            <a:off x="457086" y="3149054"/>
            <a:ext cx="5542164" cy="1521023"/>
          </a:xfrm>
          <a:prstGeom prst="rect">
            <a:avLst/>
          </a:prstGeom>
          <a:solidFill>
            <a:srgbClr val="E8EBEF">
              <a:alpha val="100000"/>
            </a:srgbClr>
          </a:solidFill>
          <a:ln w="9525">
            <a:solidFill>
              <a:srgbClr val="C5CDD6">
                <a:alpha val="100000"/>
              </a:srgbClr>
            </a:solidFill>
            <a:prstDash val="solid"/>
            <a:headEnd type="none"/>
            <a:tailEnd type="none"/>
          </a:ln>
        </p:spPr>
      </p:sp>
      <p:sp>
        <p:nvSpPr>
          <p:cNvPr id="10" name="TextBox 10"/>
          <p:cNvSpPr txBox="true"/>
          <p:nvPr/>
        </p:nvSpPr>
        <p:spPr>
          <a:xfrm flipH="false" flipV="false" rot="0">
            <a:off x="695151" y="3368129"/>
            <a:ext cx="5066033"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50196"/>
                  </a:srgbClr>
                </a:solidFill>
                <a:latin typeface="Alibaba PuHuiTi 3.0 55 Regular"/>
                <a:ea typeface="Alibaba PuHuiTi 3.0 55 Regular"/>
                <a:cs typeface="Alibaba PuHuiTi 3.0 55 Regular"/>
              </a:rPr>
              <a:t>STEP 01</a:t>
            </a:r>
            <a:endParaRPr lang="en-US" sz="1100"/>
          </a:p>
        </p:txBody>
      </p:sp>
      <p:sp>
        <p:nvSpPr>
          <p:cNvPr id="11" name="TextBox 11"/>
          <p:cNvSpPr txBox="true"/>
          <p:nvPr/>
        </p:nvSpPr>
        <p:spPr>
          <a:xfrm flipH="false" flipV="false" rot="0">
            <a:off x="695151" y="3620541"/>
            <a:ext cx="5066033"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API可用性验证</a:t>
            </a:r>
            <a:endParaRPr lang="en-US" sz="1100"/>
          </a:p>
        </p:txBody>
      </p:sp>
      <p:sp>
        <p:nvSpPr>
          <p:cNvPr id="12" name="AutoShape 12"/>
          <p:cNvSpPr/>
          <p:nvPr/>
        </p:nvSpPr>
        <p:spPr>
          <a:xfrm flipH="false" flipV="false" rot="0">
            <a:off x="695151" y="3932932"/>
            <a:ext cx="1880271" cy="180975"/>
          </a:xfrm>
          <a:prstGeom prst="roundRect">
            <a:avLst>
              <a:gd fmla="val 50000" name="adj"/>
            </a:avLst>
          </a:prstGeom>
          <a:solidFill>
            <a:srgbClr val="F1F3F5">
              <a:alpha val="80000"/>
            </a:srgbClr>
          </a:solidFill>
          <a:ln>
            <a:headEnd type="none"/>
            <a:tailEnd type="none"/>
          </a:ln>
        </p:spPr>
      </p:sp>
      <p:sp>
        <p:nvSpPr>
          <p:cNvPr id="13" name="TextBox 13"/>
          <p:cNvSpPr txBox="true"/>
          <p:nvPr/>
        </p:nvSpPr>
        <p:spPr>
          <a:xfrm flipH="false" flipV="false" rot="0">
            <a:off x="752287" y="3951982"/>
            <a:ext cx="5008898"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Inter"/>
                <a:ea typeface="Inter"/>
                <a:cs typeface="Inter"/>
              </a:rPr>
              <a:t>navigator.serviceWorker.register</a:t>
            </a:r>
            <a:endParaRPr lang="en-US" sz="1100"/>
          </a:p>
        </p:txBody>
      </p:sp>
      <p:sp>
        <p:nvSpPr>
          <p:cNvPr id="14" name="TextBox 14"/>
          <p:cNvSpPr txBox="true"/>
          <p:nvPr/>
        </p:nvSpPr>
        <p:spPr>
          <a:xfrm flipH="false" flipV="false" rot="0">
            <a:off x="752287" y="3942457"/>
            <a:ext cx="5008898"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0000"/>
                  </a:srgbClr>
                </a:solidFill>
                <a:latin typeface="FZYaYiHei GB18030L2 R"/>
                <a:ea typeface="FZYaYiHei GB18030L2 R"/>
                <a:cs typeface="FZYaYiHei GB18030L2 R"/>
              </a:rPr>
              <a:t>navigator.serviceWorker.register 未抛出未定义错误，API存在</a:t>
            </a:r>
            <a:endParaRPr lang="en-US" sz="1100"/>
          </a:p>
        </p:txBody>
      </p:sp>
      <p:sp>
        <p:nvSpPr>
          <p:cNvPr id="15" name="AutoShape 15"/>
          <p:cNvSpPr/>
          <p:nvPr/>
        </p:nvSpPr>
        <p:spPr>
          <a:xfrm flipH="false" flipV="false" rot="0">
            <a:off x="6189702" y="3149054"/>
            <a:ext cx="5542164" cy="1521023"/>
          </a:xfrm>
          <a:prstGeom prst="rect">
            <a:avLst/>
          </a:prstGeom>
          <a:solidFill>
            <a:srgbClr val="E8EBEF">
              <a:alpha val="100000"/>
            </a:srgbClr>
          </a:solidFill>
          <a:ln w="9525">
            <a:solidFill>
              <a:srgbClr val="C5CDD6">
                <a:alpha val="100000"/>
              </a:srgbClr>
            </a:solidFill>
            <a:prstDash val="solid"/>
            <a:headEnd type="none"/>
            <a:tailEnd type="none"/>
          </a:ln>
        </p:spPr>
      </p:sp>
      <p:sp>
        <p:nvSpPr>
          <p:cNvPr id="16" name="TextBox 16"/>
          <p:cNvSpPr txBox="true"/>
          <p:nvPr/>
        </p:nvSpPr>
        <p:spPr>
          <a:xfrm flipH="false" flipV="false" rot="0">
            <a:off x="6427767" y="3368129"/>
            <a:ext cx="5066033"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50196"/>
                  </a:srgbClr>
                </a:solidFill>
                <a:latin typeface="Alibaba PuHuiTi 3.0 55 Regular"/>
                <a:ea typeface="Alibaba PuHuiTi 3.0 55 Regular"/>
                <a:cs typeface="Alibaba PuHuiTi 3.0 55 Regular"/>
              </a:rPr>
              <a:t>STEP 02</a:t>
            </a:r>
            <a:endParaRPr lang="en-US" sz="1100"/>
          </a:p>
        </p:txBody>
      </p:sp>
      <p:sp>
        <p:nvSpPr>
          <p:cNvPr id="17" name="TextBox 17"/>
          <p:cNvSpPr txBox="true"/>
          <p:nvPr/>
        </p:nvSpPr>
        <p:spPr>
          <a:xfrm flipH="false" flipV="false" rot="0">
            <a:off x="6427767" y="3620541"/>
            <a:ext cx="5066033"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协议限制</a:t>
            </a:r>
            <a:endParaRPr lang="en-US" sz="1100"/>
          </a:p>
        </p:txBody>
      </p:sp>
      <p:sp>
        <p:nvSpPr>
          <p:cNvPr id="18" name="TextBox 18"/>
          <p:cNvSpPr txBox="true"/>
          <p:nvPr/>
        </p:nvSpPr>
        <p:spPr>
          <a:xfrm flipH="false" flipV="false" rot="0">
            <a:off x="6427767" y="3942457"/>
            <a:ext cx="5066033"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0000"/>
                  </a:srgbClr>
                </a:solidFill>
                <a:latin typeface="FZYaYiHei GB18030L2 R"/>
                <a:ea typeface="FZYaYiHei GB18030L2 R"/>
                <a:cs typeface="FZYaYiHei GB18030L2 R"/>
              </a:rPr>
              <a:t>file://协议下注册失败，符合Service Worker安全模型预期</a:t>
            </a:r>
            <a:endParaRPr lang="en-US" sz="1100"/>
          </a:p>
        </p:txBody>
      </p:sp>
      <p:sp>
        <p:nvSpPr>
          <p:cNvPr id="19" name="AutoShape 19"/>
          <p:cNvSpPr/>
          <p:nvPr/>
        </p:nvSpPr>
        <p:spPr>
          <a:xfrm flipH="false" flipV="false" rot="0">
            <a:off x="457086" y="4860578"/>
            <a:ext cx="5542164" cy="1540222"/>
          </a:xfrm>
          <a:prstGeom prst="rect">
            <a:avLst/>
          </a:prstGeom>
          <a:solidFill>
            <a:srgbClr val="E8EBEF">
              <a:alpha val="100000"/>
            </a:srgbClr>
          </a:solidFill>
          <a:ln w="9525">
            <a:solidFill>
              <a:srgbClr val="C5CDD6">
                <a:alpha val="100000"/>
              </a:srgbClr>
            </a:solidFill>
            <a:prstDash val="solid"/>
            <a:headEnd type="none"/>
            <a:tailEnd type="none"/>
          </a:ln>
        </p:spPr>
      </p:sp>
      <p:sp>
        <p:nvSpPr>
          <p:cNvPr id="20" name="TextBox 20"/>
          <p:cNvSpPr txBox="true"/>
          <p:nvPr/>
        </p:nvSpPr>
        <p:spPr>
          <a:xfrm flipH="false" flipV="false" rot="0">
            <a:off x="695151" y="5079653"/>
            <a:ext cx="5066033"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50196"/>
                  </a:srgbClr>
                </a:solidFill>
                <a:latin typeface="Alibaba PuHuiTi 3.0 55 Regular"/>
                <a:ea typeface="Alibaba PuHuiTi 3.0 55 Regular"/>
                <a:cs typeface="Alibaba PuHuiTi 3.0 55 Regular"/>
              </a:rPr>
              <a:t>STEP 03</a:t>
            </a:r>
            <a:endParaRPr lang="en-US" sz="1100"/>
          </a:p>
        </p:txBody>
      </p:sp>
      <p:sp>
        <p:nvSpPr>
          <p:cNvPr id="21" name="TextBox 21"/>
          <p:cNvSpPr txBox="true"/>
          <p:nvPr/>
        </p:nvSpPr>
        <p:spPr>
          <a:xfrm flipH="false" flipV="false" rot="0">
            <a:off x="695151" y="5332066"/>
            <a:ext cx="5066033"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攻击场景</a:t>
            </a:r>
            <a:endParaRPr lang="en-US" sz="1100"/>
          </a:p>
        </p:txBody>
      </p:sp>
      <p:sp>
        <p:nvSpPr>
          <p:cNvPr id="22" name="TextBox 22"/>
          <p:cNvSpPr txBox="true"/>
          <p:nvPr/>
        </p:nvSpPr>
        <p:spPr>
          <a:xfrm flipH="false" flipV="false" rot="0">
            <a:off x="695151" y="5653980"/>
            <a:ext cx="5066033"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0000"/>
                  </a:srgbClr>
                </a:solidFill>
                <a:latin typeface="FZYaYiHei GB18030L2 R"/>
                <a:ea typeface="FZYaYiHei GB18030L2 R"/>
                <a:cs typeface="FZYaYiHei GB18030L2 R"/>
              </a:rPr>
              <a:t>HTTPS注入或协议绕过成功后，Service Worker在后台持续运行</a:t>
            </a:r>
            <a:endParaRPr lang="en-US" sz="1100"/>
          </a:p>
        </p:txBody>
      </p:sp>
      <p:sp>
        <p:nvSpPr>
          <p:cNvPr id="23" name="AutoShape 23"/>
          <p:cNvSpPr/>
          <p:nvPr/>
        </p:nvSpPr>
        <p:spPr>
          <a:xfrm flipH="false" flipV="false" rot="0">
            <a:off x="6189702" y="4860578"/>
            <a:ext cx="5542164" cy="1540222"/>
          </a:xfrm>
          <a:prstGeom prst="rect">
            <a:avLst/>
          </a:prstGeom>
          <a:solidFill>
            <a:srgbClr val="E8EBEF">
              <a:alpha val="100000"/>
            </a:srgbClr>
          </a:solidFill>
          <a:ln w="9525">
            <a:solidFill>
              <a:srgbClr val="C5CDD6">
                <a:alpha val="100000"/>
              </a:srgbClr>
            </a:solidFill>
            <a:prstDash val="solid"/>
            <a:headEnd type="none"/>
            <a:tailEnd type="none"/>
          </a:ln>
        </p:spPr>
      </p:sp>
      <p:sp>
        <p:nvSpPr>
          <p:cNvPr id="24" name="AutoShape 24"/>
          <p:cNvSpPr/>
          <p:nvPr/>
        </p:nvSpPr>
        <p:spPr>
          <a:xfrm flipH="false" flipV="false" rot="0">
            <a:off x="6189702" y="4860578"/>
            <a:ext cx="5542164" cy="9525"/>
          </a:xfrm>
          <a:prstGeom prst="line">
            <a:avLst/>
          </a:prstGeom>
          <a:ln w="28575">
            <a:solidFill>
              <a:srgbClr val="5B8CB8">
                <a:alpha val="100000"/>
              </a:srgbClr>
            </a:solidFill>
            <a:prstDash val="solid"/>
            <a:headEnd type="none"/>
            <a:tailEnd type="none"/>
          </a:ln>
        </p:spPr>
      </p:sp>
      <p:sp>
        <p:nvSpPr>
          <p:cNvPr id="25" name="TextBox 25"/>
          <p:cNvSpPr txBox="true"/>
          <p:nvPr/>
        </p:nvSpPr>
        <p:spPr>
          <a:xfrm flipH="false" flipV="false" rot="0">
            <a:off x="6427767" y="5098703"/>
            <a:ext cx="5066033"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50196"/>
                  </a:srgbClr>
                </a:solidFill>
                <a:latin typeface="Alibaba PuHuiTi 3.0 55 Regular"/>
                <a:ea typeface="Alibaba PuHuiTi 3.0 55 Regular"/>
                <a:cs typeface="Alibaba PuHuiTi 3.0 55 Regular"/>
              </a:rPr>
              <a:t>CRITICAL</a:t>
            </a:r>
            <a:endParaRPr lang="en-US" sz="1100"/>
          </a:p>
        </p:txBody>
      </p:sp>
      <p:sp>
        <p:nvSpPr>
          <p:cNvPr id="26" name="TextBox 26"/>
          <p:cNvSpPr txBox="true"/>
          <p:nvPr/>
        </p:nvSpPr>
        <p:spPr>
          <a:xfrm flipH="false" flipV="false" rot="0">
            <a:off x="6427767" y="5351116"/>
            <a:ext cx="5066033"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持久化能力</a:t>
            </a:r>
            <a:endParaRPr lang="en-US" sz="1100"/>
          </a:p>
        </p:txBody>
      </p:sp>
      <p:sp>
        <p:nvSpPr>
          <p:cNvPr id="27" name="TextBox 27"/>
          <p:cNvSpPr txBox="true"/>
          <p:nvPr/>
        </p:nvSpPr>
        <p:spPr>
          <a:xfrm flipH="false" flipV="false" rot="0">
            <a:off x="6427767" y="5673030"/>
            <a:ext cx="5066033"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0000"/>
                  </a:srgbClr>
                </a:solidFill>
                <a:latin typeface="FZYaYiHei GB18030L2 R"/>
                <a:ea typeface="FZYaYiHei GB18030L2 R"/>
                <a:cs typeface="FZYaYiHei GB18030L2 R"/>
              </a:rPr>
              <a:t>即使应用关闭重启，Service Worker依然生效，拦截所有网络请求</a:t>
            </a:r>
            <a:endParaRPr lang="en-US" sz="1100"/>
          </a:p>
        </p:txBody>
      </p:sp>
    </p:spTree>
  </p:cSld>
  <p:clrMapOvr>
    <a:masterClrMapping/>
  </p:clrMapOvr>
</p:sld>
</file>

<file path=ppt/slides/slide33.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Backdoor 05 / 后门分析</a:t>
            </a:r>
            <a:endParaRPr lang="en-US" sz="1100"/>
          </a:p>
        </p:txBody>
      </p:sp>
      <p:sp>
        <p:nvSpPr>
          <p:cNvPr id="4" name="TextBox 4"/>
          <p:cNvSpPr txBox="true"/>
          <p:nvPr/>
        </p:nvSpPr>
        <p:spPr>
          <a:xfrm flipH="false" flipV="false" rot="0">
            <a:off x="457086" y="8001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后门 5：明文 HTTP 传输 + 云端控制数据采集</a:t>
            </a:r>
            <a:endParaRPr lang="en-US" sz="1100"/>
          </a:p>
        </p:txBody>
      </p:sp>
      <p:sp>
        <p:nvSpPr>
          <p:cNvPr id="5" name="AutoShape 5"/>
          <p:cNvSpPr/>
          <p:nvPr/>
        </p:nvSpPr>
        <p:spPr>
          <a:xfrm flipH="false" flipV="false" rot="0">
            <a:off x="457086" y="1543050"/>
            <a:ext cx="9522" cy="825550"/>
          </a:xfrm>
          <a:prstGeom prst="line">
            <a:avLst/>
          </a:prstGeom>
          <a:ln w="28575">
            <a:solidFill>
              <a:srgbClr val="5B8CB8">
                <a:alpha val="85098"/>
              </a:srgbClr>
            </a:solidFill>
            <a:prstDash val="solid"/>
            <a:headEnd type="none"/>
            <a:tailEnd type="none"/>
          </a:ln>
        </p:spPr>
      </p:sp>
      <p:sp>
        <p:nvSpPr>
          <p:cNvPr id="6" name="TextBox 6"/>
          <p:cNvSpPr txBox="true"/>
          <p:nvPr/>
        </p:nvSpPr>
        <p:spPr>
          <a:xfrm flipH="false" flipV="false" rot="0">
            <a:off x="714196" y="1581150"/>
            <a:ext cx="11474756" cy="731341"/>
          </a:xfrm>
          <a:prstGeom prst="rect">
            <a:avLst/>
          </a:prstGeom>
          <a:ln>
            <a:headEnd type="none"/>
            <a:tailEnd type="none"/>
          </a:ln>
        </p:spPr>
        <p:txBody>
          <a:bodyPr anchor="t" anchorCtr="false" bIns="0" lIns="0" rIns="0" rtlCol="false" tIns="0" vert="horz" wrap="square"/>
          <a:lstStyle/>
          <a:p>
            <a:pPr algn="l">
              <a:defRPr/>
            </a:pPr>
            <a:r>
              <a:rPr b="true" i="false" lang="en-US" strike="noStrike" sz="1200">
                <a:ln/>
                <a:solidFill>
                  <a:srgbClr val="0A1F3D">
                    <a:alpha val="85098"/>
                  </a:srgbClr>
                </a:solidFill>
                <a:latin typeface="FZYaYiHei GB18030L2 R"/>
                <a:ea typeface="FZYaYiHei GB18030L2 R"/>
                <a:cs typeface="FZYaYiHei GB18030L2 R"/>
              </a:rPr>
              <a:t>核心发现：</a:t>
            </a:r>
            <a:r>
              <a:rPr b="false" i="false" strike="noStrike" sz="1200">
                <a:ln/>
                <a:solidFill>
                  <a:srgbClr val="0A1F3D">
                    <a:alpha val="85098"/>
                  </a:srgbClr>
                </a:solidFill>
                <a:latin typeface="FZYaYiHei GB18030L2 R"/>
                <a:ea typeface="FZYaYiHei GB18030L2 R"/>
                <a:cs typeface="FZYaYiHei GB18030L2 R"/>
              </a:rPr>
              <a:t>网络传输层存在明文HTTP通信与远程数据采集的双重风险。抓包发现App向dcp.changyan.com（畅言SDK域名）发送多类POST请求，传输设</a:t>
            </a:r>
            <a:endParaRPr lang="en-US" sz="1100"/>
          </a:p>
          <a:p>
            <a:pPr algn="l"/>
            <a:r>
              <a:rPr b="false" i="false" strike="noStrike" sz="1200">
                <a:ln/>
                <a:solidFill>
                  <a:srgbClr val="0A1F3D">
                    <a:alpha val="85098"/>
                  </a:srgbClr>
                </a:solidFill>
                <a:latin typeface="FZYaYiHei GB18030L2 R"/>
                <a:ea typeface="FZYaYiHei GB18030L2 R"/>
                <a:cs typeface="FZYaYiHei GB18030L2 R"/>
              </a:rPr>
              <a:t>备标识（MAC、SN、IMSI）、用户行为日志和应用运行数据。所有通信均采用明文HTTP协议，无TLS加密保护，存在中间人攻击、流量窃听和请求篡改风</a:t>
            </a:r>
            <a:endParaRPr/>
          </a:p>
          <a:p>
            <a:pPr algn="l"/>
            <a:r>
              <a:rPr b="false" i="false" strike="noStrike" sz="1200">
                <a:ln/>
                <a:solidFill>
                  <a:srgbClr val="0A1F3D">
                    <a:alpha val="85098"/>
                  </a:srgbClr>
                </a:solidFill>
                <a:latin typeface="FZYaYiHei GB18030L2 R"/>
                <a:ea typeface="FZYaYiHei GB18030L2 R"/>
                <a:cs typeface="FZYaYiHei GB18030L2 R"/>
              </a:rPr>
              <a:t>险。</a:t>
            </a:r>
            <a:endParaRPr/>
          </a:p>
        </p:txBody>
      </p:sp>
      <p:sp>
        <p:nvSpPr>
          <p:cNvPr id="7" name="AutoShape 7"/>
          <p:cNvSpPr/>
          <p:nvPr/>
        </p:nvSpPr>
        <p:spPr>
          <a:xfrm flipH="false" flipV="false" rot="0">
            <a:off x="457086" y="2673400"/>
            <a:ext cx="5523120" cy="1749326"/>
          </a:xfrm>
          <a:prstGeom prst="rect">
            <a:avLst/>
          </a:prstGeom>
          <a:solidFill>
            <a:srgbClr val="E8EBEF">
              <a:alpha val="100000"/>
            </a:srgbClr>
          </a:solidFill>
          <a:ln w="9525">
            <a:solidFill>
              <a:srgbClr val="C5CDD6">
                <a:alpha val="100000"/>
              </a:srgbClr>
            </a:solidFill>
            <a:prstDash val="solid"/>
            <a:headEnd type="none"/>
            <a:tailEnd type="none"/>
          </a:ln>
        </p:spPr>
      </p:sp>
      <p:sp>
        <p:nvSpPr>
          <p:cNvPr id="8" name="AutoShape 8"/>
          <p:cNvSpPr/>
          <p:nvPr/>
        </p:nvSpPr>
        <p:spPr>
          <a:xfrm flipH="false" flipV="false" rot="0">
            <a:off x="457086" y="2673400"/>
            <a:ext cx="5523120" cy="9525"/>
          </a:xfrm>
          <a:prstGeom prst="line">
            <a:avLst/>
          </a:prstGeom>
          <a:ln w="28575">
            <a:solidFill>
              <a:srgbClr val="5B8CB8">
                <a:alpha val="100000"/>
              </a:srgbClr>
            </a:solidFill>
            <a:prstDash val="solid"/>
            <a:headEnd type="none"/>
            <a:tailEnd type="none"/>
          </a:ln>
        </p:spPr>
      </p:sp>
      <p:sp>
        <p:nvSpPr>
          <p:cNvPr id="9" name="AutoShape 9"/>
          <p:cNvSpPr/>
          <p:nvPr/>
        </p:nvSpPr>
        <p:spPr>
          <a:xfrm flipH="false" flipV="false" rot="0">
            <a:off x="669783" y="3123307"/>
            <a:ext cx="228543" cy="228600"/>
          </a:xfrm>
          <a:custGeom>
            <a:rect b="b" l="l" r="r" t="t"/>
            <a:pathLst>
              <a:path h="10000" w="9998">
                <a:moveTo>
                  <a:pt x="1111" y="1111"/>
                </a:moveTo>
                <a:lnTo>
                  <a:pt x="1111" y="4444"/>
                </a:lnTo>
                <a:lnTo>
                  <a:pt x="8887" y="4444"/>
                </a:lnTo>
                <a:lnTo>
                  <a:pt x="8887" y="1111"/>
                </a:lnTo>
                <a:lnTo>
                  <a:pt x="1111" y="1111"/>
                </a:lnTo>
                <a:moveTo>
                  <a:pt x="9998" y="556"/>
                </a:moveTo>
                <a:lnTo>
                  <a:pt x="9998" y="9444"/>
                </a:lnTo>
                <a:cubicBezTo>
                  <a:pt x="9998" y="9600"/>
                  <a:pt x="9944" y="9731"/>
                  <a:pt x="9837" y="9839"/>
                </a:cubicBezTo>
                <a:cubicBezTo>
                  <a:pt x="9729" y="9946"/>
                  <a:pt x="9598" y="10000"/>
                  <a:pt x="9443" y="10000"/>
                </a:cubicBezTo>
                <a:lnTo>
                  <a:pt x="555" y="10000"/>
                </a:lnTo>
                <a:cubicBezTo>
                  <a:pt x="399" y="10000"/>
                  <a:pt x="268" y="9946"/>
                  <a:pt x="161" y="9839"/>
                </a:cubicBezTo>
                <a:cubicBezTo>
                  <a:pt x="53" y="9731"/>
                  <a:pt x="0" y="9600"/>
                  <a:pt x="0" y="9444"/>
                </a:cubicBezTo>
                <a:lnTo>
                  <a:pt x="0" y="556"/>
                </a:lnTo>
                <a:cubicBezTo>
                  <a:pt x="0" y="400"/>
                  <a:pt x="53" y="268"/>
                  <a:pt x="161" y="161"/>
                </a:cubicBezTo>
                <a:cubicBezTo>
                  <a:pt x="268" y="53"/>
                  <a:pt x="399" y="0"/>
                  <a:pt x="555" y="0"/>
                </a:cubicBezTo>
                <a:lnTo>
                  <a:pt x="9443" y="0"/>
                </a:lnTo>
                <a:cubicBezTo>
                  <a:pt x="9598" y="0"/>
                  <a:pt x="9729" y="53"/>
                  <a:pt x="9837" y="161"/>
                </a:cubicBezTo>
                <a:cubicBezTo>
                  <a:pt x="9944" y="268"/>
                  <a:pt x="9998" y="400"/>
                  <a:pt x="9998" y="556"/>
                </a:cubicBezTo>
                <a:moveTo>
                  <a:pt x="8887" y="8889"/>
                </a:moveTo>
                <a:lnTo>
                  <a:pt x="8887" y="5556"/>
                </a:lnTo>
                <a:lnTo>
                  <a:pt x="1111" y="5556"/>
                </a:lnTo>
                <a:lnTo>
                  <a:pt x="1111" y="8889"/>
                </a:lnTo>
                <a:lnTo>
                  <a:pt x="8887" y="8889"/>
                </a:lnTo>
                <a:moveTo>
                  <a:pt x="2222" y="7778"/>
                </a:moveTo>
                <a:lnTo>
                  <a:pt x="2222" y="6667"/>
                </a:lnTo>
                <a:lnTo>
                  <a:pt x="3888" y="6667"/>
                </a:lnTo>
                <a:lnTo>
                  <a:pt x="3888" y="7778"/>
                </a:lnTo>
                <a:lnTo>
                  <a:pt x="2222" y="7778"/>
                </a:lnTo>
                <a:moveTo>
                  <a:pt x="2222" y="3333"/>
                </a:moveTo>
                <a:lnTo>
                  <a:pt x="2222" y="2222"/>
                </a:lnTo>
                <a:lnTo>
                  <a:pt x="3888" y="2222"/>
                </a:lnTo>
                <a:lnTo>
                  <a:pt x="3888" y="3333"/>
                </a:lnTo>
              </a:path>
            </a:pathLst>
          </a:custGeom>
          <a:solidFill>
            <a:srgbClr val="5B8CB8">
              <a:alpha val="100000"/>
            </a:srgbClr>
          </a:solidFill>
          <a:ln>
            <a:headEnd type="none"/>
            <a:tailEnd type="none"/>
          </a:ln>
        </p:spPr>
      </p:sp>
      <p:sp>
        <p:nvSpPr>
          <p:cNvPr id="10" name="TextBox 10"/>
          <p:cNvSpPr txBox="true"/>
          <p:nvPr/>
        </p:nvSpPr>
        <p:spPr>
          <a:xfrm flipH="false" flipV="false" rot="0">
            <a:off x="987228" y="3163788"/>
            <a:ext cx="548592"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采集端点</a:t>
            </a:r>
            <a:endParaRPr lang="en-US" sz="1100"/>
          </a:p>
        </p:txBody>
      </p:sp>
      <p:sp>
        <p:nvSpPr>
          <p:cNvPr id="11" name="TextBox 11"/>
          <p:cNvSpPr txBox="true"/>
          <p:nvPr/>
        </p:nvSpPr>
        <p:spPr>
          <a:xfrm flipH="false" flipV="false" rot="0">
            <a:off x="695151" y="3599557"/>
            <a:ext cx="5046988" cy="40570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90196"/>
                  </a:srgbClr>
                </a:solidFill>
                <a:latin typeface="FZYaYiHei GB18030L2 R"/>
                <a:ea typeface="FZYaYiHei GB18030L2 R"/>
                <a:cs typeface="FZYaYiHei GB18030L2 R"/>
              </a:rPr>
              <a:t>dcp.changyan.com/dcp-upload/upload</a:t>
            </a:r>
            <a:endParaRPr lang="en-US" sz="1100"/>
          </a:p>
          <a:p>
            <a:pPr algn="l"/>
            <a:r>
              <a:rPr b="false" i="false" strike="noStrike" sz="1200">
                <a:ln/>
                <a:solidFill>
                  <a:srgbClr val="0A1F3D">
                    <a:alpha val="90196"/>
                  </a:srgbClr>
                </a:solidFill>
                <a:latin typeface="FZYaYiHei GB18030L2 R"/>
                <a:ea typeface="FZYaYiHei GB18030L2 R"/>
                <a:cs typeface="FZYaYiHei GB18030L2 R"/>
              </a:rPr>
              <a:t>dcp.changyan.com/dcp-config/getConfig</a:t>
            </a:r>
            <a:endParaRPr/>
          </a:p>
        </p:txBody>
      </p:sp>
      <p:sp>
        <p:nvSpPr>
          <p:cNvPr id="12" name="AutoShape 12"/>
          <p:cNvSpPr/>
          <p:nvPr/>
        </p:nvSpPr>
        <p:spPr>
          <a:xfrm flipH="false" flipV="false" rot="0">
            <a:off x="6208747" y="2673400"/>
            <a:ext cx="5523120" cy="1749326"/>
          </a:xfrm>
          <a:prstGeom prst="rect">
            <a:avLst/>
          </a:prstGeom>
          <a:solidFill>
            <a:srgbClr val="E8EBEF">
              <a:alpha val="100000"/>
            </a:srgbClr>
          </a:solidFill>
          <a:ln w="9525">
            <a:solidFill>
              <a:srgbClr val="C5CDD6">
                <a:alpha val="100000"/>
              </a:srgbClr>
            </a:solidFill>
            <a:prstDash val="solid"/>
            <a:headEnd type="none"/>
            <a:tailEnd type="none"/>
          </a:ln>
        </p:spPr>
      </p:sp>
      <p:sp>
        <p:nvSpPr>
          <p:cNvPr id="13" name="AutoShape 13"/>
          <p:cNvSpPr/>
          <p:nvPr/>
        </p:nvSpPr>
        <p:spPr>
          <a:xfrm flipH="false" flipV="false" rot="0">
            <a:off x="6208747" y="2673400"/>
            <a:ext cx="5523120" cy="9525"/>
          </a:xfrm>
          <a:prstGeom prst="line">
            <a:avLst/>
          </a:prstGeom>
          <a:ln w="28575">
            <a:solidFill>
              <a:srgbClr val="5B8CB8">
                <a:alpha val="100000"/>
              </a:srgbClr>
            </a:solidFill>
            <a:prstDash val="solid"/>
            <a:headEnd type="none"/>
            <a:tailEnd type="none"/>
          </a:ln>
        </p:spPr>
      </p:sp>
      <p:sp>
        <p:nvSpPr>
          <p:cNvPr id="14" name="AutoShape 14"/>
          <p:cNvSpPr/>
          <p:nvPr/>
        </p:nvSpPr>
        <p:spPr>
          <a:xfrm flipH="false" flipV="false" rot="0">
            <a:off x="6421444" y="3123307"/>
            <a:ext cx="228543" cy="228600"/>
          </a:xfrm>
          <a:custGeom>
            <a:rect b="b" l="l" r="r" t="t"/>
            <a:pathLst>
              <a:path h="10000" w="9998">
                <a:moveTo>
                  <a:pt x="1111" y="3853"/>
                </a:moveTo>
                <a:lnTo>
                  <a:pt x="1111" y="5000"/>
                </a:lnTo>
                <a:cubicBezTo>
                  <a:pt x="1111" y="5091"/>
                  <a:pt x="1177" y="5200"/>
                  <a:pt x="1311" y="5326"/>
                </a:cubicBezTo>
                <a:cubicBezTo>
                  <a:pt x="1466" y="5466"/>
                  <a:pt x="1684" y="5603"/>
                  <a:pt x="1966" y="5737"/>
                </a:cubicBezTo>
                <a:cubicBezTo>
                  <a:pt x="2351" y="5919"/>
                  <a:pt x="2807" y="6061"/>
                  <a:pt x="3333" y="6163"/>
                </a:cubicBezTo>
                <a:cubicBezTo>
                  <a:pt x="3858" y="6265"/>
                  <a:pt x="4413" y="6316"/>
                  <a:pt x="4999" y="6316"/>
                </a:cubicBezTo>
                <a:cubicBezTo>
                  <a:pt x="5584" y="6316"/>
                  <a:pt x="6139" y="6265"/>
                  <a:pt x="6665" y="6163"/>
                </a:cubicBezTo>
                <a:cubicBezTo>
                  <a:pt x="7191" y="6061"/>
                  <a:pt x="7646" y="5919"/>
                  <a:pt x="8032" y="5737"/>
                </a:cubicBezTo>
                <a:cubicBezTo>
                  <a:pt x="8313" y="5603"/>
                  <a:pt x="8531" y="5466"/>
                  <a:pt x="8687" y="5326"/>
                </a:cubicBezTo>
                <a:cubicBezTo>
                  <a:pt x="8820" y="5200"/>
                  <a:pt x="8887" y="5091"/>
                  <a:pt x="8887" y="5000"/>
                </a:cubicBezTo>
                <a:lnTo>
                  <a:pt x="8887" y="3853"/>
                </a:lnTo>
                <a:cubicBezTo>
                  <a:pt x="8420" y="4126"/>
                  <a:pt x="7853" y="4340"/>
                  <a:pt x="7187" y="4495"/>
                </a:cubicBezTo>
                <a:cubicBezTo>
                  <a:pt x="6498" y="4656"/>
                  <a:pt x="5769" y="4737"/>
                  <a:pt x="4999" y="4737"/>
                </a:cubicBezTo>
                <a:cubicBezTo>
                  <a:pt x="4229" y="4737"/>
                  <a:pt x="3499" y="4656"/>
                  <a:pt x="2811" y="4495"/>
                </a:cubicBezTo>
                <a:cubicBezTo>
                  <a:pt x="2144" y="4340"/>
                  <a:pt x="1577" y="4126"/>
                  <a:pt x="1111" y="3853"/>
                </a:cubicBezTo>
                <a:moveTo>
                  <a:pt x="8887" y="7632"/>
                </a:moveTo>
                <a:lnTo>
                  <a:pt x="8887" y="6484"/>
                </a:lnTo>
                <a:cubicBezTo>
                  <a:pt x="8420" y="6758"/>
                  <a:pt x="7853" y="6972"/>
                  <a:pt x="7187" y="7126"/>
                </a:cubicBezTo>
                <a:cubicBezTo>
                  <a:pt x="6498" y="7287"/>
                  <a:pt x="5769" y="7368"/>
                  <a:pt x="4999" y="7368"/>
                </a:cubicBezTo>
                <a:cubicBezTo>
                  <a:pt x="4229" y="7368"/>
                  <a:pt x="3499" y="7287"/>
                  <a:pt x="2811" y="7126"/>
                </a:cubicBezTo>
                <a:cubicBezTo>
                  <a:pt x="2144" y="6972"/>
                  <a:pt x="1577" y="6758"/>
                  <a:pt x="1111" y="6484"/>
                </a:cubicBezTo>
                <a:lnTo>
                  <a:pt x="1111" y="7632"/>
                </a:lnTo>
                <a:cubicBezTo>
                  <a:pt x="1111" y="7722"/>
                  <a:pt x="1177" y="7831"/>
                  <a:pt x="1311" y="7958"/>
                </a:cubicBezTo>
                <a:cubicBezTo>
                  <a:pt x="1466" y="8098"/>
                  <a:pt x="1684" y="8234"/>
                  <a:pt x="1966" y="8368"/>
                </a:cubicBezTo>
                <a:cubicBezTo>
                  <a:pt x="2351" y="8550"/>
                  <a:pt x="2807" y="8693"/>
                  <a:pt x="3333" y="8795"/>
                </a:cubicBezTo>
                <a:cubicBezTo>
                  <a:pt x="3858" y="8896"/>
                  <a:pt x="4413" y="8947"/>
                  <a:pt x="4999" y="8947"/>
                </a:cubicBezTo>
                <a:cubicBezTo>
                  <a:pt x="5584" y="8947"/>
                  <a:pt x="6139" y="8896"/>
                  <a:pt x="6665" y="8795"/>
                </a:cubicBezTo>
                <a:cubicBezTo>
                  <a:pt x="7191" y="8693"/>
                  <a:pt x="7646" y="8550"/>
                  <a:pt x="8032" y="8368"/>
                </a:cubicBezTo>
                <a:cubicBezTo>
                  <a:pt x="8313" y="8234"/>
                  <a:pt x="8531" y="8098"/>
                  <a:pt x="8687" y="7958"/>
                </a:cubicBezTo>
                <a:cubicBezTo>
                  <a:pt x="8820" y="7831"/>
                  <a:pt x="8887" y="7722"/>
                  <a:pt x="8887" y="7632"/>
                </a:cubicBezTo>
                <a:moveTo>
                  <a:pt x="0" y="7632"/>
                </a:moveTo>
                <a:lnTo>
                  <a:pt x="0" y="2368"/>
                </a:lnTo>
                <a:cubicBezTo>
                  <a:pt x="0" y="1940"/>
                  <a:pt x="226" y="1540"/>
                  <a:pt x="678" y="1168"/>
                </a:cubicBezTo>
                <a:cubicBezTo>
                  <a:pt x="1122" y="817"/>
                  <a:pt x="1721" y="536"/>
                  <a:pt x="2477" y="326"/>
                </a:cubicBezTo>
                <a:cubicBezTo>
                  <a:pt x="3255" y="108"/>
                  <a:pt x="4095" y="0"/>
                  <a:pt x="4999" y="0"/>
                </a:cubicBezTo>
                <a:cubicBezTo>
                  <a:pt x="5902" y="0"/>
                  <a:pt x="6743" y="108"/>
                  <a:pt x="7521" y="326"/>
                </a:cubicBezTo>
                <a:cubicBezTo>
                  <a:pt x="8276" y="536"/>
                  <a:pt x="8876" y="817"/>
                  <a:pt x="9320" y="1168"/>
                </a:cubicBezTo>
                <a:cubicBezTo>
                  <a:pt x="9772" y="1540"/>
                  <a:pt x="9998" y="1940"/>
                  <a:pt x="9998" y="2368"/>
                </a:cubicBezTo>
                <a:lnTo>
                  <a:pt x="9998" y="7632"/>
                </a:lnTo>
                <a:cubicBezTo>
                  <a:pt x="9998" y="8060"/>
                  <a:pt x="9772" y="8460"/>
                  <a:pt x="9320" y="8832"/>
                </a:cubicBezTo>
                <a:cubicBezTo>
                  <a:pt x="8876" y="9182"/>
                  <a:pt x="8276" y="9463"/>
                  <a:pt x="7521" y="9674"/>
                </a:cubicBezTo>
                <a:cubicBezTo>
                  <a:pt x="6743" y="9891"/>
                  <a:pt x="5902" y="10000"/>
                  <a:pt x="4999" y="10000"/>
                </a:cubicBezTo>
                <a:cubicBezTo>
                  <a:pt x="4095" y="10000"/>
                  <a:pt x="3255" y="9891"/>
                  <a:pt x="2477" y="9674"/>
                </a:cubicBezTo>
                <a:cubicBezTo>
                  <a:pt x="1721" y="9463"/>
                  <a:pt x="1122" y="9182"/>
                  <a:pt x="678" y="8832"/>
                </a:cubicBezTo>
                <a:cubicBezTo>
                  <a:pt x="226" y="8460"/>
                  <a:pt x="0" y="8060"/>
                  <a:pt x="0" y="7632"/>
                </a:cubicBezTo>
                <a:moveTo>
                  <a:pt x="4999" y="3684"/>
                </a:moveTo>
                <a:cubicBezTo>
                  <a:pt x="5584" y="3684"/>
                  <a:pt x="6139" y="3633"/>
                  <a:pt x="6665" y="3532"/>
                </a:cubicBezTo>
                <a:cubicBezTo>
                  <a:pt x="7191" y="3430"/>
                  <a:pt x="7646" y="3287"/>
                  <a:pt x="8032" y="3105"/>
                </a:cubicBezTo>
                <a:cubicBezTo>
                  <a:pt x="8313" y="2971"/>
                  <a:pt x="8531" y="2835"/>
                  <a:pt x="8687" y="2695"/>
                </a:cubicBezTo>
                <a:cubicBezTo>
                  <a:pt x="8820" y="2568"/>
                  <a:pt x="8887" y="2459"/>
                  <a:pt x="8887" y="2368"/>
                </a:cubicBezTo>
                <a:cubicBezTo>
                  <a:pt x="8887" y="2277"/>
                  <a:pt x="8820" y="2168"/>
                  <a:pt x="8687" y="2042"/>
                </a:cubicBezTo>
                <a:cubicBezTo>
                  <a:pt x="8531" y="1902"/>
                  <a:pt x="8313" y="1765"/>
                  <a:pt x="8032" y="1632"/>
                </a:cubicBezTo>
                <a:cubicBezTo>
                  <a:pt x="7646" y="1449"/>
                  <a:pt x="7191" y="1307"/>
                  <a:pt x="6665" y="1205"/>
                </a:cubicBezTo>
                <a:cubicBezTo>
                  <a:pt x="6139" y="1103"/>
                  <a:pt x="5584" y="1053"/>
                  <a:pt x="4999" y="1053"/>
                </a:cubicBezTo>
                <a:cubicBezTo>
                  <a:pt x="4413" y="1053"/>
                  <a:pt x="3858" y="1103"/>
                  <a:pt x="3333" y="1205"/>
                </a:cubicBezTo>
                <a:cubicBezTo>
                  <a:pt x="2807" y="1307"/>
                  <a:pt x="2351" y="1449"/>
                  <a:pt x="1966" y="1632"/>
                </a:cubicBezTo>
                <a:cubicBezTo>
                  <a:pt x="1684" y="1765"/>
                  <a:pt x="1466" y="1902"/>
                  <a:pt x="1311" y="2042"/>
                </a:cubicBezTo>
                <a:cubicBezTo>
                  <a:pt x="1177" y="2168"/>
                  <a:pt x="1111" y="2277"/>
                  <a:pt x="1111" y="2368"/>
                </a:cubicBezTo>
                <a:cubicBezTo>
                  <a:pt x="1111" y="2459"/>
                  <a:pt x="1177" y="2568"/>
                  <a:pt x="1311" y="2695"/>
                </a:cubicBezTo>
                <a:cubicBezTo>
                  <a:pt x="1466" y="2835"/>
                  <a:pt x="1684" y="2971"/>
                  <a:pt x="1966" y="3105"/>
                </a:cubicBezTo>
                <a:cubicBezTo>
                  <a:pt x="2351" y="3287"/>
                  <a:pt x="2807" y="3430"/>
                  <a:pt x="3333" y="3532"/>
                </a:cubicBezTo>
                <a:cubicBezTo>
                  <a:pt x="3858" y="3633"/>
                  <a:pt x="4413" y="3684"/>
                  <a:pt x="4999" y="3684"/>
                </a:cubicBezTo>
              </a:path>
            </a:pathLst>
          </a:custGeom>
          <a:solidFill>
            <a:srgbClr val="5B8CB8">
              <a:alpha val="100000"/>
            </a:srgbClr>
          </a:solidFill>
          <a:ln>
            <a:headEnd type="none"/>
            <a:tailEnd type="none"/>
          </a:ln>
        </p:spPr>
      </p:sp>
      <p:sp>
        <p:nvSpPr>
          <p:cNvPr id="15" name="TextBox 15"/>
          <p:cNvSpPr txBox="true"/>
          <p:nvPr/>
        </p:nvSpPr>
        <p:spPr>
          <a:xfrm flipH="false" flipV="false" rot="0">
            <a:off x="6738889" y="3163788"/>
            <a:ext cx="548592"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数据类型</a:t>
            </a:r>
            <a:endParaRPr lang="en-US" sz="1100"/>
          </a:p>
        </p:txBody>
      </p:sp>
      <p:sp>
        <p:nvSpPr>
          <p:cNvPr id="16" name="TextBox 16"/>
          <p:cNvSpPr txBox="true"/>
          <p:nvPr/>
        </p:nvSpPr>
        <p:spPr>
          <a:xfrm flipH="false" flipV="false" rot="0">
            <a:off x="6446813" y="3599557"/>
            <a:ext cx="5046988" cy="405705"/>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设备信息（MAC地址、序列号、IMSI）</a:t>
            </a:r>
            <a:endParaRPr lang="en-US" sz="1100"/>
          </a:p>
          <a:p>
            <a:pPr algn="l"/>
            <a:r>
              <a:rPr b="false" i="false" strike="noStrike" sz="1200">
                <a:ln/>
                <a:solidFill>
                  <a:srgbClr val="0A1F3D">
                    <a:alpha val="90196"/>
                  </a:srgbClr>
                </a:solidFill>
                <a:latin typeface="FZYaYiHei GB18030L2 R"/>
                <a:ea typeface="FZYaYiHei GB18030L2 R"/>
                <a:cs typeface="FZYaYiHei GB18030L2 R"/>
              </a:rPr>
              <a:t>行为日志、运行数据</a:t>
            </a:r>
            <a:endParaRPr/>
          </a:p>
        </p:txBody>
      </p:sp>
      <p:sp>
        <p:nvSpPr>
          <p:cNvPr id="17" name="AutoShape 17"/>
          <p:cNvSpPr/>
          <p:nvPr/>
        </p:nvSpPr>
        <p:spPr>
          <a:xfrm flipH="false" flipV="false" rot="0">
            <a:off x="457086" y="4651325"/>
            <a:ext cx="5523120" cy="1749475"/>
          </a:xfrm>
          <a:prstGeom prst="rect">
            <a:avLst/>
          </a:prstGeom>
          <a:solidFill>
            <a:srgbClr val="E8EBEF">
              <a:alpha val="100000"/>
            </a:srgbClr>
          </a:solidFill>
          <a:ln w="9525">
            <a:solidFill>
              <a:srgbClr val="C5CDD6">
                <a:alpha val="100000"/>
              </a:srgbClr>
            </a:solidFill>
            <a:prstDash val="solid"/>
            <a:headEnd type="none"/>
            <a:tailEnd type="none"/>
          </a:ln>
        </p:spPr>
      </p:sp>
      <p:sp>
        <p:nvSpPr>
          <p:cNvPr id="18" name="AutoShape 18"/>
          <p:cNvSpPr/>
          <p:nvPr/>
        </p:nvSpPr>
        <p:spPr>
          <a:xfrm flipH="false" flipV="false" rot="0">
            <a:off x="457086" y="4651325"/>
            <a:ext cx="5523120" cy="9525"/>
          </a:xfrm>
          <a:prstGeom prst="line">
            <a:avLst/>
          </a:prstGeom>
          <a:ln w="28575">
            <a:solidFill>
              <a:srgbClr val="5B8CB8">
                <a:alpha val="100000"/>
              </a:srgbClr>
            </a:solidFill>
            <a:prstDash val="solid"/>
            <a:headEnd type="none"/>
            <a:tailEnd type="none"/>
          </a:ln>
        </p:spPr>
      </p:sp>
      <p:sp>
        <p:nvSpPr>
          <p:cNvPr id="19" name="AutoShape 19"/>
          <p:cNvSpPr/>
          <p:nvPr/>
        </p:nvSpPr>
        <p:spPr>
          <a:xfrm flipH="false" flipV="false" rot="0">
            <a:off x="669783" y="5101233"/>
            <a:ext cx="228543" cy="228600"/>
          </a:xfrm>
          <a:custGeom>
            <a:rect b="b" l="l" r="r" t="t"/>
            <a:pathLst>
              <a:path h="10000" w="9998">
                <a:moveTo>
                  <a:pt x="2222" y="3500"/>
                </a:moveTo>
                <a:lnTo>
                  <a:pt x="2222" y="4000"/>
                </a:lnTo>
                <a:lnTo>
                  <a:pt x="9443" y="4000"/>
                </a:lnTo>
                <a:cubicBezTo>
                  <a:pt x="9598" y="4000"/>
                  <a:pt x="9729" y="4048"/>
                  <a:pt x="9837" y="4145"/>
                </a:cubicBezTo>
                <a:cubicBezTo>
                  <a:pt x="9944" y="4241"/>
                  <a:pt x="9998" y="4360"/>
                  <a:pt x="9998" y="4500"/>
                </a:cubicBezTo>
                <a:lnTo>
                  <a:pt x="9998" y="9500"/>
                </a:lnTo>
                <a:cubicBezTo>
                  <a:pt x="9998" y="9640"/>
                  <a:pt x="9944" y="9758"/>
                  <a:pt x="9837" y="9855"/>
                </a:cubicBezTo>
                <a:cubicBezTo>
                  <a:pt x="9729" y="9951"/>
                  <a:pt x="9598" y="10000"/>
                  <a:pt x="9443" y="10000"/>
                </a:cubicBezTo>
                <a:lnTo>
                  <a:pt x="555" y="10000"/>
                </a:lnTo>
                <a:cubicBezTo>
                  <a:pt x="399" y="10000"/>
                  <a:pt x="268" y="9951"/>
                  <a:pt x="161" y="9855"/>
                </a:cubicBezTo>
                <a:cubicBezTo>
                  <a:pt x="53" y="9758"/>
                  <a:pt x="0" y="9640"/>
                  <a:pt x="0" y="9500"/>
                </a:cubicBezTo>
                <a:lnTo>
                  <a:pt x="0" y="4500"/>
                </a:lnTo>
                <a:cubicBezTo>
                  <a:pt x="0" y="4360"/>
                  <a:pt x="53" y="4241"/>
                  <a:pt x="161" y="4145"/>
                </a:cubicBezTo>
                <a:cubicBezTo>
                  <a:pt x="268" y="4048"/>
                  <a:pt x="399" y="4000"/>
                  <a:pt x="555" y="4000"/>
                </a:cubicBezTo>
                <a:lnTo>
                  <a:pt x="1111" y="4000"/>
                </a:lnTo>
                <a:lnTo>
                  <a:pt x="1111" y="3500"/>
                </a:lnTo>
                <a:cubicBezTo>
                  <a:pt x="1111" y="2866"/>
                  <a:pt x="1288" y="2276"/>
                  <a:pt x="1644" y="1730"/>
                </a:cubicBezTo>
                <a:cubicBezTo>
                  <a:pt x="1984" y="1203"/>
                  <a:pt x="2447" y="786"/>
                  <a:pt x="3033" y="480"/>
                </a:cubicBezTo>
                <a:cubicBezTo>
                  <a:pt x="3640" y="160"/>
                  <a:pt x="4295" y="0"/>
                  <a:pt x="4999" y="0"/>
                </a:cubicBezTo>
                <a:cubicBezTo>
                  <a:pt x="5747" y="0"/>
                  <a:pt x="6435" y="180"/>
                  <a:pt x="7065" y="540"/>
                </a:cubicBezTo>
                <a:cubicBezTo>
                  <a:pt x="7679" y="886"/>
                  <a:pt x="8150" y="1350"/>
                  <a:pt x="8476" y="1930"/>
                </a:cubicBezTo>
                <a:lnTo>
                  <a:pt x="7487" y="2380"/>
                </a:lnTo>
                <a:cubicBezTo>
                  <a:pt x="7250" y="1966"/>
                  <a:pt x="6909" y="1633"/>
                  <a:pt x="6465" y="1380"/>
                </a:cubicBezTo>
                <a:cubicBezTo>
                  <a:pt x="6021" y="1126"/>
                  <a:pt x="5532" y="1000"/>
                  <a:pt x="4999" y="1000"/>
                </a:cubicBezTo>
                <a:cubicBezTo>
                  <a:pt x="4495" y="1000"/>
                  <a:pt x="4031" y="1111"/>
                  <a:pt x="3605" y="1335"/>
                </a:cubicBezTo>
                <a:cubicBezTo>
                  <a:pt x="3179" y="1558"/>
                  <a:pt x="2842" y="1861"/>
                  <a:pt x="2594" y="2245"/>
                </a:cubicBezTo>
                <a:cubicBezTo>
                  <a:pt x="2346" y="2628"/>
                  <a:pt x="2222" y="3046"/>
                  <a:pt x="2222" y="3500"/>
                </a:cubicBezTo>
                <a:moveTo>
                  <a:pt x="8887" y="5000"/>
                </a:moveTo>
                <a:lnTo>
                  <a:pt x="1111" y="5000"/>
                </a:lnTo>
                <a:lnTo>
                  <a:pt x="1111" y="9000"/>
                </a:lnTo>
                <a:lnTo>
                  <a:pt x="8887" y="9000"/>
                </a:lnTo>
                <a:lnTo>
                  <a:pt x="8887" y="5000"/>
                </a:lnTo>
                <a:moveTo>
                  <a:pt x="3888" y="7500"/>
                </a:moveTo>
                <a:lnTo>
                  <a:pt x="3888" y="6500"/>
                </a:lnTo>
                <a:lnTo>
                  <a:pt x="6110" y="6500"/>
                </a:lnTo>
                <a:lnTo>
                  <a:pt x="6110" y="7500"/>
                </a:lnTo>
              </a:path>
            </a:pathLst>
          </a:custGeom>
          <a:solidFill>
            <a:srgbClr val="5B8CB8">
              <a:alpha val="100000"/>
            </a:srgbClr>
          </a:solidFill>
          <a:ln>
            <a:headEnd type="none"/>
            <a:tailEnd type="none"/>
          </a:ln>
        </p:spPr>
      </p:sp>
      <p:sp>
        <p:nvSpPr>
          <p:cNvPr id="20" name="TextBox 20"/>
          <p:cNvSpPr txBox="true"/>
          <p:nvPr/>
        </p:nvSpPr>
        <p:spPr>
          <a:xfrm flipH="false" flipV="false" rot="0">
            <a:off x="987228" y="5141714"/>
            <a:ext cx="548592"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传输协议</a:t>
            </a:r>
            <a:endParaRPr lang="en-US" sz="1100"/>
          </a:p>
        </p:txBody>
      </p:sp>
      <p:sp>
        <p:nvSpPr>
          <p:cNvPr id="21" name="TextBox 21"/>
          <p:cNvSpPr txBox="true"/>
          <p:nvPr/>
        </p:nvSpPr>
        <p:spPr>
          <a:xfrm flipH="false" flipV="false" rot="0">
            <a:off x="695151" y="5577483"/>
            <a:ext cx="5046988" cy="405705"/>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明文HTTP，无HTTPS加密</a:t>
            </a:r>
            <a:endParaRPr lang="en-US" sz="1100"/>
          </a:p>
          <a:p>
            <a:pPr algn="l"/>
            <a:r>
              <a:rPr b="false" i="false" strike="noStrike" sz="1200">
                <a:ln/>
                <a:solidFill>
                  <a:srgbClr val="0A1F3D">
                    <a:alpha val="90196"/>
                  </a:srgbClr>
                </a:solidFill>
                <a:latin typeface="FZYaYiHei GB18030L2 R"/>
                <a:ea typeface="FZYaYiHei GB18030L2 R"/>
                <a:cs typeface="FZYaYiHei GB18030L2 R"/>
              </a:rPr>
              <a:t>usesCleartextTraffic='true'配置确认</a:t>
            </a:r>
            <a:endParaRPr/>
          </a:p>
        </p:txBody>
      </p:sp>
      <p:sp>
        <p:nvSpPr>
          <p:cNvPr id="22" name="AutoShape 22"/>
          <p:cNvSpPr/>
          <p:nvPr/>
        </p:nvSpPr>
        <p:spPr>
          <a:xfrm flipH="false" flipV="false" rot="0">
            <a:off x="6208747" y="4651325"/>
            <a:ext cx="5523120" cy="1749475"/>
          </a:xfrm>
          <a:prstGeom prst="rect">
            <a:avLst/>
          </a:prstGeom>
          <a:solidFill>
            <a:srgbClr val="E8EBEF">
              <a:alpha val="100000"/>
            </a:srgbClr>
          </a:solidFill>
          <a:ln w="9525">
            <a:solidFill>
              <a:srgbClr val="C5CDD6">
                <a:alpha val="100000"/>
              </a:srgbClr>
            </a:solidFill>
            <a:prstDash val="solid"/>
            <a:headEnd type="none"/>
            <a:tailEnd type="none"/>
          </a:ln>
        </p:spPr>
      </p:sp>
      <p:sp>
        <p:nvSpPr>
          <p:cNvPr id="23" name="AutoShape 23"/>
          <p:cNvSpPr/>
          <p:nvPr/>
        </p:nvSpPr>
        <p:spPr>
          <a:xfrm flipH="false" flipV="false" rot="0">
            <a:off x="6208747" y="4651325"/>
            <a:ext cx="5523120" cy="9525"/>
          </a:xfrm>
          <a:prstGeom prst="line">
            <a:avLst/>
          </a:prstGeom>
          <a:ln w="28575">
            <a:solidFill>
              <a:srgbClr val="5B8CB8">
                <a:alpha val="100000"/>
              </a:srgbClr>
            </a:solidFill>
            <a:prstDash val="solid"/>
            <a:headEnd type="none"/>
            <a:tailEnd type="none"/>
          </a:ln>
        </p:spPr>
      </p:sp>
      <p:sp>
        <p:nvSpPr>
          <p:cNvPr id="24" name="AutoShape 24"/>
          <p:cNvSpPr/>
          <p:nvPr/>
        </p:nvSpPr>
        <p:spPr>
          <a:xfrm flipH="false" flipV="false" rot="0">
            <a:off x="6421444" y="5101233"/>
            <a:ext cx="228543" cy="228600"/>
          </a:xfrm>
          <a:custGeom>
            <a:rect b="b" l="l" r="r" t="t"/>
            <a:pathLst>
              <a:path h="10000" w="9998">
                <a:moveTo>
                  <a:pt x="5499" y="6000"/>
                </a:moveTo>
                <a:lnTo>
                  <a:pt x="5499" y="8950"/>
                </a:lnTo>
                <a:cubicBezTo>
                  <a:pt x="5879" y="8876"/>
                  <a:pt x="6220" y="8721"/>
                  <a:pt x="6524" y="8485"/>
                </a:cubicBezTo>
                <a:cubicBezTo>
                  <a:pt x="6827" y="8248"/>
                  <a:pt x="7065" y="7956"/>
                  <a:pt x="7239" y="7610"/>
                </a:cubicBezTo>
                <a:cubicBezTo>
                  <a:pt x="7412" y="7263"/>
                  <a:pt x="7499" y="6893"/>
                  <a:pt x="7499" y="6500"/>
                </a:cubicBezTo>
                <a:lnTo>
                  <a:pt x="7499" y="5000"/>
                </a:lnTo>
                <a:cubicBezTo>
                  <a:pt x="7499" y="4653"/>
                  <a:pt x="7429" y="4320"/>
                  <a:pt x="7289" y="4000"/>
                </a:cubicBezTo>
                <a:lnTo>
                  <a:pt x="2709" y="4000"/>
                </a:lnTo>
                <a:cubicBezTo>
                  <a:pt x="2569" y="4320"/>
                  <a:pt x="2500" y="4653"/>
                  <a:pt x="2500" y="5000"/>
                </a:cubicBezTo>
                <a:lnTo>
                  <a:pt x="2500" y="6500"/>
                </a:lnTo>
                <a:cubicBezTo>
                  <a:pt x="2500" y="6893"/>
                  <a:pt x="2586" y="7263"/>
                  <a:pt x="2759" y="7610"/>
                </a:cubicBezTo>
                <a:cubicBezTo>
                  <a:pt x="2932" y="7956"/>
                  <a:pt x="3170" y="8248"/>
                  <a:pt x="3474" y="8485"/>
                </a:cubicBezTo>
                <a:cubicBezTo>
                  <a:pt x="3777" y="8721"/>
                  <a:pt x="4119" y="8876"/>
                  <a:pt x="4499" y="8950"/>
                </a:cubicBezTo>
                <a:lnTo>
                  <a:pt x="4499" y="6000"/>
                </a:lnTo>
                <a:lnTo>
                  <a:pt x="5499" y="6000"/>
                </a:lnTo>
                <a:moveTo>
                  <a:pt x="520" y="8570"/>
                </a:moveTo>
                <a:lnTo>
                  <a:pt x="1770" y="7850"/>
                </a:lnTo>
                <a:cubicBezTo>
                  <a:pt x="1590" y="7416"/>
                  <a:pt x="1500" y="6966"/>
                  <a:pt x="1500" y="6500"/>
                </a:cubicBezTo>
                <a:lnTo>
                  <a:pt x="0" y="6500"/>
                </a:lnTo>
                <a:lnTo>
                  <a:pt x="0" y="5500"/>
                </a:lnTo>
                <a:lnTo>
                  <a:pt x="1500" y="5500"/>
                </a:lnTo>
                <a:lnTo>
                  <a:pt x="1500" y="5000"/>
                </a:lnTo>
                <a:cubicBezTo>
                  <a:pt x="1500" y="4686"/>
                  <a:pt x="1540" y="4376"/>
                  <a:pt x="1620" y="4070"/>
                </a:cubicBezTo>
                <a:lnTo>
                  <a:pt x="520" y="3430"/>
                </a:lnTo>
                <a:lnTo>
                  <a:pt x="1020" y="2570"/>
                </a:lnTo>
                <a:lnTo>
                  <a:pt x="2030" y="3150"/>
                </a:lnTo>
                <a:lnTo>
                  <a:pt x="2130" y="3000"/>
                </a:lnTo>
                <a:lnTo>
                  <a:pt x="7868" y="3000"/>
                </a:lnTo>
                <a:lnTo>
                  <a:pt x="7968" y="3150"/>
                </a:lnTo>
                <a:lnTo>
                  <a:pt x="8978" y="2570"/>
                </a:lnTo>
                <a:lnTo>
                  <a:pt x="9478" y="3430"/>
                </a:lnTo>
                <a:lnTo>
                  <a:pt x="8378" y="4070"/>
                </a:lnTo>
                <a:cubicBezTo>
                  <a:pt x="8458" y="4376"/>
                  <a:pt x="8498" y="4686"/>
                  <a:pt x="8498" y="5000"/>
                </a:cubicBezTo>
                <a:lnTo>
                  <a:pt x="8498" y="5500"/>
                </a:lnTo>
                <a:lnTo>
                  <a:pt x="9998" y="5500"/>
                </a:lnTo>
                <a:lnTo>
                  <a:pt x="9998" y="6500"/>
                </a:lnTo>
                <a:lnTo>
                  <a:pt x="8498" y="6500"/>
                </a:lnTo>
                <a:cubicBezTo>
                  <a:pt x="8498" y="6966"/>
                  <a:pt x="8408" y="7416"/>
                  <a:pt x="8228" y="7850"/>
                </a:cubicBezTo>
                <a:lnTo>
                  <a:pt x="9478" y="8570"/>
                </a:lnTo>
                <a:lnTo>
                  <a:pt x="8978" y="9430"/>
                </a:lnTo>
                <a:lnTo>
                  <a:pt x="7718" y="8700"/>
                </a:lnTo>
                <a:cubicBezTo>
                  <a:pt x="7392" y="9106"/>
                  <a:pt x="6995" y="9423"/>
                  <a:pt x="6529" y="9650"/>
                </a:cubicBezTo>
                <a:cubicBezTo>
                  <a:pt x="6049" y="9883"/>
                  <a:pt x="5539" y="10000"/>
                  <a:pt x="4999" y="10000"/>
                </a:cubicBezTo>
                <a:cubicBezTo>
                  <a:pt x="4459" y="10000"/>
                  <a:pt x="3949" y="9883"/>
                  <a:pt x="3469" y="9650"/>
                </a:cubicBezTo>
                <a:cubicBezTo>
                  <a:pt x="3002" y="9423"/>
                  <a:pt x="2606" y="9106"/>
                  <a:pt x="2280" y="8700"/>
                </a:cubicBezTo>
                <a:lnTo>
                  <a:pt x="1020" y="9430"/>
                </a:lnTo>
                <a:lnTo>
                  <a:pt x="520" y="8570"/>
                </a:lnTo>
                <a:moveTo>
                  <a:pt x="6999" y="2000"/>
                </a:moveTo>
                <a:lnTo>
                  <a:pt x="2999" y="2000"/>
                </a:lnTo>
                <a:cubicBezTo>
                  <a:pt x="2999" y="1640"/>
                  <a:pt x="3089" y="1306"/>
                  <a:pt x="3269" y="1000"/>
                </a:cubicBezTo>
                <a:cubicBezTo>
                  <a:pt x="3449" y="693"/>
                  <a:pt x="3692" y="450"/>
                  <a:pt x="3999" y="270"/>
                </a:cubicBezTo>
                <a:cubicBezTo>
                  <a:pt x="4305" y="90"/>
                  <a:pt x="4639" y="0"/>
                  <a:pt x="4999" y="0"/>
                </a:cubicBezTo>
                <a:cubicBezTo>
                  <a:pt x="5359" y="0"/>
                  <a:pt x="5692" y="90"/>
                  <a:pt x="5999" y="270"/>
                </a:cubicBezTo>
                <a:cubicBezTo>
                  <a:pt x="6305" y="450"/>
                  <a:pt x="6549" y="693"/>
                  <a:pt x="6729" y="1000"/>
                </a:cubicBezTo>
                <a:cubicBezTo>
                  <a:pt x="6909" y="1306"/>
                  <a:pt x="6999" y="1640"/>
                  <a:pt x="6999" y="2000"/>
                </a:cubicBezTo>
              </a:path>
            </a:pathLst>
          </a:custGeom>
          <a:solidFill>
            <a:srgbClr val="5B8CB8">
              <a:alpha val="100000"/>
            </a:srgbClr>
          </a:solidFill>
          <a:ln>
            <a:headEnd type="none"/>
            <a:tailEnd type="none"/>
          </a:ln>
        </p:spPr>
      </p:sp>
      <p:sp>
        <p:nvSpPr>
          <p:cNvPr id="25" name="TextBox 25"/>
          <p:cNvSpPr txBox="true"/>
          <p:nvPr/>
        </p:nvSpPr>
        <p:spPr>
          <a:xfrm flipH="false" flipV="false" rot="0">
            <a:off x="6738889" y="5141714"/>
            <a:ext cx="548592"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攻击风险</a:t>
            </a:r>
            <a:endParaRPr lang="en-US" sz="1100"/>
          </a:p>
        </p:txBody>
      </p:sp>
      <p:sp>
        <p:nvSpPr>
          <p:cNvPr id="26" name="TextBox 26"/>
          <p:cNvSpPr txBox="true"/>
          <p:nvPr/>
        </p:nvSpPr>
        <p:spPr>
          <a:xfrm flipH="false" flipV="false" rot="0">
            <a:off x="6446813" y="5577483"/>
            <a:ext cx="5046988" cy="405705"/>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中间人可通过ARP/DNS投毒拦截</a:t>
            </a:r>
            <a:endParaRPr lang="en-US" sz="1100"/>
          </a:p>
          <a:p>
            <a:pPr algn="l"/>
            <a:r>
              <a:rPr b="false" i="false" strike="noStrike" sz="1200">
                <a:ln/>
                <a:solidFill>
                  <a:srgbClr val="0A1F3D">
                    <a:alpha val="90196"/>
                  </a:srgbClr>
                </a:solidFill>
                <a:latin typeface="FZYaYiHei GB18030L2 R"/>
                <a:ea typeface="FZYaYiHei GB18030L2 R"/>
                <a:cs typeface="FZYaYiHei GB18030L2 R"/>
              </a:rPr>
              <a:t>窃听或操纵流量</a:t>
            </a:r>
            <a:endParaRPr/>
          </a:p>
        </p:txBody>
      </p:sp>
    </p:spTree>
  </p:cSld>
  <p:clrMapOvr>
    <a:masterClrMapping/>
  </p:clrMapOvr>
</p:sld>
</file>

<file path=ppt/slides/slide34.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BACKDOOR ANALYSIS</a:t>
            </a:r>
            <a:endParaRPr lang="en-US" sz="1100"/>
          </a:p>
        </p:txBody>
      </p:sp>
      <p:sp>
        <p:nvSpPr>
          <p:cNvPr id="4" name="TextBox 4"/>
          <p:cNvSpPr txBox="true"/>
          <p:nvPr/>
        </p:nvSpPr>
        <p:spPr>
          <a:xfrm flipH="false" flipV="false" rot="0">
            <a:off x="457086" y="690562"/>
            <a:ext cx="11274781" cy="390525"/>
          </a:xfrm>
          <a:prstGeom prst="rect">
            <a:avLst/>
          </a:prstGeom>
          <a:ln>
            <a:headEnd type="none"/>
            <a:tailEnd type="none"/>
          </a:ln>
        </p:spPr>
        <p:txBody>
          <a:bodyPr anchor="t" anchorCtr="false" bIns="0" lIns="0" rIns="0" rtlCol="false" tIns="0" vert="horz" wrap="none"/>
          <a:lstStyle/>
          <a:p>
            <a:pPr algn="l">
              <a:defRPr/>
            </a:pPr>
            <a:r>
              <a:rPr b="true" i="false" lang="en-US" strike="noStrike" sz="2700">
                <a:ln/>
                <a:solidFill>
                  <a:srgbClr val="0A1F3D">
                    <a:alpha val="100000"/>
                  </a:srgbClr>
                </a:solidFill>
                <a:latin typeface="Alibaba PuHuiTi 3.0 55 Regular"/>
                <a:ea typeface="Alibaba PuHuiTi 3.0 55 Regular"/>
                <a:cs typeface="Alibaba PuHuiTi 3.0 55 Regular"/>
              </a:rPr>
              <a:t>后门 5：畅言 SDK 配置分析</a:t>
            </a:r>
            <a:endParaRPr lang="en-US" sz="1100"/>
          </a:p>
        </p:txBody>
      </p:sp>
      <p:sp>
        <p:nvSpPr>
          <p:cNvPr id="5" name="AutoShape 5"/>
          <p:cNvSpPr/>
          <p:nvPr/>
        </p:nvSpPr>
        <p:spPr>
          <a:xfrm flipH="false" flipV="false" rot="0">
            <a:off x="457086" y="1275309"/>
            <a:ext cx="11274781" cy="904875"/>
          </a:xfrm>
          <a:prstGeom prst="rect">
            <a:avLst/>
          </a:prstGeom>
          <a:solidFill>
            <a:srgbClr val="E8EBEF">
              <a:alpha val="100000"/>
            </a:srgbClr>
          </a:solidFill>
          <a:ln w="9525">
            <a:solidFill>
              <a:srgbClr val="C5CDD6">
                <a:alpha val="100000"/>
              </a:srgbClr>
            </a:solidFill>
            <a:prstDash val="solid"/>
            <a:headEnd type="none"/>
            <a:tailEnd type="none"/>
          </a:ln>
        </p:spPr>
      </p:sp>
      <p:sp>
        <p:nvSpPr>
          <p:cNvPr id="6" name="AutoShape 6"/>
          <p:cNvSpPr/>
          <p:nvPr/>
        </p:nvSpPr>
        <p:spPr>
          <a:xfrm flipH="false" flipV="false" rot="0">
            <a:off x="457086" y="1275309"/>
            <a:ext cx="11274781" cy="9525"/>
          </a:xfrm>
          <a:prstGeom prst="line">
            <a:avLst/>
          </a:prstGeom>
          <a:ln w="28575">
            <a:solidFill>
              <a:srgbClr val="5B8CB8">
                <a:alpha val="100000"/>
              </a:srgbClr>
            </a:solidFill>
            <a:prstDash val="solid"/>
            <a:headEnd type="none"/>
            <a:tailEnd type="none"/>
          </a:ln>
        </p:spPr>
      </p:sp>
      <p:sp>
        <p:nvSpPr>
          <p:cNvPr id="7" name="AutoShape 7"/>
          <p:cNvSpPr/>
          <p:nvPr/>
        </p:nvSpPr>
        <p:spPr>
          <a:xfrm flipH="false" flipV="false" rot="0">
            <a:off x="674023" y="1561059"/>
            <a:ext cx="190452" cy="19050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5B8CB8">
              <a:alpha val="100000"/>
            </a:srgbClr>
          </a:solidFill>
          <a:ln>
            <a:headEnd type="none"/>
            <a:tailEnd type="none"/>
          </a:ln>
        </p:spPr>
      </p:sp>
      <p:sp>
        <p:nvSpPr>
          <p:cNvPr id="8" name="AutoShape 8"/>
          <p:cNvSpPr/>
          <p:nvPr/>
        </p:nvSpPr>
        <p:spPr>
          <a:xfrm flipH="false" flipV="false" rot="0">
            <a:off x="3378149" y="1532484"/>
            <a:ext cx="931581" cy="180975"/>
          </a:xfrm>
          <a:prstGeom prst="roundRect">
            <a:avLst>
              <a:gd fmla="val 50000" name="adj"/>
            </a:avLst>
          </a:prstGeom>
          <a:solidFill>
            <a:srgbClr val="F1F3F5">
              <a:alpha val="90196"/>
            </a:srgbClr>
          </a:solidFill>
          <a:ln>
            <a:headEnd type="none"/>
            <a:tailEnd type="none"/>
          </a:ln>
        </p:spPr>
      </p:sp>
      <p:sp>
        <p:nvSpPr>
          <p:cNvPr id="9" name="TextBox 9"/>
          <p:cNvSpPr txBox="true"/>
          <p:nvPr/>
        </p:nvSpPr>
        <p:spPr>
          <a:xfrm flipH="false" flipV="false" rot="0">
            <a:off x="3435285" y="1551534"/>
            <a:ext cx="874445"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ui-monospace"/>
                <a:ea typeface="ui-monospace"/>
                <a:cs typeface="ui-monospace"/>
              </a:rPr>
              <a:t>allSwitch=1</a:t>
            </a:r>
            <a:endParaRPr lang="en-US" sz="1100"/>
          </a:p>
        </p:txBody>
      </p:sp>
      <p:sp>
        <p:nvSpPr>
          <p:cNvPr id="10" name="TextBox 10"/>
          <p:cNvSpPr txBox="true"/>
          <p:nvPr/>
        </p:nvSpPr>
        <p:spPr>
          <a:xfrm flipH="false" flipV="false" rot="0">
            <a:off x="957618" y="1532484"/>
            <a:ext cx="10540348" cy="404812"/>
          </a:xfrm>
          <a:prstGeom prst="rect">
            <a:avLst/>
          </a:prstGeom>
          <a:ln>
            <a:headEnd type="none"/>
            <a:tailEnd type="none"/>
          </a:ln>
        </p:spPr>
        <p:txBody>
          <a:bodyPr anchor="t" anchorCtr="false" bIns="0" lIns="0" rIns="0" rtlCol="false" tIns="0" vert="horz" wrap="square"/>
          <a:lstStyle/>
          <a:p>
            <a:pPr algn="l">
              <a:defRPr/>
            </a:pPr>
            <a:r>
              <a:rPr b="true" i="false" lang="en-US" strike="noStrike" sz="1100">
                <a:ln/>
                <a:solidFill>
                  <a:srgbClr val="5B8CB8">
                    <a:alpha val="90196"/>
                  </a:srgbClr>
                </a:solidFill>
                <a:latin typeface="FZYaYiHei GB18030L2 R"/>
                <a:ea typeface="FZYaYiHei GB18030L2 R"/>
                <a:cs typeface="FZYaYiHei GB18030L2 R"/>
              </a:rPr>
              <a:t>关键发现：</a:t>
            </a:r>
            <a:r>
              <a:rPr b="false" i="false" strike="noStrike" sz="1100">
                <a:ln/>
                <a:solidFill>
                  <a:srgbClr val="0A1F3D">
                    <a:alpha val="90196"/>
                  </a:srgbClr>
                </a:solidFill>
                <a:latin typeface="FZYaYiHei GB18030L2 R"/>
                <a:ea typeface="FZYaYiHei GB18030L2 R"/>
                <a:cs typeface="FZYaYiHei GB18030L2 R"/>
              </a:rPr>
              <a:t>服务器返回的配置JSON中 allSwitch=1 开启总采集开关，敏感标识符采集均处于激活状态。该架构允许运营方在不更新App的情况下动态调整采集策略和</a:t>
            </a:r>
            <a:endParaRPr lang="en-US" sz="1100"/>
          </a:p>
          <a:p>
            <a:pPr algn="l"/>
            <a:r>
              <a:rPr b="false" i="false" strike="noStrike" sz="1100">
                <a:ln/>
                <a:solidFill>
                  <a:srgbClr val="0A1F3D">
                    <a:alpha val="90196"/>
                  </a:srgbClr>
                </a:solidFill>
                <a:latin typeface="FZYaYiHei GB18030L2 R"/>
                <a:ea typeface="FZYaYiHei GB18030L2 R"/>
                <a:cs typeface="FZYaYiHei GB18030L2 R"/>
              </a:rPr>
              <a:t>范围，构成隐蔽的隐私后门。</a:t>
            </a:r>
            <a:endParaRPr/>
          </a:p>
        </p:txBody>
      </p:sp>
      <p:sp>
        <p:nvSpPr>
          <p:cNvPr id="11" name="AutoShape 11"/>
          <p:cNvSpPr/>
          <p:nvPr/>
        </p:nvSpPr>
        <p:spPr>
          <a:xfrm flipH="false" flipV="false" rot="0">
            <a:off x="445778" y="2365921"/>
            <a:ext cx="133317" cy="133350"/>
          </a:xfrm>
          <a:custGeom>
            <a:rect b="b" l="l" r="r" t="t"/>
            <a:pathLst>
              <a:path h="10000" w="9998">
                <a:moveTo>
                  <a:pt x="1000" y="1111"/>
                </a:moveTo>
                <a:lnTo>
                  <a:pt x="1000" y="2778"/>
                </a:lnTo>
                <a:lnTo>
                  <a:pt x="8998" y="2778"/>
                </a:lnTo>
                <a:lnTo>
                  <a:pt x="8998" y="1111"/>
                </a:lnTo>
                <a:lnTo>
                  <a:pt x="1000" y="1111"/>
                </a:lnTo>
                <a:moveTo>
                  <a:pt x="3999" y="8889"/>
                </a:moveTo>
                <a:lnTo>
                  <a:pt x="5999" y="8889"/>
                </a:lnTo>
                <a:lnTo>
                  <a:pt x="5999" y="3889"/>
                </a:lnTo>
                <a:lnTo>
                  <a:pt x="3999" y="3889"/>
                </a:lnTo>
                <a:lnTo>
                  <a:pt x="3999" y="8889"/>
                </a:lnTo>
                <a:moveTo>
                  <a:pt x="6999" y="3889"/>
                </a:moveTo>
                <a:lnTo>
                  <a:pt x="6999" y="8889"/>
                </a:lnTo>
                <a:lnTo>
                  <a:pt x="8998" y="8889"/>
                </a:lnTo>
                <a:lnTo>
                  <a:pt x="8998" y="3889"/>
                </a:lnTo>
                <a:lnTo>
                  <a:pt x="6999" y="3889"/>
                </a:lnTo>
                <a:moveTo>
                  <a:pt x="1000" y="8889"/>
                </a:moveTo>
                <a:lnTo>
                  <a:pt x="2999" y="8889"/>
                </a:lnTo>
                <a:lnTo>
                  <a:pt x="2999" y="3889"/>
                </a:lnTo>
                <a:lnTo>
                  <a:pt x="1000" y="3889"/>
                </a:lnTo>
                <a:lnTo>
                  <a:pt x="1000" y="8889"/>
                </a:lnTo>
                <a:moveTo>
                  <a:pt x="500" y="0"/>
                </a:moveTo>
                <a:lnTo>
                  <a:pt x="9498" y="0"/>
                </a:lnTo>
                <a:cubicBezTo>
                  <a:pt x="9638" y="0"/>
                  <a:pt x="9756" y="53"/>
                  <a:pt x="9853" y="161"/>
                </a:cubicBezTo>
                <a:cubicBezTo>
                  <a:pt x="9949" y="268"/>
                  <a:pt x="9998" y="400"/>
                  <a:pt x="9998" y="556"/>
                </a:cubicBezTo>
                <a:lnTo>
                  <a:pt x="9998" y="9444"/>
                </a:lnTo>
                <a:cubicBezTo>
                  <a:pt x="9998" y="9600"/>
                  <a:pt x="9949" y="9731"/>
                  <a:pt x="9853" y="9839"/>
                </a:cubicBezTo>
                <a:cubicBezTo>
                  <a:pt x="9756" y="9946"/>
                  <a:pt x="9638" y="10000"/>
                  <a:pt x="9498" y="10000"/>
                </a:cubicBezTo>
                <a:lnTo>
                  <a:pt x="500" y="10000"/>
                </a:lnTo>
                <a:cubicBezTo>
                  <a:pt x="360" y="10000"/>
                  <a:pt x="241" y="9946"/>
                  <a:pt x="145" y="9839"/>
                </a:cubicBezTo>
                <a:cubicBezTo>
                  <a:pt x="48" y="9731"/>
                  <a:pt x="0" y="9600"/>
                  <a:pt x="0" y="9444"/>
                </a:cubicBezTo>
                <a:lnTo>
                  <a:pt x="0" y="556"/>
                </a:lnTo>
                <a:cubicBezTo>
                  <a:pt x="0" y="400"/>
                  <a:pt x="48" y="268"/>
                  <a:pt x="145" y="161"/>
                </a:cubicBezTo>
                <a:cubicBezTo>
                  <a:pt x="241" y="53"/>
                  <a:pt x="360" y="0"/>
                  <a:pt x="500" y="0"/>
                </a:cubicBezTo>
              </a:path>
            </a:pathLst>
          </a:custGeom>
          <a:solidFill>
            <a:srgbClr val="0A1F3D">
              <a:alpha val="100000"/>
            </a:srgbClr>
          </a:solidFill>
          <a:ln>
            <a:headEnd type="none"/>
            <a:tailEnd type="none"/>
          </a:ln>
        </p:spPr>
      </p:sp>
      <p:sp>
        <p:nvSpPr>
          <p:cNvPr id="12" name="TextBox 12"/>
          <p:cNvSpPr txBox="true"/>
          <p:nvPr/>
        </p:nvSpPr>
        <p:spPr>
          <a:xfrm flipH="false" flipV="false" rot="0">
            <a:off x="624921" y="2358033"/>
            <a:ext cx="11106945"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关键配置项解读</a:t>
            </a:r>
            <a:endParaRPr lang="en-US" sz="1100"/>
          </a:p>
        </p:txBody>
      </p:sp>
      <p:sp>
        <p:nvSpPr>
          <p:cNvPr id="13" name="AutoShape 13"/>
          <p:cNvSpPr/>
          <p:nvPr/>
        </p:nvSpPr>
        <p:spPr>
          <a:xfrm flipH="false" flipV="false" rot="0">
            <a:off x="457086" y="2627859"/>
            <a:ext cx="11274781" cy="3525291"/>
          </a:xfrm>
          <a:prstGeom prst="rect">
            <a:avLst/>
          </a:prstGeom>
          <a:solidFill>
            <a:srgbClr val="E8EBEF">
              <a:alpha val="100000"/>
            </a:srgbClr>
          </a:solidFill>
          <a:ln w="9525">
            <a:solidFill>
              <a:srgbClr val="C5CDD6">
                <a:alpha val="100000"/>
              </a:srgbClr>
            </a:solidFill>
            <a:prstDash val="solid"/>
            <a:headEnd type="none"/>
            <a:tailEnd type="none"/>
          </a:ln>
        </p:spPr>
      </p:sp>
      <p:graphicFrame>
        <p:nvGraphicFramePr>
          <p:cNvPr id="14" name="Table 14"/>
          <p:cNvGraphicFramePr>
            <a:graphicFrameLocks noGrp="true"/>
          </p:cNvGraphicFramePr>
          <p:nvPr/>
        </p:nvGraphicFramePr>
        <p:xfrm>
          <a:off x="466608" y="2637384"/>
          <a:ext cx="11255736" cy="3506241"/>
        </p:xfrm>
        <a:graphic>
          <a:graphicData uri="http://schemas.openxmlformats.org/drawingml/2006/table">
            <a:tbl>
              <a:tblPr/>
              <a:tblGrid>
                <a:gridCol w="2463800"/>
                <a:gridCol w="1676400"/>
                <a:gridCol w="7086600"/>
              </a:tblGrid>
              <a:tr h="457200">
                <a:tc gridSpan="1" rowSpan="1">
                  <a:txBody>
                    <a:bodyPr anchor="ctr" anchorCtr="false" bIns="133350" lIns="152400" rIns="152400" rot="0" tIns="133350" vert="horz" wrap="square"/>
                    <a:p>
                      <a:pPr algn="l">
                        <a:def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rPr>
                        <a:t>配置项</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false" bIns="133350" lIns="152400" rIns="152400" rot="0" tIns="133350" vert="horz" wrap="square"/>
                    <a:p>
                      <a:pPr algn="l">
                        <a:def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rPr>
                        <a:t>值</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false" bIns="133350" lIns="152400" rIns="152400" rot="0" tIns="133350" vert="horz" wrap="square"/>
                    <a:p>
                      <a:pPr algn="l">
                        <a:def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rPr>
                        <a:t>含义</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r>
              <a:tr h="609600">
                <a:tc gridSpan="1" rowSpan="1">
                  <a:txBody>
                    <a:bodyPr anchor="ctr" anchorCtr="false" bIns="114300" lIns="152400" rIns="152400" rot="0" tIns="114300" vert="horz" wrap="square"/>
                    <a:p>
                      <a:pPr algn="l">
                        <a:defRPr b="false" i="false" strike="noStrike" sz="1000">
                          <a:ln/>
                          <a:solidFill>
                            <a:srgbClr val="0A1F3D">
                              <a:alpha val="100000"/>
                            </a:srgbClr>
                          </a:solidFill>
                          <a:latin typeface="Inter, sans-serif"/>
                          <a:ea typeface="Inter, sans-serif"/>
                          <a:cs typeface="Inter, sans-serif"/>
                        </a:defRPr>
                      </a:pPr>
                      <a:r>
                        <a:rPr b="false" i="false" strike="noStrike" sz="1000">
                          <a:ln/>
                          <a:solidFill>
                            <a:srgbClr val="0A1F3D">
                              <a:alpha val="100000"/>
                            </a:srgbClr>
                          </a:solidFill>
                          <a:latin typeface="Inter, sans-serif"/>
                          <a:ea typeface="Inter, sans-serif"/>
                          <a:cs typeface="Inter, sans-serif"/>
                        </a:rPr>
                        <a:t>allSwitch</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c gridSpan="1" rowSpan="1">
                  <a:txBody>
                    <a:bodyPr anchor="ctr" anchorCtr="false" bIns="114300" lIns="152400" rIns="152400" rot="0" tIns="114300" vert="horz" wrap="square"/>
                    <a:p>
                      <a:pPr algn="l">
                        <a:defRPr b="true" i="false" strike="noStrike" sz="1000">
                          <a:ln/>
                          <a:solidFill>
                            <a:srgbClr val="5B8CB8">
                              <a:alpha val="100000"/>
                            </a:srgbClr>
                          </a:solidFill>
                          <a:latin typeface="Inter, sans-serif"/>
                          <a:ea typeface="Inter, sans-serif"/>
                          <a:cs typeface="Inter, sans-serif"/>
                        </a:defRPr>
                      </a:pPr>
                      <a:r>
                        <a:rPr b="true" i="false" strike="noStrike" sz="1000">
                          <a:ln/>
                          <a:solidFill>
                            <a:srgbClr val="5B8CB8">
                              <a:alpha val="100000"/>
                            </a:srgbClr>
                          </a:solidFill>
                          <a:latin typeface="Inter, sans-serif"/>
                          <a:ea typeface="Inter, sans-serif"/>
                          <a:cs typeface="Inter, sans-serif"/>
                        </a:rPr>
                        <a:t>1</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c gridSpan="1" rowSpan="1">
                  <a:txBody>
                    <a:bodyPr anchor="ctr" anchorCtr="false" bIns="114300" lIns="152400" rIns="1524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数据采集总开关开启</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r>
              <a:tr h="596900">
                <a:tc gridSpan="1" rowSpan="1">
                  <a:txBody>
                    <a:bodyPr anchor="ctr" anchorCtr="false" bIns="114300" lIns="152400" rIns="152400" rot="0" tIns="114300" vert="horz" wrap="square"/>
                    <a:p>
                      <a:pPr algn="l">
                        <a:defRPr b="false" i="false" strike="noStrike" sz="1000">
                          <a:ln/>
                          <a:solidFill>
                            <a:srgbClr val="0A1F3D">
                              <a:alpha val="100000"/>
                            </a:srgbClr>
                          </a:solidFill>
                          <a:latin typeface="Inter, sans-serif"/>
                          <a:ea typeface="Inter, sans-serif"/>
                          <a:cs typeface="Inter, sans-serif"/>
                        </a:defRPr>
                      </a:pPr>
                      <a:r>
                        <a:rPr b="false" i="false" strike="noStrike" sz="1000">
                          <a:ln/>
                          <a:solidFill>
                            <a:srgbClr val="0A1F3D">
                              <a:alpha val="100000"/>
                            </a:srgbClr>
                          </a:solidFill>
                          <a:latin typeface="Inter, sans-serif"/>
                          <a:ea typeface="Inter, sans-serif"/>
                          <a:cs typeface="Inter, sans-serif"/>
                        </a:rPr>
                        <a:t>mac / sn / imsi switch</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false" bIns="114300" lIns="152400" rIns="152400" rot="0" tIns="114300" vert="horz" wrap="square"/>
                    <a:p>
                      <a:pPr algn="l">
                        <a:defRPr b="true" i="false" strike="noStrike" sz="1000">
                          <a:ln/>
                          <a:solidFill>
                            <a:srgbClr val="5B8CB8">
                              <a:alpha val="100000"/>
                            </a:srgbClr>
                          </a:solidFill>
                          <a:latin typeface="Inter, sans-serif"/>
                          <a:ea typeface="Inter, sans-serif"/>
                          <a:cs typeface="Inter, sans-serif"/>
                        </a:defRPr>
                      </a:pPr>
                      <a:r>
                        <a:rPr b="true" i="false" strike="noStrike" sz="1000">
                          <a:ln/>
                          <a:solidFill>
                            <a:srgbClr val="5B8CB8">
                              <a:alpha val="100000"/>
                            </a:srgbClr>
                          </a:solidFill>
                          <a:latin typeface="Inter, sans-serif"/>
                          <a:ea typeface="Inter, sans-serif"/>
                          <a:cs typeface="Inter, sans-serif"/>
                        </a:rPr>
                        <a:t>1</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false" bIns="114300" lIns="152400" rIns="1524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正在采集MAC地址、设备序列号、IMSI</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r>
              <a:tr h="596900">
                <a:tc gridSpan="1" rowSpan="1">
                  <a:txBody>
                    <a:bodyPr anchor="ctr" anchorCtr="false" bIns="114300" lIns="152400" rIns="152400" rot="0" tIns="114300" vert="horz" wrap="square"/>
                    <a:p>
                      <a:pPr algn="l">
                        <a:defRPr b="false" i="false" strike="noStrike" sz="1000">
                          <a:ln/>
                          <a:solidFill>
                            <a:srgbClr val="0A1F3D">
                              <a:alpha val="100000"/>
                            </a:srgbClr>
                          </a:solidFill>
                          <a:latin typeface="Inter, sans-serif"/>
                          <a:ea typeface="Inter, sans-serif"/>
                          <a:cs typeface="Inter, sans-serif"/>
                        </a:defRPr>
                      </a:pPr>
                      <a:r>
                        <a:rPr b="false" i="false" strike="noStrike" sz="1000">
                          <a:ln/>
                          <a:solidFill>
                            <a:srgbClr val="0A1F3D">
                              <a:alpha val="100000"/>
                            </a:srgbClr>
                          </a:solidFill>
                          <a:latin typeface="Inter, sans-serif"/>
                          <a:ea typeface="Inter, sans-serif"/>
                          <a:cs typeface="Inter, sans-serif"/>
                        </a:rPr>
                        <a:t>checkInterval</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c gridSpan="1" rowSpan="1">
                  <a:txBody>
                    <a:bodyPr anchor="ctr" anchorCtr="false" bIns="114300" lIns="152400" rIns="152400" rot="0" tIns="114300" vert="horz" wrap="square"/>
                    <a:p>
                      <a:pPr algn="l">
                        <a:defRPr b="false" i="false" strike="noStrike" sz="1000">
                          <a:ln/>
                          <a:solidFill>
                            <a:srgbClr val="0A1F3D">
                              <a:alpha val="100000"/>
                            </a:srgbClr>
                          </a:solidFill>
                          <a:latin typeface="Inter, sans-serif"/>
                          <a:ea typeface="Inter, sans-serif"/>
                          <a:cs typeface="Inter, sans-serif"/>
                        </a:defRPr>
                      </a:pPr>
                      <a:r>
                        <a:rPr b="false" i="false" strike="noStrike" sz="1000">
                          <a:ln/>
                          <a:solidFill>
                            <a:srgbClr val="0A1F3D">
                              <a:alpha val="100000"/>
                            </a:srgbClr>
                          </a:solidFill>
                          <a:latin typeface="Inter, sans-serif"/>
                          <a:ea typeface="Inter, sans-serif"/>
                          <a:cs typeface="Inter, sans-serif"/>
                        </a:rPr>
                        <a:t>600000</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c gridSpan="1" rowSpan="1">
                  <a:txBody>
                    <a:bodyPr anchor="ctr" anchorCtr="false" bIns="114300" lIns="152400" rIns="1524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每10分钟检查一次配置更新</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r>
              <a:tr h="596900">
                <a:tc gridSpan="1" rowSpan="1">
                  <a:txBody>
                    <a:bodyPr anchor="ctr" anchorCtr="false" bIns="114300" lIns="152400" rIns="152400" rot="0" tIns="114300" vert="horz" wrap="square"/>
                    <a:p>
                      <a:pPr algn="l">
                        <a:defRPr b="false" i="false" strike="noStrike" sz="1000">
                          <a:ln/>
                          <a:solidFill>
                            <a:srgbClr val="0A1F3D">
                              <a:alpha val="100000"/>
                            </a:srgbClr>
                          </a:solidFill>
                          <a:latin typeface="Inter, sans-serif"/>
                          <a:ea typeface="Inter, sans-serif"/>
                          <a:cs typeface="Inter, sans-serif"/>
                        </a:defRPr>
                      </a:pPr>
                      <a:r>
                        <a:rPr b="false" i="false" strike="noStrike" sz="1000">
                          <a:ln/>
                          <a:solidFill>
                            <a:srgbClr val="0A1F3D">
                              <a:alpha val="100000"/>
                            </a:srgbClr>
                          </a:solidFill>
                          <a:latin typeface="Inter, sans-serif"/>
                          <a:ea typeface="Inter, sans-serif"/>
                          <a:cs typeface="Inter, sans-serif"/>
                        </a:rPr>
                        <a:t>debugModule</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false" bIns="114300" lIns="152400" rIns="152400" rot="0" tIns="114300" vert="horz" wrap="square"/>
                    <a:p>
                      <a:pPr algn="l">
                        <a:defRPr b="true" i="false" strike="noStrike" sz="1000">
                          <a:ln/>
                          <a:solidFill>
                            <a:srgbClr val="5B8CB8">
                              <a:alpha val="100000"/>
                            </a:srgbClr>
                          </a:solidFill>
                          <a:latin typeface="Inter, sans-serif"/>
                          <a:ea typeface="Inter, sans-serif"/>
                          <a:cs typeface="Inter, sans-serif"/>
                        </a:defRPr>
                      </a:pPr>
                      <a:r>
                        <a:rPr b="true" i="false" strike="noStrike" sz="1000">
                          <a:ln/>
                          <a:solidFill>
                            <a:srgbClr val="5B8CB8">
                              <a:alpha val="100000"/>
                            </a:srgbClr>
                          </a:solidFill>
                          <a:latin typeface="Inter, sans-serif"/>
                          <a:ea typeface="Inter, sans-serif"/>
                          <a:cs typeface="Inter, sans-serif"/>
                        </a:rPr>
                        <a:t>1</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false" bIns="114300" lIns="152400" rIns="1524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生产环境开启调试模式</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r>
              <a:tr h="596900">
                <a:tc gridSpan="1" rowSpan="1">
                  <a:txBody>
                    <a:bodyPr anchor="ctr" anchorCtr="false" bIns="114300" lIns="152400" rIns="152400" rot="0" tIns="114300" vert="horz" wrap="square"/>
                    <a:p>
                      <a:pPr algn="l">
                        <a:defRPr b="false" i="false" strike="noStrike" sz="1000">
                          <a:ln/>
                          <a:solidFill>
                            <a:srgbClr val="0A1F3D">
                              <a:alpha val="100000"/>
                            </a:srgbClr>
                          </a:solidFill>
                          <a:latin typeface="Inter, sans-serif"/>
                          <a:ea typeface="Inter, sans-serif"/>
                          <a:cs typeface="Inter, sans-serif"/>
                        </a:defRPr>
                      </a:pPr>
                      <a:r>
                        <a:rPr b="false" i="false" strike="noStrike" sz="1000">
                          <a:ln/>
                          <a:solidFill>
                            <a:srgbClr val="0A1F3D">
                              <a:alpha val="100000"/>
                            </a:srgbClr>
                          </a:solidFill>
                          <a:latin typeface="Inter, sans-serif"/>
                          <a:ea typeface="Inter, sans-serif"/>
                          <a:cs typeface="Inter, sans-serif"/>
                        </a:rPr>
                        <a:t>jsBridgeSwitch</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c gridSpan="1" rowSpan="1">
                  <a:txBody>
                    <a:bodyPr anchor="ctr" anchorCtr="false" bIns="114300" lIns="152400" rIns="152400" rot="0" tIns="114300" vert="horz" wrap="square"/>
                    <a:p>
                      <a:pPr algn="l">
                        <a:defRPr b="true" i="false" strike="noStrike" sz="1000">
                          <a:ln/>
                          <a:solidFill>
                            <a:srgbClr val="5B8CB8">
                              <a:alpha val="100000"/>
                            </a:srgbClr>
                          </a:solidFill>
                          <a:latin typeface="Inter, sans-serif"/>
                          <a:ea typeface="Inter, sans-serif"/>
                          <a:cs typeface="Inter, sans-serif"/>
                        </a:defRPr>
                      </a:pPr>
                      <a:r>
                        <a:rPr b="true" i="false" strike="noStrike" sz="1000">
                          <a:ln/>
                          <a:solidFill>
                            <a:srgbClr val="5B8CB8">
                              <a:alpha val="100000"/>
                            </a:srgbClr>
                          </a:solidFill>
                          <a:latin typeface="Inter, sans-serif"/>
                          <a:ea typeface="Inter, sans-serif"/>
                          <a:cs typeface="Inter, sans-serif"/>
                        </a:rPr>
                        <a:t>1</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c gridSpan="1" rowSpan="1">
                  <a:txBody>
                    <a:bodyPr anchor="ctr" anchorCtr="false" bIns="114300" lIns="152400" rIns="1524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生产环境开启JSBridge采集</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r>
            </a:tbl>
          </a:graphicData>
        </a:graphic>
      </p:graphicFrame>
      <p:sp>
        <p:nvSpPr>
          <p:cNvPr id="15" name="TextBox 15"/>
          <p:cNvSpPr txBox="true"/>
          <p:nvPr/>
        </p:nvSpPr>
        <p:spPr>
          <a:xfrm flipH="false" flipV="false" rot="0">
            <a:off x="10370132" y="6257032"/>
            <a:ext cx="1390302"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45098"/>
                  </a:srgbClr>
                </a:solidFill>
                <a:latin typeface="Alibaba PuHuiTi 3.0 55 Regular"/>
                <a:ea typeface="Alibaba PuHuiTi 3.0 55 Regular"/>
                <a:cs typeface="Alibaba PuHuiTi 3.0 55 Regular"/>
              </a:rPr>
              <a:t>远程可控的敏感数据采集架构</a:t>
            </a:r>
            <a:endParaRPr lang="en-US" sz="1100"/>
          </a:p>
        </p:txBody>
      </p:sp>
    </p:spTree>
  </p:cSld>
  <p:clrMapOvr>
    <a:masterClrMapping/>
  </p:clrMapOvr>
</p:sld>
</file>

<file path=ppt/slides/slide35.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BACKDOOR CONFIRMED</a:t>
            </a:r>
            <a:endParaRPr lang="en-US" sz="1100"/>
          </a:p>
        </p:txBody>
      </p:sp>
      <p:sp>
        <p:nvSpPr>
          <p:cNvPr id="4" name="TextBox 4"/>
          <p:cNvSpPr txBox="true"/>
          <p:nvPr/>
        </p:nvSpPr>
        <p:spPr>
          <a:xfrm flipH="false" flipV="false" rot="0">
            <a:off x="457086" y="8001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后门 5：数据上报确认</a:t>
            </a:r>
            <a:endParaRPr lang="en-US" sz="1100"/>
          </a:p>
        </p:txBody>
      </p:sp>
      <p:sp>
        <p:nvSpPr>
          <p:cNvPr id="5" name="AutoShape 5"/>
          <p:cNvSpPr/>
          <p:nvPr/>
        </p:nvSpPr>
        <p:spPr>
          <a:xfrm flipH="false" flipV="false" rot="0">
            <a:off x="457086" y="1466850"/>
            <a:ext cx="11274781" cy="1260873"/>
          </a:xfrm>
          <a:prstGeom prst="rect">
            <a:avLst/>
          </a:prstGeom>
          <a:solidFill>
            <a:srgbClr val="E8EBEF">
              <a:alpha val="100000"/>
            </a:srgbClr>
          </a:solidFill>
          <a:ln w="9525">
            <a:solidFill>
              <a:srgbClr val="C5CDD6">
                <a:alpha val="100000"/>
              </a:srgbClr>
            </a:solidFill>
            <a:prstDash val="solid"/>
            <a:headEnd type="none"/>
            <a:tailEnd type="none"/>
          </a:ln>
        </p:spPr>
      </p:sp>
      <p:sp>
        <p:nvSpPr>
          <p:cNvPr id="6" name="AutoShape 6"/>
          <p:cNvSpPr/>
          <p:nvPr/>
        </p:nvSpPr>
        <p:spPr>
          <a:xfrm flipH="false" flipV="false" rot="0">
            <a:off x="457086" y="1466850"/>
            <a:ext cx="11274781" cy="9525"/>
          </a:xfrm>
          <a:prstGeom prst="line">
            <a:avLst/>
          </a:prstGeom>
          <a:ln w="28575">
            <a:solidFill>
              <a:srgbClr val="5B8CB8">
                <a:alpha val="100000"/>
              </a:srgbClr>
            </a:solidFill>
            <a:prstDash val="solid"/>
            <a:headEnd type="none"/>
            <a:tailEnd type="none"/>
          </a:ln>
        </p:spPr>
      </p:sp>
      <p:sp>
        <p:nvSpPr>
          <p:cNvPr id="7" name="AutoShape 7"/>
          <p:cNvSpPr/>
          <p:nvPr/>
        </p:nvSpPr>
        <p:spPr>
          <a:xfrm flipH="false" flipV="false" rot="0">
            <a:off x="695151" y="1724025"/>
            <a:ext cx="457086" cy="457200"/>
          </a:xfrm>
          <a:prstGeom prst="roundRect">
            <a:avLst>
              <a:gd fmla="val 16671" name="adj"/>
            </a:avLst>
          </a:prstGeom>
          <a:solidFill>
            <a:srgbClr val="5B8CB8">
              <a:alpha val="100000"/>
            </a:srgbClr>
          </a:solidFill>
          <a:ln>
            <a:headEnd type="none"/>
            <a:tailEnd type="none"/>
          </a:ln>
        </p:spPr>
      </p:sp>
      <p:sp>
        <p:nvSpPr>
          <p:cNvPr id="8" name="TextBox 8"/>
          <p:cNvSpPr txBox="true"/>
          <p:nvPr/>
        </p:nvSpPr>
        <p:spPr>
          <a:xfrm flipH="false" flipV="false" rot="0">
            <a:off x="1304599" y="1743075"/>
            <a:ext cx="10189202"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Alibaba PuHuiTi 3.0 55 Regular"/>
                <a:ea typeface="Alibaba PuHuiTi 3.0 55 Regular"/>
                <a:cs typeface="Alibaba PuHuiTi 3.0 55 Regular"/>
              </a:rPr>
              <a:t>关键证据</a:t>
            </a:r>
            <a:endParaRPr lang="en-US" sz="1100"/>
          </a:p>
        </p:txBody>
      </p:sp>
      <p:sp>
        <p:nvSpPr>
          <p:cNvPr id="9" name="AutoShape 9"/>
          <p:cNvSpPr/>
          <p:nvPr/>
        </p:nvSpPr>
        <p:spPr>
          <a:xfrm flipH="false" flipV="false" rot="0">
            <a:off x="5164681" y="2000250"/>
            <a:ext cx="1211456" cy="190500"/>
          </a:xfrm>
          <a:prstGeom prst="roundRect">
            <a:avLst>
              <a:gd fmla="val 50000" name="adj"/>
            </a:avLst>
          </a:prstGeom>
          <a:solidFill>
            <a:srgbClr val="F1F3F5">
              <a:alpha val="85098"/>
            </a:srgbClr>
          </a:solidFill>
          <a:ln>
            <a:headEnd type="none"/>
            <a:tailEnd type="none"/>
          </a:ln>
        </p:spPr>
      </p:sp>
      <p:sp>
        <p:nvSpPr>
          <p:cNvPr id="10" name="TextBox 10"/>
          <p:cNvSpPr txBox="true"/>
          <p:nvPr/>
        </p:nvSpPr>
        <p:spPr>
          <a:xfrm flipH="false" flipV="false" rot="0">
            <a:off x="5221817" y="2019300"/>
            <a:ext cx="1154320"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dcp-upload/upload</a:t>
            </a:r>
            <a:endParaRPr lang="en-US" sz="1100"/>
          </a:p>
        </p:txBody>
      </p:sp>
      <p:sp>
        <p:nvSpPr>
          <p:cNvPr id="11" name="TextBox 11"/>
          <p:cNvSpPr txBox="true"/>
          <p:nvPr/>
        </p:nvSpPr>
        <p:spPr>
          <a:xfrm flipH="false" flipV="false" rot="0">
            <a:off x="1304599" y="2000250"/>
            <a:ext cx="10189202" cy="43993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FZYaYiHei GB18030L2 R"/>
                <a:ea typeface="FZYaYiHei GB18030L2 R"/>
                <a:cs typeface="FZYaYiHei GB18030L2 R"/>
              </a:rPr>
              <a:t>抓包证实数据采集行为在用户无感知时持续发生：App 向 dcp-upload/upload 端点发送加密数据包，静默状态下即产生 2KB 至 14KB 的多个数据包。请</a:t>
            </a:r>
            <a:endParaRPr lang="en-US" sz="1100"/>
          </a:p>
          <a:p>
            <a:pPr algn="l"/>
            <a:r>
              <a:rPr b="false" i="false" strike="noStrike" sz="1200">
                <a:ln/>
                <a:solidFill>
                  <a:srgbClr val="0A1F3D">
                    <a:alpha val="85098"/>
                  </a:srgbClr>
                </a:solidFill>
                <a:latin typeface="FZYaYiHei GB18030L2 R"/>
                <a:ea typeface="FZYaYiHei GB18030L2 R"/>
                <a:cs typeface="FZYaYiHei GB18030L2 R"/>
              </a:rPr>
              <a:t>求体采用 JSON 结构，虽经应用层加密但传输层为明文 HTTP。该行为</a:t>
            </a:r>
            <a:r>
              <a:rPr b="true" i="false" strike="noStrike" sz="1200">
                <a:ln/>
                <a:solidFill>
                  <a:srgbClr val="5B8CB8">
                    <a:alpha val="85098"/>
                  </a:srgbClr>
                </a:solidFill>
                <a:latin typeface="FZYaYiHei GB18030L2 R"/>
                <a:ea typeface="FZYaYiHei GB18030L2 R"/>
                <a:cs typeface="FZYaYiHei GB18030L2 R"/>
              </a:rPr>
              <a:t>完全符合后门特征</a:t>
            </a:r>
            <a:r>
              <a:rPr b="false" i="false" strike="noStrike" sz="1200">
                <a:ln/>
                <a:solidFill>
                  <a:srgbClr val="0A1F3D">
                    <a:alpha val="85098"/>
                  </a:srgbClr>
                </a:solidFill>
                <a:latin typeface="FZYaYiHei GB18030L2 R"/>
                <a:ea typeface="FZYaYiHei GB18030L2 R"/>
                <a:cs typeface="FZYaYiHei GB18030L2 R"/>
              </a:rPr>
              <a:t>——隐蔽、持续、远程可控、用户不可见。</a:t>
            </a:r>
            <a:endParaRPr/>
          </a:p>
        </p:txBody>
      </p:sp>
      <p:sp>
        <p:nvSpPr>
          <p:cNvPr id="12" name="AutoShape 12"/>
          <p:cNvSpPr/>
          <p:nvPr/>
        </p:nvSpPr>
        <p:spPr>
          <a:xfrm flipH="false" flipV="false" rot="0">
            <a:off x="457086" y="3032523"/>
            <a:ext cx="5523120" cy="1569839"/>
          </a:xfrm>
          <a:prstGeom prst="rect">
            <a:avLst/>
          </a:prstGeom>
          <a:solidFill>
            <a:srgbClr val="E8EBEF">
              <a:alpha val="100000"/>
            </a:srgbClr>
          </a:solidFill>
          <a:ln w="9525">
            <a:solidFill>
              <a:srgbClr val="C5CDD6">
                <a:alpha val="100000"/>
              </a:srgbClr>
            </a:solidFill>
            <a:prstDash val="solid"/>
            <a:headEnd type="none"/>
            <a:tailEnd type="none"/>
          </a:ln>
        </p:spPr>
      </p:sp>
      <p:sp>
        <p:nvSpPr>
          <p:cNvPr id="13" name="AutoShape 13"/>
          <p:cNvSpPr/>
          <p:nvPr/>
        </p:nvSpPr>
        <p:spPr>
          <a:xfrm flipH="false" flipV="false" rot="0">
            <a:off x="674023" y="3535561"/>
            <a:ext cx="190452" cy="190500"/>
          </a:xfrm>
          <a:custGeom>
            <a:rect b="b" l="l" r="r" t="t"/>
            <a:pathLst>
              <a:path h="10000" w="9998">
                <a:moveTo>
                  <a:pt x="6817" y="1429"/>
                </a:moveTo>
                <a:lnTo>
                  <a:pt x="3181" y="1429"/>
                </a:lnTo>
                <a:cubicBezTo>
                  <a:pt x="2769" y="1429"/>
                  <a:pt x="2389" y="1588"/>
                  <a:pt x="2041" y="1907"/>
                </a:cubicBezTo>
                <a:cubicBezTo>
                  <a:pt x="1692" y="2226"/>
                  <a:pt x="1416" y="2659"/>
                  <a:pt x="1213" y="3207"/>
                </a:cubicBezTo>
                <a:cubicBezTo>
                  <a:pt x="1010" y="3755"/>
                  <a:pt x="909" y="4352"/>
                  <a:pt x="909" y="5000"/>
                </a:cubicBezTo>
                <a:cubicBezTo>
                  <a:pt x="909" y="5647"/>
                  <a:pt x="1010" y="6245"/>
                  <a:pt x="1213" y="6793"/>
                </a:cubicBezTo>
                <a:cubicBezTo>
                  <a:pt x="1416" y="7340"/>
                  <a:pt x="1692" y="7773"/>
                  <a:pt x="2041" y="8093"/>
                </a:cubicBezTo>
                <a:cubicBezTo>
                  <a:pt x="2389" y="8411"/>
                  <a:pt x="2769" y="8571"/>
                  <a:pt x="3181" y="8571"/>
                </a:cubicBezTo>
                <a:lnTo>
                  <a:pt x="6817" y="8571"/>
                </a:lnTo>
                <a:cubicBezTo>
                  <a:pt x="7229" y="8571"/>
                  <a:pt x="7609" y="8411"/>
                  <a:pt x="7957" y="8093"/>
                </a:cubicBezTo>
                <a:cubicBezTo>
                  <a:pt x="8305" y="7773"/>
                  <a:pt x="8581" y="7340"/>
                  <a:pt x="8785" y="6793"/>
                </a:cubicBezTo>
                <a:cubicBezTo>
                  <a:pt x="8987" y="6245"/>
                  <a:pt x="9089" y="5647"/>
                  <a:pt x="9089" y="5000"/>
                </a:cubicBezTo>
                <a:cubicBezTo>
                  <a:pt x="9089" y="4352"/>
                  <a:pt x="8987" y="3755"/>
                  <a:pt x="8785" y="3207"/>
                </a:cubicBezTo>
                <a:cubicBezTo>
                  <a:pt x="8581" y="2659"/>
                  <a:pt x="8305" y="2226"/>
                  <a:pt x="7957" y="1907"/>
                </a:cubicBezTo>
                <a:cubicBezTo>
                  <a:pt x="7609" y="1588"/>
                  <a:pt x="7229" y="1429"/>
                  <a:pt x="6817" y="1429"/>
                </a:cubicBezTo>
                <a:moveTo>
                  <a:pt x="3181" y="0"/>
                </a:moveTo>
                <a:lnTo>
                  <a:pt x="6817" y="0"/>
                </a:lnTo>
                <a:cubicBezTo>
                  <a:pt x="7392" y="0"/>
                  <a:pt x="7928" y="228"/>
                  <a:pt x="8426" y="686"/>
                </a:cubicBezTo>
                <a:cubicBezTo>
                  <a:pt x="8904" y="1124"/>
                  <a:pt x="9283" y="1719"/>
                  <a:pt x="9562" y="2471"/>
                </a:cubicBezTo>
                <a:cubicBezTo>
                  <a:pt x="9852" y="3252"/>
                  <a:pt x="9998" y="4095"/>
                  <a:pt x="9998" y="5000"/>
                </a:cubicBezTo>
                <a:cubicBezTo>
                  <a:pt x="9998" y="5904"/>
                  <a:pt x="9852" y="6747"/>
                  <a:pt x="9562" y="7529"/>
                </a:cubicBezTo>
                <a:cubicBezTo>
                  <a:pt x="9283" y="8281"/>
                  <a:pt x="8904" y="8876"/>
                  <a:pt x="8426" y="9314"/>
                </a:cubicBezTo>
                <a:cubicBezTo>
                  <a:pt x="7928" y="9771"/>
                  <a:pt x="7392" y="10000"/>
                  <a:pt x="6817" y="10000"/>
                </a:cubicBezTo>
                <a:lnTo>
                  <a:pt x="3181" y="10000"/>
                </a:lnTo>
                <a:cubicBezTo>
                  <a:pt x="2605" y="10000"/>
                  <a:pt x="2069" y="9771"/>
                  <a:pt x="1572" y="9314"/>
                </a:cubicBezTo>
                <a:cubicBezTo>
                  <a:pt x="1093" y="8876"/>
                  <a:pt x="714" y="8281"/>
                  <a:pt x="436" y="7529"/>
                </a:cubicBezTo>
                <a:cubicBezTo>
                  <a:pt x="145" y="6747"/>
                  <a:pt x="0" y="5904"/>
                  <a:pt x="0" y="5000"/>
                </a:cubicBezTo>
                <a:cubicBezTo>
                  <a:pt x="0" y="4095"/>
                  <a:pt x="145" y="3252"/>
                  <a:pt x="436" y="2471"/>
                </a:cubicBezTo>
                <a:cubicBezTo>
                  <a:pt x="714" y="1719"/>
                  <a:pt x="1093" y="1124"/>
                  <a:pt x="1572" y="686"/>
                </a:cubicBezTo>
                <a:cubicBezTo>
                  <a:pt x="2069" y="228"/>
                  <a:pt x="2605" y="0"/>
                  <a:pt x="3181" y="0"/>
                </a:cubicBezTo>
                <a:moveTo>
                  <a:pt x="3181" y="7143"/>
                </a:moveTo>
                <a:cubicBezTo>
                  <a:pt x="2933" y="7143"/>
                  <a:pt x="2704" y="7047"/>
                  <a:pt x="2495" y="6857"/>
                </a:cubicBezTo>
                <a:cubicBezTo>
                  <a:pt x="2285" y="6666"/>
                  <a:pt x="2120" y="6407"/>
                  <a:pt x="2000" y="6079"/>
                </a:cubicBezTo>
                <a:cubicBezTo>
                  <a:pt x="1878" y="5750"/>
                  <a:pt x="1818" y="5390"/>
                  <a:pt x="1818" y="5000"/>
                </a:cubicBezTo>
                <a:cubicBezTo>
                  <a:pt x="1818" y="4609"/>
                  <a:pt x="1878" y="4249"/>
                  <a:pt x="2000" y="3921"/>
                </a:cubicBezTo>
                <a:cubicBezTo>
                  <a:pt x="2120" y="3593"/>
                  <a:pt x="2285" y="3333"/>
                  <a:pt x="2495" y="3143"/>
                </a:cubicBezTo>
                <a:cubicBezTo>
                  <a:pt x="2704" y="2952"/>
                  <a:pt x="2933" y="2857"/>
                  <a:pt x="3181" y="2857"/>
                </a:cubicBezTo>
                <a:cubicBezTo>
                  <a:pt x="3429" y="2857"/>
                  <a:pt x="3658" y="2952"/>
                  <a:pt x="3867" y="3143"/>
                </a:cubicBezTo>
                <a:cubicBezTo>
                  <a:pt x="4076" y="3333"/>
                  <a:pt x="4241" y="3593"/>
                  <a:pt x="4363" y="3921"/>
                </a:cubicBezTo>
                <a:cubicBezTo>
                  <a:pt x="4484" y="4249"/>
                  <a:pt x="4545" y="4609"/>
                  <a:pt x="4545" y="5000"/>
                </a:cubicBezTo>
                <a:cubicBezTo>
                  <a:pt x="4545" y="5390"/>
                  <a:pt x="4484" y="5750"/>
                  <a:pt x="4363" y="6079"/>
                </a:cubicBezTo>
                <a:cubicBezTo>
                  <a:pt x="4241" y="6407"/>
                  <a:pt x="4076" y="6666"/>
                  <a:pt x="3867" y="6857"/>
                </a:cubicBezTo>
                <a:cubicBezTo>
                  <a:pt x="3658" y="7047"/>
                  <a:pt x="3429" y="7143"/>
                  <a:pt x="3181" y="7143"/>
                </a:cubicBezTo>
              </a:path>
            </a:pathLst>
          </a:custGeom>
          <a:solidFill>
            <a:srgbClr val="5B8CB8">
              <a:alpha val="100000"/>
            </a:srgbClr>
          </a:solidFill>
          <a:ln>
            <a:headEnd type="none"/>
            <a:tailEnd type="none"/>
          </a:ln>
        </p:spPr>
      </p:sp>
      <p:sp>
        <p:nvSpPr>
          <p:cNvPr id="14" name="TextBox 14"/>
          <p:cNvSpPr txBox="true"/>
          <p:nvPr/>
        </p:nvSpPr>
        <p:spPr>
          <a:xfrm flipH="false" flipV="false" rot="0">
            <a:off x="957618" y="3556992"/>
            <a:ext cx="55350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Alibaba PuHuiTi 3.0 55 Regular"/>
                <a:ea typeface="Alibaba PuHuiTi 3.0 55 Regular"/>
                <a:cs typeface="Alibaba PuHuiTi 3.0 55 Regular"/>
              </a:rPr>
              <a:t>触发条件</a:t>
            </a:r>
            <a:endParaRPr lang="en-US" sz="1100"/>
          </a:p>
        </p:txBody>
      </p:sp>
      <p:sp>
        <p:nvSpPr>
          <p:cNvPr id="15" name="TextBox 15"/>
          <p:cNvSpPr txBox="true"/>
          <p:nvPr/>
        </p:nvSpPr>
        <p:spPr>
          <a:xfrm flipH="false" flipV="false" rot="0">
            <a:off x="695151" y="3926086"/>
            <a:ext cx="5046988" cy="18097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90196"/>
                  </a:srgbClr>
                </a:solidFill>
                <a:latin typeface="FZYaYiHei GB18030L2 R"/>
                <a:ea typeface="FZYaYiHei GB18030L2 R"/>
                <a:cs typeface="FZYaYiHei GB18030L2 R"/>
              </a:rPr>
              <a:t>静默状态，无需用户主动操作，页面打开即开始采集</a:t>
            </a:r>
            <a:endParaRPr lang="en-US" sz="1100"/>
          </a:p>
        </p:txBody>
      </p:sp>
      <p:sp>
        <p:nvSpPr>
          <p:cNvPr id="16" name="AutoShape 16"/>
          <p:cNvSpPr/>
          <p:nvPr/>
        </p:nvSpPr>
        <p:spPr>
          <a:xfrm flipH="false" flipV="false" rot="0">
            <a:off x="6208747" y="3032523"/>
            <a:ext cx="5523120" cy="1569839"/>
          </a:xfrm>
          <a:prstGeom prst="rect">
            <a:avLst/>
          </a:prstGeom>
          <a:solidFill>
            <a:srgbClr val="E8EBEF">
              <a:alpha val="100000"/>
            </a:srgbClr>
          </a:solidFill>
          <a:ln w="9525">
            <a:solidFill>
              <a:srgbClr val="C5CDD6">
                <a:alpha val="100000"/>
              </a:srgbClr>
            </a:solidFill>
            <a:prstDash val="solid"/>
            <a:headEnd type="none"/>
            <a:tailEnd type="none"/>
          </a:ln>
        </p:spPr>
      </p:sp>
      <p:sp>
        <p:nvSpPr>
          <p:cNvPr id="17" name="AutoShape 17"/>
          <p:cNvSpPr/>
          <p:nvPr/>
        </p:nvSpPr>
        <p:spPr>
          <a:xfrm flipH="false" flipV="false" rot="0">
            <a:off x="6425684" y="3535561"/>
            <a:ext cx="190452" cy="190500"/>
          </a:xfrm>
          <a:custGeom>
            <a:rect b="b" l="l" r="r" t="t"/>
            <a:pathLst>
              <a:path h="10000" w="9998">
                <a:moveTo>
                  <a:pt x="1111" y="3853"/>
                </a:moveTo>
                <a:lnTo>
                  <a:pt x="1111" y="5000"/>
                </a:lnTo>
                <a:cubicBezTo>
                  <a:pt x="1111" y="5091"/>
                  <a:pt x="1177" y="5200"/>
                  <a:pt x="1311" y="5326"/>
                </a:cubicBezTo>
                <a:cubicBezTo>
                  <a:pt x="1466" y="5466"/>
                  <a:pt x="1684" y="5603"/>
                  <a:pt x="1966" y="5737"/>
                </a:cubicBezTo>
                <a:cubicBezTo>
                  <a:pt x="2351" y="5919"/>
                  <a:pt x="2807" y="6061"/>
                  <a:pt x="3333" y="6163"/>
                </a:cubicBezTo>
                <a:cubicBezTo>
                  <a:pt x="3858" y="6265"/>
                  <a:pt x="4413" y="6316"/>
                  <a:pt x="4999" y="6316"/>
                </a:cubicBezTo>
                <a:cubicBezTo>
                  <a:pt x="5584" y="6316"/>
                  <a:pt x="6139" y="6265"/>
                  <a:pt x="6665" y="6163"/>
                </a:cubicBezTo>
                <a:cubicBezTo>
                  <a:pt x="7191" y="6061"/>
                  <a:pt x="7646" y="5919"/>
                  <a:pt x="8032" y="5737"/>
                </a:cubicBezTo>
                <a:cubicBezTo>
                  <a:pt x="8313" y="5603"/>
                  <a:pt x="8531" y="5466"/>
                  <a:pt x="8687" y="5326"/>
                </a:cubicBezTo>
                <a:cubicBezTo>
                  <a:pt x="8820" y="5200"/>
                  <a:pt x="8887" y="5091"/>
                  <a:pt x="8887" y="5000"/>
                </a:cubicBezTo>
                <a:lnTo>
                  <a:pt x="8887" y="3853"/>
                </a:lnTo>
                <a:cubicBezTo>
                  <a:pt x="8420" y="4126"/>
                  <a:pt x="7853" y="4340"/>
                  <a:pt x="7187" y="4495"/>
                </a:cubicBezTo>
                <a:cubicBezTo>
                  <a:pt x="6498" y="4656"/>
                  <a:pt x="5769" y="4737"/>
                  <a:pt x="4999" y="4737"/>
                </a:cubicBezTo>
                <a:cubicBezTo>
                  <a:pt x="4229" y="4737"/>
                  <a:pt x="3499" y="4656"/>
                  <a:pt x="2811" y="4495"/>
                </a:cubicBezTo>
                <a:cubicBezTo>
                  <a:pt x="2144" y="4340"/>
                  <a:pt x="1577" y="4126"/>
                  <a:pt x="1111" y="3853"/>
                </a:cubicBezTo>
                <a:moveTo>
                  <a:pt x="8887" y="7632"/>
                </a:moveTo>
                <a:lnTo>
                  <a:pt x="8887" y="6484"/>
                </a:lnTo>
                <a:cubicBezTo>
                  <a:pt x="8420" y="6758"/>
                  <a:pt x="7853" y="6972"/>
                  <a:pt x="7187" y="7126"/>
                </a:cubicBezTo>
                <a:cubicBezTo>
                  <a:pt x="6498" y="7287"/>
                  <a:pt x="5769" y="7368"/>
                  <a:pt x="4999" y="7368"/>
                </a:cubicBezTo>
                <a:cubicBezTo>
                  <a:pt x="4229" y="7368"/>
                  <a:pt x="3499" y="7287"/>
                  <a:pt x="2811" y="7126"/>
                </a:cubicBezTo>
                <a:cubicBezTo>
                  <a:pt x="2144" y="6972"/>
                  <a:pt x="1577" y="6758"/>
                  <a:pt x="1111" y="6484"/>
                </a:cubicBezTo>
                <a:lnTo>
                  <a:pt x="1111" y="7632"/>
                </a:lnTo>
                <a:cubicBezTo>
                  <a:pt x="1111" y="7722"/>
                  <a:pt x="1177" y="7831"/>
                  <a:pt x="1311" y="7958"/>
                </a:cubicBezTo>
                <a:cubicBezTo>
                  <a:pt x="1466" y="8098"/>
                  <a:pt x="1684" y="8234"/>
                  <a:pt x="1966" y="8368"/>
                </a:cubicBezTo>
                <a:cubicBezTo>
                  <a:pt x="2351" y="8550"/>
                  <a:pt x="2807" y="8693"/>
                  <a:pt x="3333" y="8795"/>
                </a:cubicBezTo>
                <a:cubicBezTo>
                  <a:pt x="3858" y="8896"/>
                  <a:pt x="4413" y="8947"/>
                  <a:pt x="4999" y="8947"/>
                </a:cubicBezTo>
                <a:cubicBezTo>
                  <a:pt x="5584" y="8947"/>
                  <a:pt x="6139" y="8896"/>
                  <a:pt x="6665" y="8795"/>
                </a:cubicBezTo>
                <a:cubicBezTo>
                  <a:pt x="7191" y="8693"/>
                  <a:pt x="7646" y="8550"/>
                  <a:pt x="8032" y="8368"/>
                </a:cubicBezTo>
                <a:cubicBezTo>
                  <a:pt x="8313" y="8234"/>
                  <a:pt x="8531" y="8098"/>
                  <a:pt x="8687" y="7958"/>
                </a:cubicBezTo>
                <a:cubicBezTo>
                  <a:pt x="8820" y="7831"/>
                  <a:pt x="8887" y="7722"/>
                  <a:pt x="8887" y="7632"/>
                </a:cubicBezTo>
                <a:moveTo>
                  <a:pt x="0" y="7632"/>
                </a:moveTo>
                <a:lnTo>
                  <a:pt x="0" y="2368"/>
                </a:lnTo>
                <a:cubicBezTo>
                  <a:pt x="0" y="1940"/>
                  <a:pt x="226" y="1540"/>
                  <a:pt x="678" y="1168"/>
                </a:cubicBezTo>
                <a:cubicBezTo>
                  <a:pt x="1122" y="817"/>
                  <a:pt x="1721" y="536"/>
                  <a:pt x="2477" y="326"/>
                </a:cubicBezTo>
                <a:cubicBezTo>
                  <a:pt x="3255" y="108"/>
                  <a:pt x="4095" y="0"/>
                  <a:pt x="4999" y="0"/>
                </a:cubicBezTo>
                <a:cubicBezTo>
                  <a:pt x="5902" y="0"/>
                  <a:pt x="6743" y="108"/>
                  <a:pt x="7521" y="326"/>
                </a:cubicBezTo>
                <a:cubicBezTo>
                  <a:pt x="8276" y="536"/>
                  <a:pt x="8876" y="817"/>
                  <a:pt x="9320" y="1168"/>
                </a:cubicBezTo>
                <a:cubicBezTo>
                  <a:pt x="9772" y="1540"/>
                  <a:pt x="9998" y="1940"/>
                  <a:pt x="9998" y="2368"/>
                </a:cubicBezTo>
                <a:lnTo>
                  <a:pt x="9998" y="7632"/>
                </a:lnTo>
                <a:cubicBezTo>
                  <a:pt x="9998" y="8060"/>
                  <a:pt x="9772" y="8460"/>
                  <a:pt x="9320" y="8832"/>
                </a:cubicBezTo>
                <a:cubicBezTo>
                  <a:pt x="8876" y="9182"/>
                  <a:pt x="8276" y="9463"/>
                  <a:pt x="7521" y="9674"/>
                </a:cubicBezTo>
                <a:cubicBezTo>
                  <a:pt x="6743" y="9891"/>
                  <a:pt x="5902" y="10000"/>
                  <a:pt x="4999" y="10000"/>
                </a:cubicBezTo>
                <a:cubicBezTo>
                  <a:pt x="4095" y="10000"/>
                  <a:pt x="3255" y="9891"/>
                  <a:pt x="2477" y="9674"/>
                </a:cubicBezTo>
                <a:cubicBezTo>
                  <a:pt x="1721" y="9463"/>
                  <a:pt x="1122" y="9182"/>
                  <a:pt x="678" y="8832"/>
                </a:cubicBezTo>
                <a:cubicBezTo>
                  <a:pt x="226" y="8460"/>
                  <a:pt x="0" y="8060"/>
                  <a:pt x="0" y="7632"/>
                </a:cubicBezTo>
                <a:moveTo>
                  <a:pt x="4999" y="3684"/>
                </a:moveTo>
                <a:cubicBezTo>
                  <a:pt x="5584" y="3684"/>
                  <a:pt x="6139" y="3633"/>
                  <a:pt x="6665" y="3532"/>
                </a:cubicBezTo>
                <a:cubicBezTo>
                  <a:pt x="7191" y="3430"/>
                  <a:pt x="7646" y="3287"/>
                  <a:pt x="8032" y="3105"/>
                </a:cubicBezTo>
                <a:cubicBezTo>
                  <a:pt x="8313" y="2971"/>
                  <a:pt x="8531" y="2835"/>
                  <a:pt x="8687" y="2695"/>
                </a:cubicBezTo>
                <a:cubicBezTo>
                  <a:pt x="8820" y="2568"/>
                  <a:pt x="8887" y="2459"/>
                  <a:pt x="8887" y="2368"/>
                </a:cubicBezTo>
                <a:cubicBezTo>
                  <a:pt x="8887" y="2277"/>
                  <a:pt x="8820" y="2168"/>
                  <a:pt x="8687" y="2042"/>
                </a:cubicBezTo>
                <a:cubicBezTo>
                  <a:pt x="8531" y="1902"/>
                  <a:pt x="8313" y="1765"/>
                  <a:pt x="8032" y="1632"/>
                </a:cubicBezTo>
                <a:cubicBezTo>
                  <a:pt x="7646" y="1449"/>
                  <a:pt x="7191" y="1307"/>
                  <a:pt x="6665" y="1205"/>
                </a:cubicBezTo>
                <a:cubicBezTo>
                  <a:pt x="6139" y="1103"/>
                  <a:pt x="5584" y="1053"/>
                  <a:pt x="4999" y="1053"/>
                </a:cubicBezTo>
                <a:cubicBezTo>
                  <a:pt x="4413" y="1053"/>
                  <a:pt x="3858" y="1103"/>
                  <a:pt x="3333" y="1205"/>
                </a:cubicBezTo>
                <a:cubicBezTo>
                  <a:pt x="2807" y="1307"/>
                  <a:pt x="2351" y="1449"/>
                  <a:pt x="1966" y="1632"/>
                </a:cubicBezTo>
                <a:cubicBezTo>
                  <a:pt x="1684" y="1765"/>
                  <a:pt x="1466" y="1902"/>
                  <a:pt x="1311" y="2042"/>
                </a:cubicBezTo>
                <a:cubicBezTo>
                  <a:pt x="1177" y="2168"/>
                  <a:pt x="1111" y="2277"/>
                  <a:pt x="1111" y="2368"/>
                </a:cubicBezTo>
                <a:cubicBezTo>
                  <a:pt x="1111" y="2459"/>
                  <a:pt x="1177" y="2568"/>
                  <a:pt x="1311" y="2695"/>
                </a:cubicBezTo>
                <a:cubicBezTo>
                  <a:pt x="1466" y="2835"/>
                  <a:pt x="1684" y="2971"/>
                  <a:pt x="1966" y="3105"/>
                </a:cubicBezTo>
                <a:cubicBezTo>
                  <a:pt x="2351" y="3287"/>
                  <a:pt x="2807" y="3430"/>
                  <a:pt x="3333" y="3532"/>
                </a:cubicBezTo>
                <a:cubicBezTo>
                  <a:pt x="3858" y="3633"/>
                  <a:pt x="4413" y="3684"/>
                  <a:pt x="4999" y="3684"/>
                </a:cubicBezTo>
              </a:path>
            </a:pathLst>
          </a:custGeom>
          <a:solidFill>
            <a:srgbClr val="5B8CB8">
              <a:alpha val="100000"/>
            </a:srgbClr>
          </a:solidFill>
          <a:ln>
            <a:headEnd type="none"/>
            <a:tailEnd type="none"/>
          </a:ln>
        </p:spPr>
      </p:sp>
      <p:sp>
        <p:nvSpPr>
          <p:cNvPr id="18" name="TextBox 18"/>
          <p:cNvSpPr txBox="true"/>
          <p:nvPr/>
        </p:nvSpPr>
        <p:spPr>
          <a:xfrm flipH="false" flipV="false" rot="0">
            <a:off x="6709280" y="3556992"/>
            <a:ext cx="55350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Alibaba PuHuiTi 3.0 55 Regular"/>
                <a:ea typeface="Alibaba PuHuiTi 3.0 55 Regular"/>
                <a:cs typeface="Alibaba PuHuiTi 3.0 55 Regular"/>
              </a:rPr>
              <a:t>数据规模</a:t>
            </a:r>
            <a:endParaRPr lang="en-US" sz="1100"/>
          </a:p>
        </p:txBody>
      </p:sp>
      <p:sp>
        <p:nvSpPr>
          <p:cNvPr id="19" name="TextBox 19"/>
          <p:cNvSpPr txBox="true"/>
          <p:nvPr/>
        </p:nvSpPr>
        <p:spPr>
          <a:xfrm flipH="false" flipV="false" rot="0">
            <a:off x="6446813" y="3926086"/>
            <a:ext cx="5046988" cy="18097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90196"/>
                  </a:srgbClr>
                </a:solidFill>
                <a:latin typeface="FZYaYiHei GB18030L2 R"/>
                <a:ea typeface="FZYaYiHei GB18030L2 R"/>
                <a:cs typeface="FZYaYiHei GB18030L2 R"/>
              </a:rPr>
              <a:t>单次会话 </a:t>
            </a:r>
            <a:r>
              <a:rPr b="true" i="false" strike="noStrike" sz="1200">
                <a:ln/>
                <a:solidFill>
                  <a:srgbClr val="0A1F3D">
                    <a:alpha val="90196"/>
                  </a:srgbClr>
                </a:solidFill>
                <a:latin typeface="Inter"/>
                <a:ea typeface="Inter"/>
                <a:cs typeface="Inter"/>
              </a:rPr>
              <a:t>2KB–14KB</a:t>
            </a:r>
            <a:r>
              <a:rPr b="false" i="false" strike="noStrike" sz="1200">
                <a:ln/>
                <a:solidFill>
                  <a:srgbClr val="0A1F3D">
                    <a:alpha val="90196"/>
                  </a:srgbClr>
                </a:solidFill>
                <a:latin typeface="FZYaYiHei GB18030L2 R"/>
                <a:ea typeface="FZYaYiHei GB18030L2 R"/>
                <a:cs typeface="FZYaYiHei GB18030L2 R"/>
              </a:rPr>
              <a:t>，多包连续发送，累积数据量可观</a:t>
            </a:r>
            <a:endParaRPr lang="en-US" sz="1100"/>
          </a:p>
        </p:txBody>
      </p:sp>
      <p:sp>
        <p:nvSpPr>
          <p:cNvPr id="20" name="AutoShape 20"/>
          <p:cNvSpPr/>
          <p:nvPr/>
        </p:nvSpPr>
        <p:spPr>
          <a:xfrm flipH="false" flipV="false" rot="0">
            <a:off x="457086" y="4830961"/>
            <a:ext cx="5523120" cy="1569839"/>
          </a:xfrm>
          <a:prstGeom prst="rect">
            <a:avLst/>
          </a:prstGeom>
          <a:solidFill>
            <a:srgbClr val="E8EBEF">
              <a:alpha val="100000"/>
            </a:srgbClr>
          </a:solidFill>
          <a:ln w="9525">
            <a:solidFill>
              <a:srgbClr val="C5CDD6">
                <a:alpha val="100000"/>
              </a:srgbClr>
            </a:solidFill>
            <a:prstDash val="solid"/>
            <a:headEnd type="none"/>
            <a:tailEnd type="none"/>
          </a:ln>
        </p:spPr>
      </p:sp>
      <p:sp>
        <p:nvSpPr>
          <p:cNvPr id="21" name="AutoShape 21"/>
          <p:cNvSpPr/>
          <p:nvPr/>
        </p:nvSpPr>
        <p:spPr>
          <a:xfrm flipH="false" flipV="false" rot="0">
            <a:off x="674023" y="5334000"/>
            <a:ext cx="190452" cy="190500"/>
          </a:xfrm>
          <a:custGeom>
            <a:rect b="b" l="l" r="r" t="t"/>
            <a:pathLst>
              <a:path h="10000" w="9998">
                <a:moveTo>
                  <a:pt x="4237" y="4662"/>
                </a:moveTo>
                <a:lnTo>
                  <a:pt x="8614" y="0"/>
                </a:lnTo>
                <a:lnTo>
                  <a:pt x="9406" y="842"/>
                </a:lnTo>
                <a:lnTo>
                  <a:pt x="8614" y="1684"/>
                </a:lnTo>
                <a:lnTo>
                  <a:pt x="9998" y="3155"/>
                </a:lnTo>
                <a:lnTo>
                  <a:pt x="9205" y="3986"/>
                </a:lnTo>
                <a:lnTo>
                  <a:pt x="7832" y="2527"/>
                </a:lnTo>
                <a:lnTo>
                  <a:pt x="7039" y="3357"/>
                </a:lnTo>
                <a:lnTo>
                  <a:pt x="8223" y="4614"/>
                </a:lnTo>
                <a:lnTo>
                  <a:pt x="7430" y="5457"/>
                </a:lnTo>
                <a:lnTo>
                  <a:pt x="6247" y="4199"/>
                </a:lnTo>
                <a:lnTo>
                  <a:pt x="5030" y="5504"/>
                </a:lnTo>
                <a:cubicBezTo>
                  <a:pt x="5260" y="5884"/>
                  <a:pt x="5404" y="6299"/>
                  <a:pt x="5460" y="6750"/>
                </a:cubicBezTo>
                <a:cubicBezTo>
                  <a:pt x="5515" y="7200"/>
                  <a:pt x="5476" y="7643"/>
                  <a:pt x="5342" y="8078"/>
                </a:cubicBezTo>
                <a:cubicBezTo>
                  <a:pt x="5208" y="8513"/>
                  <a:pt x="4984" y="8897"/>
                  <a:pt x="4672" y="9229"/>
                </a:cubicBezTo>
                <a:cubicBezTo>
                  <a:pt x="4315" y="9608"/>
                  <a:pt x="3896" y="9865"/>
                  <a:pt x="3416" y="10000"/>
                </a:cubicBezTo>
                <a:cubicBezTo>
                  <a:pt x="2936" y="10134"/>
                  <a:pt x="2456" y="10134"/>
                  <a:pt x="1976" y="10000"/>
                </a:cubicBezTo>
                <a:cubicBezTo>
                  <a:pt x="1496" y="9865"/>
                  <a:pt x="1077" y="9608"/>
                  <a:pt x="720" y="9229"/>
                </a:cubicBezTo>
                <a:cubicBezTo>
                  <a:pt x="362" y="8849"/>
                  <a:pt x="122" y="8406"/>
                  <a:pt x="0" y="7900"/>
                </a:cubicBezTo>
                <a:cubicBezTo>
                  <a:pt x="-122" y="7394"/>
                  <a:pt x="-122" y="6886"/>
                  <a:pt x="0" y="6376"/>
                </a:cubicBezTo>
                <a:cubicBezTo>
                  <a:pt x="122" y="5866"/>
                  <a:pt x="362" y="5421"/>
                  <a:pt x="720" y="5042"/>
                </a:cubicBezTo>
                <a:cubicBezTo>
                  <a:pt x="1032" y="4709"/>
                  <a:pt x="1393" y="4470"/>
                  <a:pt x="1803" y="4324"/>
                </a:cubicBezTo>
                <a:cubicBezTo>
                  <a:pt x="2212" y="4177"/>
                  <a:pt x="2631" y="4133"/>
                  <a:pt x="3059" y="4193"/>
                </a:cubicBezTo>
                <a:cubicBezTo>
                  <a:pt x="3487" y="4252"/>
                  <a:pt x="3879" y="4408"/>
                  <a:pt x="4237" y="4662"/>
                </a:cubicBezTo>
                <a:moveTo>
                  <a:pt x="3880" y="8399"/>
                </a:moveTo>
                <a:cubicBezTo>
                  <a:pt x="4096" y="8169"/>
                  <a:pt x="4241" y="7902"/>
                  <a:pt x="4315" y="7598"/>
                </a:cubicBezTo>
                <a:cubicBezTo>
                  <a:pt x="4389" y="7293"/>
                  <a:pt x="4389" y="6987"/>
                  <a:pt x="4315" y="6679"/>
                </a:cubicBezTo>
                <a:cubicBezTo>
                  <a:pt x="4241" y="6370"/>
                  <a:pt x="4096" y="6103"/>
                  <a:pt x="3880" y="5878"/>
                </a:cubicBezTo>
                <a:cubicBezTo>
                  <a:pt x="3664" y="5652"/>
                  <a:pt x="3412" y="5498"/>
                  <a:pt x="3126" y="5415"/>
                </a:cubicBezTo>
                <a:cubicBezTo>
                  <a:pt x="2839" y="5332"/>
                  <a:pt x="2552" y="5332"/>
                  <a:pt x="2266" y="5415"/>
                </a:cubicBezTo>
                <a:cubicBezTo>
                  <a:pt x="1980" y="5498"/>
                  <a:pt x="1729" y="5652"/>
                  <a:pt x="1513" y="5878"/>
                </a:cubicBezTo>
                <a:cubicBezTo>
                  <a:pt x="1297" y="6103"/>
                  <a:pt x="1151" y="6370"/>
                  <a:pt x="1077" y="6679"/>
                </a:cubicBezTo>
                <a:cubicBezTo>
                  <a:pt x="1003" y="6987"/>
                  <a:pt x="1003" y="7293"/>
                  <a:pt x="1077" y="7598"/>
                </a:cubicBezTo>
                <a:cubicBezTo>
                  <a:pt x="1151" y="7902"/>
                  <a:pt x="1297" y="8167"/>
                  <a:pt x="1513" y="8393"/>
                </a:cubicBezTo>
                <a:cubicBezTo>
                  <a:pt x="1729" y="8618"/>
                  <a:pt x="1980" y="8772"/>
                  <a:pt x="2266" y="8855"/>
                </a:cubicBezTo>
                <a:cubicBezTo>
                  <a:pt x="2552" y="8938"/>
                  <a:pt x="2839" y="8938"/>
                  <a:pt x="3126" y="8855"/>
                </a:cubicBezTo>
                <a:cubicBezTo>
                  <a:pt x="3412" y="8772"/>
                  <a:pt x="3664" y="8620"/>
                  <a:pt x="3880" y="8399"/>
                </a:cubicBezTo>
              </a:path>
            </a:pathLst>
          </a:custGeom>
          <a:solidFill>
            <a:srgbClr val="5B8CB8">
              <a:alpha val="100000"/>
            </a:srgbClr>
          </a:solidFill>
          <a:ln>
            <a:headEnd type="none"/>
            <a:tailEnd type="none"/>
          </a:ln>
        </p:spPr>
      </p:sp>
      <p:sp>
        <p:nvSpPr>
          <p:cNvPr id="22" name="TextBox 22"/>
          <p:cNvSpPr txBox="true"/>
          <p:nvPr/>
        </p:nvSpPr>
        <p:spPr>
          <a:xfrm flipH="false" flipV="false" rot="0">
            <a:off x="957618" y="5355431"/>
            <a:ext cx="55350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Alibaba PuHuiTi 3.0 55 Regular"/>
                <a:ea typeface="Alibaba PuHuiTi 3.0 55 Regular"/>
                <a:cs typeface="Alibaba PuHuiTi 3.0 55 Regular"/>
              </a:rPr>
              <a:t>加密机制</a:t>
            </a:r>
            <a:endParaRPr lang="en-US" sz="1100"/>
          </a:p>
        </p:txBody>
      </p:sp>
      <p:sp>
        <p:nvSpPr>
          <p:cNvPr id="23" name="AutoShape 23"/>
          <p:cNvSpPr/>
          <p:nvPr/>
        </p:nvSpPr>
        <p:spPr>
          <a:xfrm flipH="false" flipV="false" rot="0">
            <a:off x="695151" y="5724525"/>
            <a:ext cx="373762" cy="190500"/>
          </a:xfrm>
          <a:prstGeom prst="roundRect">
            <a:avLst>
              <a:gd fmla="val 50000" name="adj"/>
            </a:avLst>
          </a:prstGeom>
          <a:solidFill>
            <a:srgbClr val="F1F3F5">
              <a:alpha val="90196"/>
            </a:srgbClr>
          </a:solidFill>
          <a:ln>
            <a:headEnd type="none"/>
            <a:tailEnd type="none"/>
          </a:ln>
        </p:spPr>
      </p:sp>
      <p:sp>
        <p:nvSpPr>
          <p:cNvPr id="24" name="TextBox 24"/>
          <p:cNvSpPr txBox="true"/>
          <p:nvPr/>
        </p:nvSpPr>
        <p:spPr>
          <a:xfrm flipH="false" flipV="false" rot="0">
            <a:off x="752287" y="5743575"/>
            <a:ext cx="316628"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data</a:t>
            </a:r>
            <a:endParaRPr lang="en-US" sz="1100"/>
          </a:p>
        </p:txBody>
      </p:sp>
      <p:sp>
        <p:nvSpPr>
          <p:cNvPr id="25" name="AutoShape 25"/>
          <p:cNvSpPr/>
          <p:nvPr/>
        </p:nvSpPr>
        <p:spPr>
          <a:xfrm flipH="false" flipV="false" rot="0">
            <a:off x="3596871" y="5724525"/>
            <a:ext cx="781301" cy="190500"/>
          </a:xfrm>
          <a:prstGeom prst="roundRect">
            <a:avLst>
              <a:gd fmla="val 50000" name="adj"/>
            </a:avLst>
          </a:prstGeom>
          <a:solidFill>
            <a:srgbClr val="F1F3F5">
              <a:alpha val="90196"/>
            </a:srgbClr>
          </a:solidFill>
          <a:ln>
            <a:headEnd type="none"/>
            <a:tailEnd type="none"/>
          </a:ln>
        </p:spPr>
      </p:sp>
      <p:sp>
        <p:nvSpPr>
          <p:cNvPr id="26" name="TextBox 26"/>
          <p:cNvSpPr txBox="true"/>
          <p:nvPr/>
        </p:nvSpPr>
        <p:spPr>
          <a:xfrm flipH="false" flipV="false" rot="0">
            <a:off x="3654007" y="5743575"/>
            <a:ext cx="724165"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encryptKey</a:t>
            </a:r>
            <a:endParaRPr lang="en-US" sz="1100"/>
          </a:p>
        </p:txBody>
      </p:sp>
      <p:sp>
        <p:nvSpPr>
          <p:cNvPr id="27" name="TextBox 27"/>
          <p:cNvSpPr txBox="true"/>
          <p:nvPr/>
        </p:nvSpPr>
        <p:spPr>
          <a:xfrm flipH="false" flipV="false" rot="0">
            <a:off x="752287" y="5724525"/>
            <a:ext cx="5227918" cy="190500"/>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90196"/>
                  </a:srgbClr>
                </a:solidFill>
                <a:latin typeface="FZYaYiHei GB18030L2 R"/>
                <a:ea typeface="FZYaYiHei GB18030L2 R"/>
                <a:cs typeface="FZYaYiHei GB18030L2 R"/>
              </a:rPr>
              <a:t>data 字段经 gzip 压缩和 Base64 编码，encryptKey 提供应用层加密</a:t>
            </a:r>
            <a:endParaRPr lang="en-US" sz="1100"/>
          </a:p>
        </p:txBody>
      </p:sp>
      <p:sp>
        <p:nvSpPr>
          <p:cNvPr id="28" name="AutoShape 28"/>
          <p:cNvSpPr/>
          <p:nvPr/>
        </p:nvSpPr>
        <p:spPr>
          <a:xfrm flipH="false" flipV="false" rot="0">
            <a:off x="6208747" y="4830961"/>
            <a:ext cx="5523120" cy="1569839"/>
          </a:xfrm>
          <a:prstGeom prst="rect">
            <a:avLst/>
          </a:prstGeom>
          <a:solidFill>
            <a:srgbClr val="E8EBEF">
              <a:alpha val="100000"/>
            </a:srgbClr>
          </a:solidFill>
          <a:ln w="9525">
            <a:solidFill>
              <a:srgbClr val="C5CDD6">
                <a:alpha val="100000"/>
              </a:srgbClr>
            </a:solidFill>
            <a:prstDash val="solid"/>
            <a:headEnd type="none"/>
            <a:tailEnd type="none"/>
          </a:ln>
        </p:spPr>
      </p:sp>
      <p:sp>
        <p:nvSpPr>
          <p:cNvPr id="29" name="AutoShape 29"/>
          <p:cNvSpPr/>
          <p:nvPr/>
        </p:nvSpPr>
        <p:spPr>
          <a:xfrm flipH="false" flipV="false" rot="0">
            <a:off x="6425684" y="5334000"/>
            <a:ext cx="190452" cy="19050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5B8CB8">
              <a:alpha val="100000"/>
            </a:srgbClr>
          </a:solidFill>
          <a:ln>
            <a:headEnd type="none"/>
            <a:tailEnd type="none"/>
          </a:ln>
        </p:spPr>
      </p:sp>
      <p:sp>
        <p:nvSpPr>
          <p:cNvPr id="30" name="TextBox 30"/>
          <p:cNvSpPr txBox="true"/>
          <p:nvPr/>
        </p:nvSpPr>
        <p:spPr>
          <a:xfrm flipH="false" flipV="false" rot="0">
            <a:off x="6709280" y="5355431"/>
            <a:ext cx="55350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Alibaba PuHuiTi 3.0 55 Regular"/>
                <a:ea typeface="Alibaba PuHuiTi 3.0 55 Regular"/>
                <a:cs typeface="Alibaba PuHuiTi 3.0 55 Regular"/>
              </a:rPr>
              <a:t>传输风险</a:t>
            </a:r>
            <a:endParaRPr lang="en-US" sz="1100"/>
          </a:p>
        </p:txBody>
      </p:sp>
      <p:sp>
        <p:nvSpPr>
          <p:cNvPr id="31" name="TextBox 31"/>
          <p:cNvSpPr txBox="true"/>
          <p:nvPr/>
        </p:nvSpPr>
        <p:spPr>
          <a:xfrm flipH="false" flipV="false" rot="0">
            <a:off x="6446813" y="5724525"/>
            <a:ext cx="5046988" cy="18097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90196"/>
                  </a:srgbClr>
                </a:solidFill>
                <a:latin typeface="FZYaYiHei GB18030L2 R"/>
                <a:ea typeface="FZYaYiHei GB18030L2 R"/>
                <a:cs typeface="FZYaYiHei GB18030L2 R"/>
              </a:rPr>
              <a:t>虽应用层加密但 HTTP 明文传输，存在密钥劫持和流量分析风险</a:t>
            </a:r>
            <a:endParaRPr lang="en-US" sz="1100"/>
          </a:p>
        </p:txBody>
      </p:sp>
    </p:spTree>
  </p:cSld>
  <p:clrMapOvr>
    <a:masterClrMapping/>
  </p:clrMapOvr>
</p:sld>
</file>

<file path=ppt/slides/slide36.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AutoShape 3"/>
          <p:cNvSpPr/>
          <p:nvPr/>
        </p:nvSpPr>
        <p:spPr>
          <a:xfrm flipH="false" flipV="false" rot="0">
            <a:off x="448977" y="485775"/>
            <a:ext cx="114271" cy="114300"/>
          </a:xfrm>
          <a:custGeom>
            <a:rect b="b" l="l" r="r" t="t"/>
            <a:pathLst>
              <a:path h="10000" w="9998">
                <a:moveTo>
                  <a:pt x="9998" y="2830"/>
                </a:moveTo>
                <a:lnTo>
                  <a:pt x="6769" y="5000"/>
                </a:lnTo>
                <a:lnTo>
                  <a:pt x="9998" y="7170"/>
                </a:lnTo>
                <a:lnTo>
                  <a:pt x="5788" y="10000"/>
                </a:lnTo>
                <a:lnTo>
                  <a:pt x="4300" y="10000"/>
                </a:lnTo>
                <a:lnTo>
                  <a:pt x="4300" y="6660"/>
                </a:lnTo>
                <a:lnTo>
                  <a:pt x="1056" y="8840"/>
                </a:lnTo>
                <a:lnTo>
                  <a:pt x="0" y="8130"/>
                </a:lnTo>
                <a:lnTo>
                  <a:pt x="4300" y="5240"/>
                </a:lnTo>
                <a:lnTo>
                  <a:pt x="4300" y="4760"/>
                </a:lnTo>
                <a:lnTo>
                  <a:pt x="0" y="1870"/>
                </a:lnTo>
                <a:lnTo>
                  <a:pt x="1056" y="1160"/>
                </a:lnTo>
                <a:lnTo>
                  <a:pt x="4300" y="3340"/>
                </a:lnTo>
                <a:lnTo>
                  <a:pt x="4300" y="0"/>
                </a:lnTo>
                <a:lnTo>
                  <a:pt x="5788" y="0"/>
                </a:lnTo>
                <a:lnTo>
                  <a:pt x="9998" y="2830"/>
                </a:lnTo>
                <a:moveTo>
                  <a:pt x="7885" y="7170"/>
                </a:moveTo>
                <a:lnTo>
                  <a:pt x="5788" y="5760"/>
                </a:lnTo>
                <a:lnTo>
                  <a:pt x="5788" y="8590"/>
                </a:lnTo>
                <a:lnTo>
                  <a:pt x="7885" y="7170"/>
                </a:lnTo>
                <a:moveTo>
                  <a:pt x="5788" y="1410"/>
                </a:moveTo>
                <a:lnTo>
                  <a:pt x="5788" y="4240"/>
                </a:lnTo>
                <a:lnTo>
                  <a:pt x="7885" y="2830"/>
                </a:lnTo>
              </a:path>
            </a:pathLst>
          </a:custGeom>
          <a:solidFill>
            <a:srgbClr val="5B8CB8">
              <a:alpha val="100000"/>
            </a:srgbClr>
          </a:solidFill>
          <a:ln>
            <a:headEnd type="none"/>
            <a:tailEnd type="none"/>
          </a:ln>
        </p:spPr>
      </p:sp>
      <p:sp>
        <p:nvSpPr>
          <p:cNvPr id="4" name="TextBox 4"/>
          <p:cNvSpPr txBox="true"/>
          <p:nvPr/>
        </p:nvSpPr>
        <p:spPr>
          <a:xfrm flipH="false" flipV="false" rot="0">
            <a:off x="612275" y="476250"/>
            <a:ext cx="11119592"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BACKDOOR </a:t>
            </a:r>
            <a:r>
              <a:rPr b="false" i="false" strike="noStrike" sz="900">
                <a:ln/>
                <a:solidFill>
                  <a:srgbClr val="0A1F3D">
                    <a:alpha val="60000"/>
                  </a:srgbClr>
                </a:solidFill>
                <a:latin typeface="Inter"/>
                <a:ea typeface="Inter"/>
                <a:cs typeface="Inter"/>
              </a:rPr>
              <a:t>06</a:t>
            </a:r>
            <a:endParaRPr lang="en-US" sz="1100"/>
          </a:p>
        </p:txBody>
      </p:sp>
      <p:sp>
        <p:nvSpPr>
          <p:cNvPr id="5" name="TextBox 5"/>
          <p:cNvSpPr txBox="true"/>
          <p:nvPr/>
        </p:nvSpPr>
        <p:spPr>
          <a:xfrm flipH="false" flipV="false" rot="0">
            <a:off x="457086" y="742950"/>
            <a:ext cx="11274781" cy="466725"/>
          </a:xfrm>
          <a:prstGeom prst="rect">
            <a:avLst/>
          </a:prstGeom>
          <a:ln>
            <a:headEnd type="none"/>
            <a:tailEnd type="none"/>
          </a:ln>
        </p:spPr>
        <p:txBody>
          <a:bodyPr anchor="t" anchorCtr="false" bIns="0" lIns="0" rIns="0" rtlCol="false" tIns="0" vert="horz" wrap="none"/>
          <a:lstStyle/>
          <a:p>
            <a:pPr algn="l">
              <a:defRPr/>
            </a:pPr>
            <a:r>
              <a:rPr b="true" i="false" lang="en-US" strike="noStrike" sz="3300">
                <a:ln/>
                <a:solidFill>
                  <a:srgbClr val="0A1F3D">
                    <a:alpha val="100000"/>
                  </a:srgbClr>
                </a:solidFill>
                <a:latin typeface="Alibaba PuHuiTi 3.0 55 Regular"/>
                <a:ea typeface="Alibaba PuHuiTi 3.0 55 Regular"/>
                <a:cs typeface="Alibaba PuHuiTi 3.0 55 Regular"/>
              </a:rPr>
              <a:t>蓝牙 SCO 权限滥用</a:t>
            </a:r>
            <a:endParaRPr lang="en-US" sz="1100"/>
          </a:p>
        </p:txBody>
      </p:sp>
      <p:sp>
        <p:nvSpPr>
          <p:cNvPr id="6" name="AutoShape 6"/>
          <p:cNvSpPr/>
          <p:nvPr/>
        </p:nvSpPr>
        <p:spPr>
          <a:xfrm flipH="false" flipV="false" rot="0">
            <a:off x="457086" y="1415355"/>
            <a:ext cx="11274781" cy="1497062"/>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1415355"/>
            <a:ext cx="11274781" cy="9525"/>
          </a:xfrm>
          <a:prstGeom prst="line">
            <a:avLst/>
          </a:prstGeom>
          <a:ln w="28575">
            <a:solidFill>
              <a:srgbClr val="5B8CB8">
                <a:alpha val="100000"/>
              </a:srgbClr>
            </a:solidFill>
            <a:prstDash val="solid"/>
            <a:headEnd type="none"/>
            <a:tailEnd type="none"/>
          </a:ln>
        </p:spPr>
      </p:sp>
      <p:sp>
        <p:nvSpPr>
          <p:cNvPr id="8" name="AutoShape 8"/>
          <p:cNvSpPr/>
          <p:nvPr/>
        </p:nvSpPr>
        <p:spPr>
          <a:xfrm flipH="false" flipV="false" rot="0">
            <a:off x="686670" y="1658243"/>
            <a:ext cx="104748" cy="104775"/>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0A1F3D">
              <a:alpha val="100000"/>
            </a:srgbClr>
          </a:solidFill>
          <a:ln>
            <a:headEnd type="none"/>
            <a:tailEnd type="none"/>
          </a:ln>
        </p:spPr>
      </p:sp>
      <p:sp>
        <p:nvSpPr>
          <p:cNvPr id="9" name="TextBox 9"/>
          <p:cNvSpPr txBox="true"/>
          <p:nvPr/>
        </p:nvSpPr>
        <p:spPr>
          <a:xfrm flipH="false" flipV="false" rot="0">
            <a:off x="821028" y="1653480"/>
            <a:ext cx="10672773"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核心发现</a:t>
            </a:r>
            <a:endParaRPr lang="en-US" sz="1100"/>
          </a:p>
        </p:txBody>
      </p:sp>
      <p:sp>
        <p:nvSpPr>
          <p:cNvPr id="10" name="TextBox 10"/>
          <p:cNvSpPr txBox="true"/>
          <p:nvPr/>
        </p:nvSpPr>
        <p:spPr>
          <a:xfrm flipH="false" flipV="false" rot="0">
            <a:off x="695151" y="1924943"/>
            <a:ext cx="11493801" cy="731341"/>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蓝牙权限获取存在严重的用户知情权侵害：</a:t>
            </a:r>
            <a:r>
              <a:rPr b="true" i="false" strike="noStrike" sz="1200">
                <a:ln/>
                <a:solidFill>
                  <a:srgbClr val="0A1F3D">
                    <a:alpha val="90196"/>
                  </a:srgbClr>
                </a:solidFill>
                <a:latin typeface="FZYaYiHei GB18030L2 R"/>
                <a:ea typeface="FZYaYiHei GB18030L2 R"/>
                <a:cs typeface="FZYaYiHei GB18030L2 R"/>
              </a:rPr>
              <a:t>AndroidManifest.xml</a:t>
            </a:r>
            <a:r>
              <a:rPr b="false" i="false" strike="noStrike" sz="1200">
                <a:ln/>
                <a:solidFill>
                  <a:srgbClr val="0A1F3D">
                    <a:alpha val="90196"/>
                  </a:srgbClr>
                </a:solidFill>
                <a:latin typeface="FZYaYiHei GB18030L2 R"/>
                <a:ea typeface="FZYaYiHei GB18030L2 R"/>
                <a:cs typeface="FZYaYiHei GB18030L2 R"/>
              </a:rPr>
              <a:t>声明</a:t>
            </a:r>
            <a:r>
              <a:rPr b="true" i="false" strike="noStrike" sz="1200">
                <a:ln/>
                <a:solidFill>
                  <a:srgbClr val="5B8CB8">
                    <a:alpha val="90196"/>
                  </a:srgbClr>
                </a:solidFill>
                <a:latin typeface="FZYaYiHei GB18030L2 R"/>
                <a:ea typeface="FZYaYiHei GB18030L2 R"/>
                <a:cs typeface="FZYaYiHei GB18030L2 R"/>
              </a:rPr>
              <a:t>BLUETOOTH、BLUETOOTH_CONNECT、MODIFY_AUDIO_SETTINGS</a:t>
            </a:r>
            <a:r>
              <a:rPr b="false" i="false" strike="noStrike" sz="1200">
                <a:ln/>
                <a:solidFill>
                  <a:srgbClr val="0A1F3D">
                    <a:alpha val="90196"/>
                  </a:srgbClr>
                </a:solidFill>
                <a:latin typeface="FZYaYiHei GB18030L2 R"/>
                <a:ea typeface="FZYaYiHei GB18030L2 R"/>
                <a:cs typeface="FZYaYiHei GB18030L2 R"/>
              </a:rPr>
              <a:t>三项</a:t>
            </a:r>
            <a:endParaRPr lang="en-US" sz="1100"/>
          </a:p>
          <a:p>
            <a:pPr algn="l"/>
            <a:r>
              <a:rPr b="false" i="false" strike="noStrike" sz="1200">
                <a:ln/>
                <a:solidFill>
                  <a:srgbClr val="0A1F3D">
                    <a:alpha val="90196"/>
                  </a:srgbClr>
                </a:solidFill>
                <a:latin typeface="FZYaYiHei GB18030L2 R"/>
                <a:ea typeface="FZYaYiHei GB18030L2 R"/>
                <a:cs typeface="FZYaYiHei GB18030L2 R"/>
              </a:rPr>
              <a:t>权限，但系统设置界面</a:t>
            </a:r>
            <a:r>
              <a:rPr b="true" i="false" strike="noStrike" sz="1200">
                <a:ln/>
                <a:solidFill>
                  <a:srgbClr val="0A1F3D">
                    <a:alpha val="90196"/>
                  </a:srgbClr>
                </a:solidFill>
                <a:latin typeface="FZYaYiHei GB18030L2 R"/>
                <a:ea typeface="FZYaYiHei GB18030L2 R"/>
                <a:cs typeface="FZYaYiHei GB18030L2 R"/>
              </a:rPr>
              <a:t>仅向用户展示"麦克风"权限</a:t>
            </a:r>
            <a:r>
              <a:rPr b="false" i="false" strike="noStrike" sz="1200">
                <a:ln/>
                <a:solidFill>
                  <a:srgbClr val="0A1F3D">
                    <a:alpha val="90196"/>
                  </a:srgbClr>
                </a:solidFill>
                <a:latin typeface="FZYaYiHei GB18030L2 R"/>
                <a:ea typeface="FZYaYiHei GB18030L2 R"/>
                <a:cs typeface="FZYaYiHei GB18030L2 R"/>
              </a:rPr>
              <a:t>。MODIFY_AUDIO_SETTINGS作为普通权限被系统自动静默授予，BLUETOOTH_CONNECT虽为</a:t>
            </a:r>
            <a:endParaRPr/>
          </a:p>
          <a:p>
            <a:pPr algn="l"/>
            <a:r>
              <a:rPr b="false" i="false" strike="noStrike" sz="1200">
                <a:ln/>
                <a:solidFill>
                  <a:srgbClr val="0A1F3D">
                    <a:alpha val="90196"/>
                  </a:srgbClr>
                </a:solidFill>
                <a:latin typeface="FZYaYiHei GB18030L2 R"/>
                <a:ea typeface="FZYaYiHei GB18030L2 R"/>
                <a:cs typeface="FZYaYiHei GB18030L2 R"/>
              </a:rPr>
              <a:t>危险权限但未在运行时主动申请，形成</a:t>
            </a:r>
            <a:r>
              <a:rPr b="true" i="false" strike="noStrike" sz="1200">
                <a:ln/>
                <a:solidFill>
                  <a:srgbClr val="5B8CB8">
                    <a:alpha val="90196"/>
                  </a:srgbClr>
                </a:solidFill>
                <a:latin typeface="FZYaYiHei GB18030L2 R"/>
                <a:ea typeface="FZYaYiHei GB18030L2 R"/>
                <a:cs typeface="FZYaYiHei GB18030L2 R"/>
              </a:rPr>
              <a:t>"权限存在但用户不可见"</a:t>
            </a:r>
            <a:r>
              <a:rPr b="false" i="false" strike="noStrike" sz="1200">
                <a:ln/>
                <a:solidFill>
                  <a:srgbClr val="0A1F3D">
                    <a:alpha val="90196"/>
                  </a:srgbClr>
                </a:solidFill>
                <a:latin typeface="FZYaYiHei GB18030L2 R"/>
                <a:ea typeface="FZYaYiHei GB18030L2 R"/>
                <a:cs typeface="FZYaYiHei GB18030L2 R"/>
              </a:rPr>
              <a:t>的隐蔽状态。</a:t>
            </a:r>
            <a:endParaRPr/>
          </a:p>
        </p:txBody>
      </p:sp>
      <p:sp>
        <p:nvSpPr>
          <p:cNvPr id="11" name="AutoShape 11"/>
          <p:cNvSpPr/>
          <p:nvPr/>
        </p:nvSpPr>
        <p:spPr>
          <a:xfrm flipH="false" flipV="false" rot="0">
            <a:off x="457086" y="3141017"/>
            <a:ext cx="5561209" cy="1283494"/>
          </a:xfrm>
          <a:prstGeom prst="rect">
            <a:avLst/>
          </a:prstGeom>
          <a:solidFill>
            <a:srgbClr val="E8EBEF">
              <a:alpha val="100000"/>
            </a:srgbClr>
          </a:solidFill>
          <a:ln w="9525">
            <a:solidFill>
              <a:srgbClr val="C5CDD6">
                <a:alpha val="100000"/>
              </a:srgbClr>
            </a:solidFill>
            <a:prstDash val="solid"/>
            <a:headEnd type="none"/>
            <a:tailEnd type="none"/>
          </a:ln>
        </p:spPr>
      </p:sp>
      <p:sp>
        <p:nvSpPr>
          <p:cNvPr id="12" name="AutoShape 12"/>
          <p:cNvSpPr/>
          <p:nvPr/>
        </p:nvSpPr>
        <p:spPr>
          <a:xfrm flipH="false" flipV="false" rot="0">
            <a:off x="654977" y="3388667"/>
            <a:ext cx="190452" cy="190500"/>
          </a:xfrm>
          <a:custGeom>
            <a:rect b="b" l="l" r="r" t="t"/>
            <a:pathLst>
              <a:path h="10000" w="9998">
                <a:moveTo>
                  <a:pt x="6665" y="3000"/>
                </a:moveTo>
                <a:lnTo>
                  <a:pt x="6665" y="1000"/>
                </a:lnTo>
                <a:lnTo>
                  <a:pt x="1111" y="1000"/>
                </a:lnTo>
                <a:lnTo>
                  <a:pt x="1111" y="9000"/>
                </a:lnTo>
                <a:lnTo>
                  <a:pt x="8887" y="9000"/>
                </a:lnTo>
                <a:lnTo>
                  <a:pt x="8887" y="3000"/>
                </a:lnTo>
                <a:lnTo>
                  <a:pt x="6665" y="3000"/>
                </a:lnTo>
                <a:moveTo>
                  <a:pt x="0" y="9500"/>
                </a:moveTo>
                <a:lnTo>
                  <a:pt x="0" y="500"/>
                </a:lnTo>
                <a:cubicBezTo>
                  <a:pt x="0" y="360"/>
                  <a:pt x="53" y="241"/>
                  <a:pt x="161" y="145"/>
                </a:cubicBezTo>
                <a:cubicBezTo>
                  <a:pt x="268" y="48"/>
                  <a:pt x="399" y="0"/>
                  <a:pt x="555" y="0"/>
                </a:cubicBezTo>
                <a:lnTo>
                  <a:pt x="7221" y="0"/>
                </a:lnTo>
                <a:lnTo>
                  <a:pt x="9998" y="2500"/>
                </a:lnTo>
                <a:lnTo>
                  <a:pt x="9998" y="9500"/>
                </a:lnTo>
                <a:cubicBezTo>
                  <a:pt x="9998" y="9633"/>
                  <a:pt x="9944" y="9750"/>
                  <a:pt x="9837" y="9850"/>
                </a:cubicBezTo>
                <a:cubicBezTo>
                  <a:pt x="9729" y="9950"/>
                  <a:pt x="9598" y="10000"/>
                  <a:pt x="9443" y="10000"/>
                </a:cubicBezTo>
                <a:lnTo>
                  <a:pt x="555" y="10000"/>
                </a:lnTo>
                <a:cubicBezTo>
                  <a:pt x="399" y="10000"/>
                  <a:pt x="268" y="9951"/>
                  <a:pt x="161" y="9855"/>
                </a:cubicBezTo>
                <a:cubicBezTo>
                  <a:pt x="53" y="9758"/>
                  <a:pt x="0" y="9640"/>
                  <a:pt x="0" y="9500"/>
                </a:cubicBezTo>
                <a:moveTo>
                  <a:pt x="6177" y="3230"/>
                </a:moveTo>
                <a:lnTo>
                  <a:pt x="8143" y="5000"/>
                </a:lnTo>
                <a:lnTo>
                  <a:pt x="6177" y="6770"/>
                </a:lnTo>
                <a:lnTo>
                  <a:pt x="5388" y="6060"/>
                </a:lnTo>
                <a:lnTo>
                  <a:pt x="6565" y="5000"/>
                </a:lnTo>
                <a:lnTo>
                  <a:pt x="5388" y="3940"/>
                </a:lnTo>
                <a:lnTo>
                  <a:pt x="6177" y="3230"/>
                </a:lnTo>
                <a:moveTo>
                  <a:pt x="3821" y="6770"/>
                </a:moveTo>
                <a:lnTo>
                  <a:pt x="1855" y="5000"/>
                </a:lnTo>
                <a:lnTo>
                  <a:pt x="3821" y="3230"/>
                </a:lnTo>
                <a:lnTo>
                  <a:pt x="4610" y="3940"/>
                </a:lnTo>
                <a:lnTo>
                  <a:pt x="3433" y="5000"/>
                </a:lnTo>
                <a:lnTo>
                  <a:pt x="4610" y="6060"/>
                </a:lnTo>
              </a:path>
            </a:pathLst>
          </a:custGeom>
          <a:solidFill>
            <a:srgbClr val="5B8CB8">
              <a:alpha val="100000"/>
            </a:srgbClr>
          </a:solidFill>
          <a:ln>
            <a:headEnd type="none"/>
            <a:tailEnd type="none"/>
          </a:ln>
        </p:spPr>
      </p:sp>
      <p:sp>
        <p:nvSpPr>
          <p:cNvPr id="13" name="TextBox 13"/>
          <p:cNvSpPr txBox="true"/>
          <p:nvPr/>
        </p:nvSpPr>
        <p:spPr>
          <a:xfrm flipH="false" flipV="false" rot="0">
            <a:off x="919528" y="3383905"/>
            <a:ext cx="722380"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声明权限</a:t>
            </a:r>
            <a:endParaRPr lang="en-US" sz="1100"/>
          </a:p>
        </p:txBody>
      </p:sp>
      <p:sp>
        <p:nvSpPr>
          <p:cNvPr id="14" name="TextBox 14"/>
          <p:cNvSpPr txBox="true"/>
          <p:nvPr/>
        </p:nvSpPr>
        <p:spPr>
          <a:xfrm flipH="false" flipV="false" rot="0">
            <a:off x="676106" y="3750617"/>
            <a:ext cx="5123169"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AndroidManifest.xml 中完整声明三项蓝牙相关权限，代码层面权限完备</a:t>
            </a:r>
            <a:endParaRPr lang="en-US" sz="1100"/>
          </a:p>
        </p:txBody>
      </p:sp>
      <p:sp>
        <p:nvSpPr>
          <p:cNvPr id="15" name="TextBox 15"/>
          <p:cNvSpPr txBox="true"/>
          <p:nvPr/>
        </p:nvSpPr>
        <p:spPr>
          <a:xfrm flipH="false" flipV="false" rot="0">
            <a:off x="676106" y="4072086"/>
            <a:ext cx="5123169"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90196"/>
                  </a:srgbClr>
                </a:solidFill>
                <a:latin typeface="Inter"/>
                <a:ea typeface="Inter"/>
                <a:cs typeface="Inter"/>
              </a:rPr>
              <a:t>BLUETOOTH · BLUETOOTH_CONNECT · MODIFY_AUDIO_SETTINGS</a:t>
            </a:r>
            <a:endParaRPr lang="en-US" sz="1100"/>
          </a:p>
        </p:txBody>
      </p:sp>
      <p:sp>
        <p:nvSpPr>
          <p:cNvPr id="16" name="AutoShape 16"/>
          <p:cNvSpPr/>
          <p:nvPr/>
        </p:nvSpPr>
        <p:spPr>
          <a:xfrm flipH="false" flipV="false" rot="0">
            <a:off x="6170657" y="3141017"/>
            <a:ext cx="5561209" cy="1283494"/>
          </a:xfrm>
          <a:prstGeom prst="rect">
            <a:avLst/>
          </a:prstGeom>
          <a:solidFill>
            <a:srgbClr val="E8EBEF">
              <a:alpha val="100000"/>
            </a:srgbClr>
          </a:solidFill>
          <a:ln w="9525">
            <a:solidFill>
              <a:srgbClr val="C5CDD6">
                <a:alpha val="100000"/>
              </a:srgbClr>
            </a:solidFill>
            <a:prstDash val="solid"/>
            <a:headEnd type="none"/>
            <a:tailEnd type="none"/>
          </a:ln>
        </p:spPr>
      </p:sp>
      <p:sp>
        <p:nvSpPr>
          <p:cNvPr id="17" name="AutoShape 17"/>
          <p:cNvSpPr/>
          <p:nvPr/>
        </p:nvSpPr>
        <p:spPr>
          <a:xfrm flipH="false" flipV="false" rot="0">
            <a:off x="6368548" y="3388667"/>
            <a:ext cx="190452" cy="190500"/>
          </a:xfrm>
          <a:custGeom>
            <a:rect b="b" l="l" r="r" t="t"/>
            <a:pathLst>
              <a:path h="10000" w="9998">
                <a:moveTo>
                  <a:pt x="9250" y="10000"/>
                </a:moveTo>
                <a:lnTo>
                  <a:pt x="7716" y="8443"/>
                </a:lnTo>
                <a:cubicBezTo>
                  <a:pt x="7315" y="8701"/>
                  <a:pt x="6890" y="8899"/>
                  <a:pt x="6440" y="9038"/>
                </a:cubicBezTo>
                <a:cubicBezTo>
                  <a:pt x="5972" y="9176"/>
                  <a:pt x="5491" y="9245"/>
                  <a:pt x="4999" y="9245"/>
                </a:cubicBezTo>
                <a:cubicBezTo>
                  <a:pt x="4185" y="9245"/>
                  <a:pt x="3415" y="9056"/>
                  <a:pt x="2689" y="8679"/>
                </a:cubicBezTo>
                <a:cubicBezTo>
                  <a:pt x="1993" y="8314"/>
                  <a:pt x="1406" y="7809"/>
                  <a:pt x="929" y="7165"/>
                </a:cubicBezTo>
                <a:cubicBezTo>
                  <a:pt x="451" y="6520"/>
                  <a:pt x="142" y="5798"/>
                  <a:pt x="0" y="5000"/>
                </a:cubicBezTo>
                <a:cubicBezTo>
                  <a:pt x="98" y="4446"/>
                  <a:pt x="280" y="3926"/>
                  <a:pt x="545" y="3439"/>
                </a:cubicBezTo>
                <a:cubicBezTo>
                  <a:pt x="810" y="2951"/>
                  <a:pt x="1143" y="2519"/>
                  <a:pt x="1543" y="2142"/>
                </a:cubicBezTo>
                <a:lnTo>
                  <a:pt x="102" y="660"/>
                </a:lnTo>
                <a:lnTo>
                  <a:pt x="748" y="0"/>
                </a:lnTo>
                <a:lnTo>
                  <a:pt x="9896" y="9340"/>
                </a:lnTo>
                <a:lnTo>
                  <a:pt x="9250" y="10000"/>
                </a:lnTo>
                <a:moveTo>
                  <a:pt x="3243" y="3868"/>
                </a:moveTo>
                <a:lnTo>
                  <a:pt x="2199" y="2802"/>
                </a:lnTo>
                <a:cubicBezTo>
                  <a:pt x="1885" y="3091"/>
                  <a:pt x="1621" y="3423"/>
                  <a:pt x="1409" y="3797"/>
                </a:cubicBezTo>
                <a:cubicBezTo>
                  <a:pt x="1196" y="4171"/>
                  <a:pt x="1041" y="4572"/>
                  <a:pt x="943" y="5000"/>
                </a:cubicBezTo>
                <a:cubicBezTo>
                  <a:pt x="1084" y="5628"/>
                  <a:pt x="1350" y="6194"/>
                  <a:pt x="1742" y="6698"/>
                </a:cubicBezTo>
                <a:cubicBezTo>
                  <a:pt x="2133" y="7201"/>
                  <a:pt x="2609" y="7591"/>
                  <a:pt x="3169" y="7868"/>
                </a:cubicBezTo>
                <a:cubicBezTo>
                  <a:pt x="3748" y="8157"/>
                  <a:pt x="4358" y="8302"/>
                  <a:pt x="4999" y="8302"/>
                </a:cubicBezTo>
                <a:cubicBezTo>
                  <a:pt x="5725" y="8302"/>
                  <a:pt x="6406" y="8119"/>
                  <a:pt x="7041" y="7755"/>
                </a:cubicBezTo>
                <a:lnTo>
                  <a:pt x="6108" y="6792"/>
                </a:lnTo>
                <a:cubicBezTo>
                  <a:pt x="5769" y="7012"/>
                  <a:pt x="5399" y="7123"/>
                  <a:pt x="4999" y="7123"/>
                </a:cubicBezTo>
                <a:cubicBezTo>
                  <a:pt x="4623" y="7123"/>
                  <a:pt x="4276" y="7027"/>
                  <a:pt x="3959" y="6835"/>
                </a:cubicBezTo>
                <a:cubicBezTo>
                  <a:pt x="3642" y="6643"/>
                  <a:pt x="3390" y="6385"/>
                  <a:pt x="3202" y="6061"/>
                </a:cubicBezTo>
                <a:cubicBezTo>
                  <a:pt x="3014" y="5737"/>
                  <a:pt x="2920" y="5383"/>
                  <a:pt x="2920" y="5000"/>
                </a:cubicBezTo>
                <a:cubicBezTo>
                  <a:pt x="2920" y="4591"/>
                  <a:pt x="3027" y="4214"/>
                  <a:pt x="3243" y="3868"/>
                </a:cubicBezTo>
                <a:moveTo>
                  <a:pt x="5424" y="6094"/>
                </a:moveTo>
                <a:lnTo>
                  <a:pt x="3927" y="4566"/>
                </a:lnTo>
                <a:cubicBezTo>
                  <a:pt x="3871" y="4704"/>
                  <a:pt x="3844" y="4849"/>
                  <a:pt x="3844" y="5000"/>
                </a:cubicBezTo>
                <a:cubicBezTo>
                  <a:pt x="3844" y="5214"/>
                  <a:pt x="3896" y="5410"/>
                  <a:pt x="4001" y="5590"/>
                </a:cubicBezTo>
                <a:cubicBezTo>
                  <a:pt x="4105" y="5768"/>
                  <a:pt x="4245" y="5911"/>
                  <a:pt x="4421" y="6019"/>
                </a:cubicBezTo>
                <a:cubicBezTo>
                  <a:pt x="4597" y="6125"/>
                  <a:pt x="4789" y="6179"/>
                  <a:pt x="4999" y="6179"/>
                </a:cubicBezTo>
                <a:cubicBezTo>
                  <a:pt x="5147" y="6179"/>
                  <a:pt x="5288" y="6150"/>
                  <a:pt x="5424" y="6094"/>
                </a:cubicBezTo>
                <a:moveTo>
                  <a:pt x="9065" y="7170"/>
                </a:moveTo>
                <a:lnTo>
                  <a:pt x="8409" y="6491"/>
                </a:lnTo>
                <a:cubicBezTo>
                  <a:pt x="8717" y="6037"/>
                  <a:pt x="8932" y="5540"/>
                  <a:pt x="9055" y="5000"/>
                </a:cubicBezTo>
                <a:cubicBezTo>
                  <a:pt x="8913" y="4371"/>
                  <a:pt x="8647" y="3805"/>
                  <a:pt x="8256" y="3302"/>
                </a:cubicBezTo>
                <a:cubicBezTo>
                  <a:pt x="7864" y="2798"/>
                  <a:pt x="7389" y="2408"/>
                  <a:pt x="6829" y="2132"/>
                </a:cubicBezTo>
                <a:cubicBezTo>
                  <a:pt x="6249" y="1842"/>
                  <a:pt x="5639" y="1698"/>
                  <a:pt x="4999" y="1698"/>
                </a:cubicBezTo>
                <a:cubicBezTo>
                  <a:pt x="4611" y="1698"/>
                  <a:pt x="4235" y="1751"/>
                  <a:pt x="3872" y="1858"/>
                </a:cubicBezTo>
                <a:lnTo>
                  <a:pt x="3142" y="1113"/>
                </a:lnTo>
                <a:cubicBezTo>
                  <a:pt x="3733" y="874"/>
                  <a:pt x="4352" y="755"/>
                  <a:pt x="4999" y="755"/>
                </a:cubicBezTo>
                <a:cubicBezTo>
                  <a:pt x="5812" y="755"/>
                  <a:pt x="6582" y="943"/>
                  <a:pt x="7309" y="1321"/>
                </a:cubicBezTo>
                <a:cubicBezTo>
                  <a:pt x="8005" y="1685"/>
                  <a:pt x="8591" y="2190"/>
                  <a:pt x="9069" y="2835"/>
                </a:cubicBezTo>
                <a:cubicBezTo>
                  <a:pt x="9546" y="3479"/>
                  <a:pt x="9856" y="4201"/>
                  <a:pt x="9998" y="5000"/>
                </a:cubicBezTo>
                <a:cubicBezTo>
                  <a:pt x="9856" y="5792"/>
                  <a:pt x="9545" y="6516"/>
                  <a:pt x="9065" y="7170"/>
                </a:cubicBezTo>
                <a:moveTo>
                  <a:pt x="7078" y="5132"/>
                </a:moveTo>
                <a:lnTo>
                  <a:pt x="4870" y="2877"/>
                </a:lnTo>
                <a:cubicBezTo>
                  <a:pt x="4912" y="2877"/>
                  <a:pt x="4955" y="2877"/>
                  <a:pt x="4999" y="2877"/>
                </a:cubicBezTo>
                <a:cubicBezTo>
                  <a:pt x="5375" y="2877"/>
                  <a:pt x="5721" y="2973"/>
                  <a:pt x="6039" y="3165"/>
                </a:cubicBezTo>
                <a:cubicBezTo>
                  <a:pt x="6355" y="3357"/>
                  <a:pt x="6608" y="3615"/>
                  <a:pt x="6796" y="3939"/>
                </a:cubicBezTo>
                <a:cubicBezTo>
                  <a:pt x="6984" y="4263"/>
                  <a:pt x="7078" y="4616"/>
                  <a:pt x="7078" y="5000"/>
                </a:cubicBezTo>
              </a:path>
            </a:pathLst>
          </a:custGeom>
          <a:solidFill>
            <a:srgbClr val="5B8CB8">
              <a:alpha val="100000"/>
            </a:srgbClr>
          </a:solidFill>
          <a:ln>
            <a:headEnd type="none"/>
            <a:tailEnd type="none"/>
          </a:ln>
        </p:spPr>
      </p:sp>
      <p:sp>
        <p:nvSpPr>
          <p:cNvPr id="18" name="TextBox 18"/>
          <p:cNvSpPr txBox="true"/>
          <p:nvPr/>
        </p:nvSpPr>
        <p:spPr>
          <a:xfrm flipH="false" flipV="false" rot="0">
            <a:off x="6633100" y="3383905"/>
            <a:ext cx="722380"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可见权限</a:t>
            </a:r>
            <a:endParaRPr lang="en-US" sz="1100"/>
          </a:p>
        </p:txBody>
      </p:sp>
      <p:sp>
        <p:nvSpPr>
          <p:cNvPr id="19" name="TextBox 19"/>
          <p:cNvSpPr txBox="true"/>
          <p:nvPr/>
        </p:nvSpPr>
        <p:spPr>
          <a:xfrm flipH="false" flipV="false" rot="0">
            <a:off x="6389677" y="3750617"/>
            <a:ext cx="5123169"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系统设置界面仅向用户展示"麦克风"权限，蓝牙权限完全隐蔽不可见</a:t>
            </a:r>
            <a:endParaRPr lang="en-US" sz="1100"/>
          </a:p>
        </p:txBody>
      </p:sp>
      <p:sp>
        <p:nvSpPr>
          <p:cNvPr id="20" name="TextBox 20"/>
          <p:cNvSpPr txBox="true"/>
          <p:nvPr/>
        </p:nvSpPr>
        <p:spPr>
          <a:xfrm flipH="false" flipV="false" rot="0">
            <a:off x="6389677" y="4072086"/>
            <a:ext cx="5123169"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90196"/>
                  </a:srgbClr>
                </a:solidFill>
                <a:latin typeface="Inter"/>
                <a:ea typeface="Inter"/>
                <a:cs typeface="Inter"/>
              </a:rPr>
              <a:t>UI Disclosure: MICROPHONE ONLY</a:t>
            </a:r>
            <a:endParaRPr lang="en-US" sz="1100"/>
          </a:p>
        </p:txBody>
      </p:sp>
      <p:sp>
        <p:nvSpPr>
          <p:cNvPr id="21" name="AutoShape 21"/>
          <p:cNvSpPr/>
          <p:nvPr/>
        </p:nvSpPr>
        <p:spPr>
          <a:xfrm flipH="false" flipV="false" rot="0">
            <a:off x="457086" y="4576911"/>
            <a:ext cx="5561209" cy="1519238"/>
          </a:xfrm>
          <a:prstGeom prst="rect">
            <a:avLst/>
          </a:prstGeom>
          <a:solidFill>
            <a:srgbClr val="E8EBEF">
              <a:alpha val="100000"/>
            </a:srgbClr>
          </a:solidFill>
          <a:ln w="9525">
            <a:solidFill>
              <a:srgbClr val="C5CDD6">
                <a:alpha val="100000"/>
              </a:srgbClr>
            </a:solidFill>
            <a:prstDash val="solid"/>
            <a:headEnd type="none"/>
            <a:tailEnd type="none"/>
          </a:ln>
        </p:spPr>
      </p:sp>
      <p:sp>
        <p:nvSpPr>
          <p:cNvPr id="22" name="AutoShape 22"/>
          <p:cNvSpPr/>
          <p:nvPr/>
        </p:nvSpPr>
        <p:spPr>
          <a:xfrm flipH="false" flipV="false" rot="0">
            <a:off x="654977" y="4824561"/>
            <a:ext cx="190452" cy="190500"/>
          </a:xfrm>
          <a:custGeom>
            <a:rect b="b" l="l" r="r" t="t"/>
            <a:pathLst>
              <a:path h="10000" w="9998">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8887" y="1636"/>
                </a:moveTo>
                <a:lnTo>
                  <a:pt x="4999" y="927"/>
                </a:ln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moveTo>
                  <a:pt x="4721" y="5536"/>
                </a:moveTo>
                <a:lnTo>
                  <a:pt x="7476" y="3282"/>
                </a:lnTo>
                <a:lnTo>
                  <a:pt x="8254" y="3927"/>
                </a:lnTo>
                <a:lnTo>
                  <a:pt x="4721" y="6818"/>
                </a:lnTo>
                <a:lnTo>
                  <a:pt x="2366" y="4891"/>
                </a:lnTo>
                <a:lnTo>
                  <a:pt x="3155" y="4245"/>
                </a:lnTo>
              </a:path>
            </a:pathLst>
          </a:custGeom>
          <a:solidFill>
            <a:srgbClr val="5B8CB8">
              <a:alpha val="100000"/>
            </a:srgbClr>
          </a:solidFill>
          <a:ln>
            <a:headEnd type="none"/>
            <a:tailEnd type="none"/>
          </a:ln>
        </p:spPr>
      </p:sp>
      <p:sp>
        <p:nvSpPr>
          <p:cNvPr id="23" name="TextBox 23"/>
          <p:cNvSpPr txBox="true"/>
          <p:nvPr/>
        </p:nvSpPr>
        <p:spPr>
          <a:xfrm flipH="false" flipV="false" rot="0">
            <a:off x="919528" y="4819799"/>
            <a:ext cx="1059689"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静默授权机制</a:t>
            </a:r>
            <a:endParaRPr lang="en-US" sz="1100"/>
          </a:p>
        </p:txBody>
      </p:sp>
      <p:sp>
        <p:nvSpPr>
          <p:cNvPr id="24" name="TextBox 24"/>
          <p:cNvSpPr txBox="true"/>
          <p:nvPr/>
        </p:nvSpPr>
        <p:spPr>
          <a:xfrm flipH="false" flipV="false" rot="0">
            <a:off x="676106" y="5186511"/>
            <a:ext cx="5342189"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MODIFY_AUDIO_SETTINGS为普通权限，安装时自动授予，无需弹窗提示用户</a:t>
            </a:r>
            <a:endParaRPr lang="en-US" sz="1100"/>
          </a:p>
        </p:txBody>
      </p:sp>
      <p:sp>
        <p:nvSpPr>
          <p:cNvPr id="25" name="TextBox 25"/>
          <p:cNvSpPr txBox="true"/>
          <p:nvPr/>
        </p:nvSpPr>
        <p:spPr>
          <a:xfrm flipH="false" flipV="false" rot="0">
            <a:off x="676106" y="5507980"/>
            <a:ext cx="5123169"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90196"/>
                  </a:srgbClr>
                </a:solidFill>
                <a:latin typeface="Inter"/>
                <a:ea typeface="Inter"/>
                <a:cs typeface="Inter"/>
              </a:rPr>
              <a:t>Normal Permission → Auto-granted at install</a:t>
            </a:r>
            <a:endParaRPr lang="en-US" sz="1100"/>
          </a:p>
        </p:txBody>
      </p:sp>
      <p:sp>
        <p:nvSpPr>
          <p:cNvPr id="26" name="AutoShape 26"/>
          <p:cNvSpPr/>
          <p:nvPr/>
        </p:nvSpPr>
        <p:spPr>
          <a:xfrm flipH="false" flipV="false" rot="0">
            <a:off x="6170657" y="4576911"/>
            <a:ext cx="5561209" cy="1519238"/>
          </a:xfrm>
          <a:prstGeom prst="rect">
            <a:avLst/>
          </a:prstGeom>
          <a:solidFill>
            <a:srgbClr val="E8EBEF">
              <a:alpha val="100000"/>
            </a:srgbClr>
          </a:solidFill>
          <a:ln w="9525">
            <a:solidFill>
              <a:srgbClr val="C5CDD6">
                <a:alpha val="100000"/>
              </a:srgbClr>
            </a:solidFill>
            <a:prstDash val="solid"/>
            <a:headEnd type="none"/>
            <a:tailEnd type="none"/>
          </a:ln>
        </p:spPr>
      </p:sp>
      <p:sp>
        <p:nvSpPr>
          <p:cNvPr id="27" name="AutoShape 27"/>
          <p:cNvSpPr/>
          <p:nvPr/>
        </p:nvSpPr>
        <p:spPr>
          <a:xfrm flipH="false" flipV="false" rot="0">
            <a:off x="6368548" y="4824561"/>
            <a:ext cx="190452" cy="190500"/>
          </a:xfrm>
          <a:custGeom>
            <a:rect b="b" l="l" r="r" t="t"/>
            <a:pathLst>
              <a:path h="10000" w="9998">
                <a:moveTo>
                  <a:pt x="3312" y="7217"/>
                </a:moveTo>
                <a:lnTo>
                  <a:pt x="4231" y="3392"/>
                </a:lnTo>
                <a:lnTo>
                  <a:pt x="3072" y="3699"/>
                </a:lnTo>
                <a:lnTo>
                  <a:pt x="3072" y="5347"/>
                </a:lnTo>
                <a:lnTo>
                  <a:pt x="1813" y="5347"/>
                </a:lnTo>
                <a:lnTo>
                  <a:pt x="1813" y="3048"/>
                </a:lnTo>
                <a:lnTo>
                  <a:pt x="5138" y="2154"/>
                </a:lnTo>
                <a:cubicBezTo>
                  <a:pt x="5297" y="2110"/>
                  <a:pt x="5465" y="2092"/>
                  <a:pt x="5641" y="2099"/>
                </a:cubicBezTo>
                <a:cubicBezTo>
                  <a:pt x="5985" y="2105"/>
                  <a:pt x="6297" y="2185"/>
                  <a:pt x="6579" y="2341"/>
                </a:cubicBezTo>
                <a:cubicBezTo>
                  <a:pt x="6860" y="2495"/>
                  <a:pt x="7055" y="2697"/>
                  <a:pt x="7165" y="2946"/>
                </a:cubicBezTo>
                <a:cubicBezTo>
                  <a:pt x="7282" y="3212"/>
                  <a:pt x="7387" y="3395"/>
                  <a:pt x="7480" y="3495"/>
                </a:cubicBezTo>
                <a:cubicBezTo>
                  <a:pt x="7773" y="3780"/>
                  <a:pt x="8140" y="4005"/>
                  <a:pt x="8581" y="4169"/>
                </a:cubicBezTo>
                <a:cubicBezTo>
                  <a:pt x="9021" y="4333"/>
                  <a:pt x="9494" y="4416"/>
                  <a:pt x="9998" y="4416"/>
                </a:cubicBezTo>
                <a:lnTo>
                  <a:pt x="9998" y="5347"/>
                </a:lnTo>
                <a:cubicBezTo>
                  <a:pt x="9326" y="5347"/>
                  <a:pt x="8693" y="5241"/>
                  <a:pt x="8097" y="5030"/>
                </a:cubicBezTo>
                <a:cubicBezTo>
                  <a:pt x="7509" y="4825"/>
                  <a:pt x="7009" y="4537"/>
                  <a:pt x="6598" y="4165"/>
                </a:cubicBezTo>
                <a:lnTo>
                  <a:pt x="6157" y="6007"/>
                </a:lnTo>
                <a:lnTo>
                  <a:pt x="7480" y="6826"/>
                </a:lnTo>
                <a:lnTo>
                  <a:pt x="7480" y="10000"/>
                </a:lnTo>
                <a:lnTo>
                  <a:pt x="6220" y="10000"/>
                </a:lnTo>
                <a:lnTo>
                  <a:pt x="6220" y="7264"/>
                </a:lnTo>
                <a:lnTo>
                  <a:pt x="4798" y="6370"/>
                </a:lnTo>
                <a:lnTo>
                  <a:pt x="4332" y="8297"/>
                </a:lnTo>
                <a:lnTo>
                  <a:pt x="0" y="7729"/>
                </a:lnTo>
                <a:lnTo>
                  <a:pt x="214" y="6817"/>
                </a:lnTo>
                <a:lnTo>
                  <a:pt x="3312" y="7217"/>
                </a:lnTo>
                <a:moveTo>
                  <a:pt x="6535" y="1866"/>
                </a:moveTo>
                <a:lnTo>
                  <a:pt x="6535" y="1857"/>
                </a:lnTo>
                <a:cubicBezTo>
                  <a:pt x="6308" y="1857"/>
                  <a:pt x="6098" y="1816"/>
                  <a:pt x="5906" y="1736"/>
                </a:cubicBezTo>
                <a:cubicBezTo>
                  <a:pt x="5712" y="1655"/>
                  <a:pt x="5559" y="1543"/>
                  <a:pt x="5446" y="1401"/>
                </a:cubicBezTo>
                <a:cubicBezTo>
                  <a:pt x="5332" y="1258"/>
                  <a:pt x="5276" y="1101"/>
                  <a:pt x="5276" y="931"/>
                </a:cubicBezTo>
                <a:cubicBezTo>
                  <a:pt x="5276" y="760"/>
                  <a:pt x="5332" y="603"/>
                  <a:pt x="5446" y="461"/>
                </a:cubicBezTo>
                <a:cubicBezTo>
                  <a:pt x="5559" y="318"/>
                  <a:pt x="5712" y="205"/>
                  <a:pt x="5906" y="121"/>
                </a:cubicBezTo>
                <a:cubicBezTo>
                  <a:pt x="6098" y="37"/>
                  <a:pt x="6308" y="-3"/>
                  <a:pt x="6535" y="0"/>
                </a:cubicBezTo>
                <a:cubicBezTo>
                  <a:pt x="6761" y="3"/>
                  <a:pt x="6971" y="45"/>
                  <a:pt x="7165" y="126"/>
                </a:cubicBezTo>
                <a:cubicBezTo>
                  <a:pt x="7357" y="206"/>
                  <a:pt x="7510" y="318"/>
                  <a:pt x="7624" y="461"/>
                </a:cubicBezTo>
                <a:cubicBezTo>
                  <a:pt x="7737" y="603"/>
                  <a:pt x="7794" y="760"/>
                  <a:pt x="7794" y="931"/>
                </a:cubicBezTo>
                <a:cubicBezTo>
                  <a:pt x="7794" y="1101"/>
                  <a:pt x="7737" y="1258"/>
                  <a:pt x="7624" y="1401"/>
                </a:cubicBezTo>
                <a:cubicBezTo>
                  <a:pt x="7510" y="1543"/>
                  <a:pt x="7357" y="1656"/>
                  <a:pt x="7165" y="1740"/>
                </a:cubicBezTo>
                <a:cubicBezTo>
                  <a:pt x="6971" y="1824"/>
                  <a:pt x="6761" y="1866"/>
                  <a:pt x="6535" y="1866"/>
                </a:cubicBezTo>
              </a:path>
            </a:pathLst>
          </a:custGeom>
          <a:solidFill>
            <a:srgbClr val="5B8CB8">
              <a:alpha val="100000"/>
            </a:srgbClr>
          </a:solidFill>
          <a:ln>
            <a:headEnd type="none"/>
            <a:tailEnd type="none"/>
          </a:ln>
        </p:spPr>
      </p:sp>
      <p:sp>
        <p:nvSpPr>
          <p:cNvPr id="28" name="TextBox 28"/>
          <p:cNvSpPr txBox="true"/>
          <p:nvPr/>
        </p:nvSpPr>
        <p:spPr>
          <a:xfrm flipH="false" flipV="false" rot="0">
            <a:off x="6633100" y="4819799"/>
            <a:ext cx="890960"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运行时规避</a:t>
            </a:r>
            <a:endParaRPr lang="en-US" sz="1100"/>
          </a:p>
        </p:txBody>
      </p:sp>
      <p:sp>
        <p:nvSpPr>
          <p:cNvPr id="29" name="TextBox 29"/>
          <p:cNvSpPr txBox="true"/>
          <p:nvPr/>
        </p:nvSpPr>
        <p:spPr>
          <a:xfrm flipH="false" flipV="false" rot="0">
            <a:off x="6389677" y="5186511"/>
            <a:ext cx="5123169" cy="397669"/>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BLUETOOTH_CONNECT未动态申请，startBluetoothSco()仅需</a:t>
            </a:r>
            <a:endParaRPr lang="en-US" sz="1100"/>
          </a:p>
          <a:p>
            <a:pPr algn="l"/>
            <a:r>
              <a:rPr b="false" i="false" strike="noStrike" sz="1100">
                <a:ln/>
                <a:solidFill>
                  <a:srgbClr val="0A1F3D">
                    <a:alpha val="85098"/>
                  </a:srgbClr>
                </a:solidFill>
                <a:latin typeface="FZYaYiHei GB18030L2 R"/>
                <a:ea typeface="FZYaYiHei GB18030L2 R"/>
                <a:cs typeface="FZYaYiHei GB18030L2 R"/>
              </a:rPr>
              <a:t>MODIFY_AUDIO_SETTINGS即可执行</a:t>
            </a:r>
            <a:endParaRPr/>
          </a:p>
        </p:txBody>
      </p:sp>
      <p:sp>
        <p:nvSpPr>
          <p:cNvPr id="30" name="TextBox 30"/>
          <p:cNvSpPr txBox="true"/>
          <p:nvPr/>
        </p:nvSpPr>
        <p:spPr>
          <a:xfrm flipH="false" flipV="false" rot="0">
            <a:off x="6389677" y="5743724"/>
            <a:ext cx="5123169"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90196"/>
                  </a:srgbClr>
                </a:solidFill>
                <a:latin typeface="Inter"/>
                <a:ea typeface="Inter"/>
                <a:cs typeface="Inter"/>
              </a:rPr>
              <a:t>startBluetoothSco() ← No BLUETOOTH_CONNECT required</a:t>
            </a:r>
            <a:endParaRPr lang="en-US" sz="1100"/>
          </a:p>
        </p:txBody>
      </p:sp>
      <p:sp>
        <p:nvSpPr>
          <p:cNvPr id="31" name="AutoShape 31"/>
          <p:cNvSpPr/>
          <p:nvPr/>
        </p:nvSpPr>
        <p:spPr>
          <a:xfrm flipH="false" flipV="false" rot="0">
            <a:off x="457086" y="6038850"/>
            <a:ext cx="11274781" cy="9525"/>
          </a:xfrm>
          <a:prstGeom prst="line">
            <a:avLst/>
          </a:prstGeom>
          <a:ln w="9525">
            <a:solidFill>
              <a:srgbClr val="C5CDD6">
                <a:alpha val="100000"/>
              </a:srgbClr>
            </a:solidFill>
            <a:prstDash val="solid"/>
            <a:headEnd type="none"/>
            <a:tailEnd type="none"/>
          </a:ln>
        </p:spPr>
      </p:sp>
      <p:sp>
        <p:nvSpPr>
          <p:cNvPr id="32" name="AutoShape 32"/>
          <p:cNvSpPr/>
          <p:nvPr/>
        </p:nvSpPr>
        <p:spPr>
          <a:xfrm flipH="false" flipV="false" rot="0">
            <a:off x="442281" y="6234112"/>
            <a:ext cx="133317" cy="13335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3500"/>
                </a:moveTo>
                <a:lnTo>
                  <a:pt x="4499" y="2500"/>
                </a:lnTo>
                <a:lnTo>
                  <a:pt x="5499" y="2500"/>
                </a:lnTo>
                <a:lnTo>
                  <a:pt x="5499" y="3500"/>
                </a:lnTo>
                <a:lnTo>
                  <a:pt x="4499" y="3500"/>
                </a:lnTo>
                <a:moveTo>
                  <a:pt x="4499" y="7500"/>
                </a:moveTo>
                <a:lnTo>
                  <a:pt x="4499" y="4500"/>
                </a:lnTo>
                <a:lnTo>
                  <a:pt x="5499" y="4500"/>
                </a:lnTo>
                <a:lnTo>
                  <a:pt x="5499" y="7500"/>
                </a:lnTo>
              </a:path>
            </a:pathLst>
          </a:custGeom>
          <a:solidFill>
            <a:srgbClr val="5B8CB8">
              <a:alpha val="100000"/>
            </a:srgbClr>
          </a:solidFill>
          <a:ln>
            <a:headEnd type="none"/>
            <a:tailEnd type="none"/>
          </a:ln>
        </p:spPr>
      </p:sp>
      <p:sp>
        <p:nvSpPr>
          <p:cNvPr id="33" name="TextBox 33"/>
          <p:cNvSpPr txBox="true"/>
          <p:nvPr/>
        </p:nvSpPr>
        <p:spPr>
          <a:xfrm flipH="false" flipV="false" rot="0">
            <a:off x="636974" y="6234112"/>
            <a:ext cx="4479053"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Alibaba PuHuiTi 3.0 55 Regular"/>
                <a:ea typeface="Alibaba PuHuiTi 3.0 55 Regular"/>
                <a:cs typeface="Alibaba PuHuiTi 3.0 55 Regular"/>
              </a:rPr>
              <a:t>技术影响：App可在用户无感知的情况下建立蓝牙SCO音频通道，潜在绕过用户隐私控制</a:t>
            </a:r>
            <a:endParaRPr lang="en-US" sz="1100"/>
          </a:p>
        </p:txBody>
      </p:sp>
    </p:spTree>
  </p:cSld>
  <p:clrMapOvr>
    <a:masterClrMapping/>
  </p:clrMapOvr>
</p:sld>
</file>

<file path=ppt/slides/slide37.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AutoShape 3"/>
          <p:cNvSpPr/>
          <p:nvPr/>
        </p:nvSpPr>
        <p:spPr>
          <a:xfrm flipH="false" flipV="false" rot="0">
            <a:off x="444439" y="485775"/>
            <a:ext cx="114271" cy="114300"/>
          </a:xfrm>
          <a:custGeom>
            <a:rect b="b" l="l" r="r" t="t"/>
            <a:pathLst>
              <a:path h="10000" w="9998">
                <a:moveTo>
                  <a:pt x="5293" y="0"/>
                </a:moveTo>
                <a:lnTo>
                  <a:pt x="5293" y="3750"/>
                </a:lnTo>
                <a:lnTo>
                  <a:pt x="9998" y="3750"/>
                </a:lnTo>
                <a:lnTo>
                  <a:pt x="4117" y="10000"/>
                </a:lnTo>
                <a:lnTo>
                  <a:pt x="4117" y="6250"/>
                </a:lnTo>
                <a:lnTo>
                  <a:pt x="0" y="6250"/>
                </a:lnTo>
                <a:lnTo>
                  <a:pt x="5293" y="0"/>
                </a:lnTo>
                <a:moveTo>
                  <a:pt x="7798" y="4583"/>
                </a:moveTo>
                <a:lnTo>
                  <a:pt x="4117" y="4583"/>
                </a:lnTo>
                <a:lnTo>
                  <a:pt x="4117" y="3008"/>
                </a:lnTo>
                <a:lnTo>
                  <a:pt x="2082" y="5417"/>
                </a:lnTo>
                <a:lnTo>
                  <a:pt x="5293" y="5417"/>
                </a:lnTo>
                <a:lnTo>
                  <a:pt x="5293" y="7250"/>
                </a:lnTo>
              </a:path>
            </a:pathLst>
          </a:custGeom>
          <a:solidFill>
            <a:srgbClr val="0A1F3D">
              <a:alpha val="100000"/>
            </a:srgbClr>
          </a:solidFill>
          <a:ln>
            <a:headEnd type="none"/>
            <a:tailEnd type="none"/>
          </a:ln>
        </p:spPr>
      </p:sp>
      <p:sp>
        <p:nvSpPr>
          <p:cNvPr id="4" name="TextBox 4"/>
          <p:cNvSpPr txBox="true"/>
          <p:nvPr/>
        </p:nvSpPr>
        <p:spPr>
          <a:xfrm flipH="false" flipV="false" rot="0">
            <a:off x="603198" y="476250"/>
            <a:ext cx="11128668"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后门 6 / 发热根因分析</a:t>
            </a:r>
            <a:endParaRPr lang="en-US" sz="1100"/>
          </a:p>
        </p:txBody>
      </p:sp>
      <p:sp>
        <p:nvSpPr>
          <p:cNvPr id="5" name="TextBox 5"/>
          <p:cNvSpPr txBox="true"/>
          <p:nvPr/>
        </p:nvSpPr>
        <p:spPr>
          <a:xfrm flipH="false" flipV="false" rot="0">
            <a:off x="457086" y="8001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蓝牙SCO调用机制导致CPU过热和硬件损耗</a:t>
            </a:r>
            <a:endParaRPr lang="en-US" sz="1100"/>
          </a:p>
        </p:txBody>
      </p:sp>
      <p:sp>
        <p:nvSpPr>
          <p:cNvPr id="6" name="AutoShape 6"/>
          <p:cNvSpPr/>
          <p:nvPr/>
        </p:nvSpPr>
        <p:spPr>
          <a:xfrm flipH="false" flipV="false" rot="0">
            <a:off x="1266509" y="1504950"/>
            <a:ext cx="1361139" cy="200025"/>
          </a:xfrm>
          <a:prstGeom prst="roundRect">
            <a:avLst>
              <a:gd fmla="val 50000" name="adj"/>
            </a:avLst>
          </a:prstGeom>
          <a:solidFill>
            <a:srgbClr val="E8EBEF">
              <a:alpha val="85098"/>
            </a:srgbClr>
          </a:solidFill>
          <a:ln>
            <a:headEnd type="none"/>
            <a:tailEnd type="none"/>
          </a:ln>
        </p:spPr>
      </p:sp>
      <p:sp>
        <p:nvSpPr>
          <p:cNvPr id="7" name="TextBox 7"/>
          <p:cNvSpPr txBox="true"/>
          <p:nvPr/>
        </p:nvSpPr>
        <p:spPr>
          <a:xfrm flipH="false" flipV="false" rot="0">
            <a:off x="1323644" y="1524000"/>
            <a:ext cx="1304003"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100000"/>
                  </a:srgbClr>
                </a:solidFill>
                <a:latin typeface="Inter"/>
                <a:ea typeface="Inter"/>
                <a:cs typeface="Inter"/>
              </a:rPr>
              <a:t>startBluetoothSco()</a:t>
            </a:r>
            <a:endParaRPr lang="en-US" sz="1100"/>
          </a:p>
        </p:txBody>
      </p:sp>
      <p:sp>
        <p:nvSpPr>
          <p:cNvPr id="8" name="TextBox 8"/>
          <p:cNvSpPr txBox="true"/>
          <p:nvPr/>
        </p:nvSpPr>
        <p:spPr>
          <a:xfrm flipH="false" flipV="false" rot="0">
            <a:off x="457086" y="1504950"/>
            <a:ext cx="11731866" cy="456159"/>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FZYaYiHei GB18030L2 R"/>
                <a:ea typeface="FZYaYiHei GB18030L2 R"/>
                <a:cs typeface="FZYaYiHei GB18030L2 R"/>
              </a:rPr>
              <a:t>录音流程中startBluetoothSco()被高频调用（每次SpeexEncode前均触发），且实现未检查已连接蓝牙设备状态，导致SCO协议栈进入持续搜索模式。</a:t>
            </a:r>
            <a:endParaRPr lang="en-US" sz="1100"/>
          </a:p>
          <a:p>
            <a:pPr algn="l"/>
            <a:r>
              <a:rPr b="false" i="false" strike="noStrike" sz="1200">
                <a:ln/>
                <a:solidFill>
                  <a:srgbClr val="0A1F3D">
                    <a:alpha val="85098"/>
                  </a:srgbClr>
                </a:solidFill>
                <a:latin typeface="FZYaYiHei GB18030L2 R"/>
                <a:ea typeface="FZYaYiHei GB18030L2 R"/>
                <a:cs typeface="FZYaYiHei GB18030L2 R"/>
              </a:rPr>
              <a:t>该行为引发CPU高频唤醒，设备温度实测达</a:t>
            </a:r>
            <a:r>
              <a:rPr b="true" i="false" strike="noStrike" sz="1200">
                <a:ln/>
                <a:solidFill>
                  <a:srgbClr val="5B8CB8">
                    <a:alpha val="85098"/>
                  </a:srgbClr>
                </a:solidFill>
                <a:latin typeface="FZYaYiHei GB18030L2 R"/>
                <a:ea typeface="FZYaYiHei GB18030L2 R"/>
                <a:cs typeface="FZYaYiHei GB18030L2 R"/>
              </a:rPr>
              <a:t>60℃</a:t>
            </a:r>
            <a:r>
              <a:rPr b="false" i="false" strike="noStrike" sz="1200">
                <a:ln/>
                <a:solidFill>
                  <a:srgbClr val="0A1F3D">
                    <a:alpha val="85098"/>
                  </a:srgbClr>
                </a:solidFill>
                <a:latin typeface="FZYaYiHei GB18030L2 R"/>
                <a:ea typeface="FZYaYiHei GB18030L2 R"/>
                <a:cs typeface="FZYaYiHei GB18030L2 R"/>
              </a:rPr>
              <a:t>，长期运行将加速硬件老化。</a:t>
            </a:r>
            <a:endParaRPr/>
          </a:p>
        </p:txBody>
      </p:sp>
      <p:sp>
        <p:nvSpPr>
          <p:cNvPr id="9" name="AutoShape 9"/>
          <p:cNvSpPr/>
          <p:nvPr/>
        </p:nvSpPr>
        <p:spPr>
          <a:xfrm flipH="false" flipV="false" rot="0">
            <a:off x="457086" y="2283916"/>
            <a:ext cx="3580505" cy="4116884"/>
          </a:xfrm>
          <a:prstGeom prst="rect">
            <a:avLst/>
          </a:prstGeom>
          <a:solidFill>
            <a:srgbClr val="E8EBEF">
              <a:alpha val="100000"/>
            </a:srgbClr>
          </a:solidFill>
          <a:ln w="9525">
            <a:solidFill>
              <a:srgbClr val="C5CDD6">
                <a:alpha val="100000"/>
              </a:srgbClr>
            </a:solidFill>
            <a:prstDash val="solid"/>
            <a:headEnd type="none"/>
            <a:tailEnd type="none"/>
          </a:ln>
        </p:spPr>
      </p:sp>
      <p:sp>
        <p:nvSpPr>
          <p:cNvPr id="10" name="AutoShape 10"/>
          <p:cNvSpPr/>
          <p:nvPr/>
        </p:nvSpPr>
        <p:spPr>
          <a:xfrm flipH="false" flipV="false" rot="0">
            <a:off x="457086" y="2283916"/>
            <a:ext cx="3580505" cy="9525"/>
          </a:xfrm>
          <a:prstGeom prst="line">
            <a:avLst/>
          </a:prstGeom>
          <a:ln w="28575">
            <a:solidFill>
              <a:srgbClr val="5B8CB8">
                <a:alpha val="100000"/>
              </a:srgbClr>
            </a:solidFill>
            <a:prstDash val="solid"/>
            <a:headEnd type="none"/>
            <a:tailEnd type="none"/>
          </a:ln>
        </p:spPr>
      </p:sp>
      <p:sp>
        <p:nvSpPr>
          <p:cNvPr id="11" name="AutoShape 11"/>
          <p:cNvSpPr/>
          <p:nvPr/>
        </p:nvSpPr>
        <p:spPr>
          <a:xfrm flipH="false" flipV="false" rot="0">
            <a:off x="718020" y="2613527"/>
            <a:ext cx="137126" cy="137160"/>
          </a:xfrm>
          <a:custGeom>
            <a:rect b="b" l="l" r="r" t="t"/>
            <a:pathLst>
              <a:path h="10000" w="9998">
                <a:moveTo>
                  <a:pt x="2277" y="6789"/>
                </a:moveTo>
                <a:cubicBezTo>
                  <a:pt x="2588" y="6907"/>
                  <a:pt x="2842" y="7107"/>
                  <a:pt x="3038" y="7389"/>
                </a:cubicBezTo>
                <a:cubicBezTo>
                  <a:pt x="3234" y="7670"/>
                  <a:pt x="3333" y="7985"/>
                  <a:pt x="3333" y="8333"/>
                </a:cubicBezTo>
                <a:cubicBezTo>
                  <a:pt x="3333" y="8637"/>
                  <a:pt x="3258" y="8916"/>
                  <a:pt x="3110" y="9172"/>
                </a:cubicBezTo>
                <a:cubicBezTo>
                  <a:pt x="2962" y="9428"/>
                  <a:pt x="2760" y="9630"/>
                  <a:pt x="2505" y="9778"/>
                </a:cubicBezTo>
                <a:cubicBezTo>
                  <a:pt x="2249" y="9926"/>
                  <a:pt x="1970" y="10000"/>
                  <a:pt x="1666" y="10000"/>
                </a:cubicBezTo>
                <a:cubicBezTo>
                  <a:pt x="1362" y="10000"/>
                  <a:pt x="1083" y="9926"/>
                  <a:pt x="828" y="9778"/>
                </a:cubicBezTo>
                <a:cubicBezTo>
                  <a:pt x="572" y="9630"/>
                  <a:pt x="370" y="9428"/>
                  <a:pt x="222" y="9172"/>
                </a:cubicBezTo>
                <a:cubicBezTo>
                  <a:pt x="74" y="8916"/>
                  <a:pt x="0" y="8637"/>
                  <a:pt x="0" y="8333"/>
                </a:cubicBezTo>
                <a:cubicBezTo>
                  <a:pt x="0" y="7977"/>
                  <a:pt x="103" y="7655"/>
                  <a:pt x="311" y="7367"/>
                </a:cubicBezTo>
                <a:cubicBezTo>
                  <a:pt x="518" y="7077"/>
                  <a:pt x="785" y="6877"/>
                  <a:pt x="1111" y="6767"/>
                </a:cubicBezTo>
                <a:lnTo>
                  <a:pt x="1111" y="3233"/>
                </a:lnTo>
                <a:cubicBezTo>
                  <a:pt x="785" y="3122"/>
                  <a:pt x="518" y="2922"/>
                  <a:pt x="311" y="2633"/>
                </a:cubicBezTo>
                <a:cubicBezTo>
                  <a:pt x="103" y="2344"/>
                  <a:pt x="0" y="2022"/>
                  <a:pt x="0" y="1667"/>
                </a:cubicBezTo>
                <a:cubicBezTo>
                  <a:pt x="0" y="1363"/>
                  <a:pt x="74" y="1083"/>
                  <a:pt x="222" y="828"/>
                </a:cubicBezTo>
                <a:cubicBezTo>
                  <a:pt x="370" y="572"/>
                  <a:pt x="572" y="370"/>
                  <a:pt x="828" y="222"/>
                </a:cubicBezTo>
                <a:cubicBezTo>
                  <a:pt x="1083" y="74"/>
                  <a:pt x="1362" y="0"/>
                  <a:pt x="1666" y="0"/>
                </a:cubicBezTo>
                <a:cubicBezTo>
                  <a:pt x="1970" y="0"/>
                  <a:pt x="2249" y="74"/>
                  <a:pt x="2505" y="222"/>
                </a:cubicBezTo>
                <a:cubicBezTo>
                  <a:pt x="2760" y="370"/>
                  <a:pt x="2962" y="572"/>
                  <a:pt x="3110" y="828"/>
                </a:cubicBezTo>
                <a:cubicBezTo>
                  <a:pt x="3258" y="1083"/>
                  <a:pt x="3333" y="1363"/>
                  <a:pt x="3333" y="1667"/>
                </a:cubicBezTo>
                <a:cubicBezTo>
                  <a:pt x="3333" y="2022"/>
                  <a:pt x="3229" y="2344"/>
                  <a:pt x="3022" y="2633"/>
                </a:cubicBezTo>
                <a:cubicBezTo>
                  <a:pt x="2814" y="2922"/>
                  <a:pt x="2548" y="3122"/>
                  <a:pt x="2222" y="3233"/>
                </a:cubicBezTo>
                <a:lnTo>
                  <a:pt x="2222" y="5000"/>
                </a:lnTo>
                <a:cubicBezTo>
                  <a:pt x="2458" y="4822"/>
                  <a:pt x="2717" y="4685"/>
                  <a:pt x="2999" y="4589"/>
                </a:cubicBezTo>
                <a:cubicBezTo>
                  <a:pt x="3281" y="4492"/>
                  <a:pt x="3577" y="4444"/>
                  <a:pt x="3888" y="4444"/>
                </a:cubicBezTo>
                <a:lnTo>
                  <a:pt x="6110" y="4444"/>
                </a:lnTo>
                <a:cubicBezTo>
                  <a:pt x="6487" y="4444"/>
                  <a:pt x="6826" y="4329"/>
                  <a:pt x="7126" y="4100"/>
                </a:cubicBezTo>
                <a:cubicBezTo>
                  <a:pt x="7426" y="3870"/>
                  <a:pt x="7624" y="3574"/>
                  <a:pt x="7721" y="3211"/>
                </a:cubicBezTo>
                <a:cubicBezTo>
                  <a:pt x="7409" y="3092"/>
                  <a:pt x="7156" y="2892"/>
                  <a:pt x="6960" y="2611"/>
                </a:cubicBezTo>
                <a:cubicBezTo>
                  <a:pt x="6763" y="2329"/>
                  <a:pt x="6665" y="2015"/>
                  <a:pt x="6665" y="1667"/>
                </a:cubicBezTo>
                <a:cubicBezTo>
                  <a:pt x="6665" y="1363"/>
                  <a:pt x="6739" y="1083"/>
                  <a:pt x="6888" y="828"/>
                </a:cubicBezTo>
                <a:cubicBezTo>
                  <a:pt x="7036" y="572"/>
                  <a:pt x="7237" y="370"/>
                  <a:pt x="7493" y="222"/>
                </a:cubicBezTo>
                <a:cubicBezTo>
                  <a:pt x="7748" y="74"/>
                  <a:pt x="8028" y="0"/>
                  <a:pt x="8332" y="0"/>
                </a:cubicBezTo>
                <a:cubicBezTo>
                  <a:pt x="8635" y="0"/>
                  <a:pt x="8914" y="74"/>
                  <a:pt x="9170" y="222"/>
                </a:cubicBezTo>
                <a:cubicBezTo>
                  <a:pt x="9426" y="370"/>
                  <a:pt x="9628" y="572"/>
                  <a:pt x="9776" y="828"/>
                </a:cubicBezTo>
                <a:cubicBezTo>
                  <a:pt x="9924" y="1083"/>
                  <a:pt x="9998" y="1363"/>
                  <a:pt x="9998" y="1667"/>
                </a:cubicBezTo>
                <a:cubicBezTo>
                  <a:pt x="9998" y="2029"/>
                  <a:pt x="9890" y="2357"/>
                  <a:pt x="9676" y="2650"/>
                </a:cubicBezTo>
                <a:cubicBezTo>
                  <a:pt x="9461" y="2942"/>
                  <a:pt x="9183" y="3144"/>
                  <a:pt x="8843" y="3256"/>
                </a:cubicBezTo>
                <a:cubicBezTo>
                  <a:pt x="8769" y="3685"/>
                  <a:pt x="8602" y="4076"/>
                  <a:pt x="8343" y="4428"/>
                </a:cubicBezTo>
                <a:cubicBezTo>
                  <a:pt x="8083" y="4780"/>
                  <a:pt x="7759" y="5056"/>
                  <a:pt x="7371" y="5256"/>
                </a:cubicBezTo>
                <a:cubicBezTo>
                  <a:pt x="6982" y="5456"/>
                  <a:pt x="6562" y="5556"/>
                  <a:pt x="6110" y="5556"/>
                </a:cubicBezTo>
                <a:lnTo>
                  <a:pt x="3888" y="5556"/>
                </a:lnTo>
                <a:cubicBezTo>
                  <a:pt x="3510" y="5556"/>
                  <a:pt x="3172" y="5670"/>
                  <a:pt x="2872" y="5900"/>
                </a:cubicBezTo>
                <a:cubicBezTo>
                  <a:pt x="2572" y="6129"/>
                  <a:pt x="2373" y="6425"/>
                  <a:pt x="2277" y="6789"/>
                </a:cubicBezTo>
                <a:moveTo>
                  <a:pt x="1666" y="7778"/>
                </a:moveTo>
                <a:cubicBezTo>
                  <a:pt x="1510" y="7778"/>
                  <a:pt x="1379" y="7831"/>
                  <a:pt x="1272" y="7939"/>
                </a:cubicBezTo>
                <a:cubicBezTo>
                  <a:pt x="1164" y="8046"/>
                  <a:pt x="1111" y="8177"/>
                  <a:pt x="1111" y="8333"/>
                </a:cubicBezTo>
                <a:cubicBezTo>
                  <a:pt x="1111" y="8489"/>
                  <a:pt x="1164" y="8620"/>
                  <a:pt x="1272" y="8728"/>
                </a:cubicBezTo>
                <a:cubicBezTo>
                  <a:pt x="1379" y="8835"/>
                  <a:pt x="1510" y="8889"/>
                  <a:pt x="1666" y="8889"/>
                </a:cubicBezTo>
                <a:cubicBezTo>
                  <a:pt x="1822" y="8889"/>
                  <a:pt x="1953" y="8835"/>
                  <a:pt x="2061" y="8728"/>
                </a:cubicBezTo>
                <a:cubicBezTo>
                  <a:pt x="2168" y="8620"/>
                  <a:pt x="2222" y="8489"/>
                  <a:pt x="2222" y="8333"/>
                </a:cubicBezTo>
                <a:cubicBezTo>
                  <a:pt x="2222" y="8177"/>
                  <a:pt x="2168" y="8046"/>
                  <a:pt x="2061" y="7939"/>
                </a:cubicBezTo>
                <a:cubicBezTo>
                  <a:pt x="1953" y="7831"/>
                  <a:pt x="1822" y="7778"/>
                  <a:pt x="1666" y="7778"/>
                </a:cubicBezTo>
                <a:moveTo>
                  <a:pt x="1666" y="1111"/>
                </a:moveTo>
                <a:cubicBezTo>
                  <a:pt x="1510" y="1111"/>
                  <a:pt x="1379" y="1164"/>
                  <a:pt x="1272" y="1272"/>
                </a:cubicBezTo>
                <a:cubicBezTo>
                  <a:pt x="1164" y="1379"/>
                  <a:pt x="1111" y="1511"/>
                  <a:pt x="1111" y="1667"/>
                </a:cubicBezTo>
                <a:cubicBezTo>
                  <a:pt x="1111" y="1822"/>
                  <a:pt x="1164" y="1953"/>
                  <a:pt x="1272" y="2061"/>
                </a:cubicBezTo>
                <a:cubicBezTo>
                  <a:pt x="1379" y="2168"/>
                  <a:pt x="1510" y="2222"/>
                  <a:pt x="1666" y="2222"/>
                </a:cubicBezTo>
                <a:cubicBezTo>
                  <a:pt x="1822" y="2222"/>
                  <a:pt x="1953" y="2168"/>
                  <a:pt x="2061" y="2061"/>
                </a:cubicBezTo>
                <a:cubicBezTo>
                  <a:pt x="2168" y="1953"/>
                  <a:pt x="2222" y="1822"/>
                  <a:pt x="2222" y="1667"/>
                </a:cubicBezTo>
                <a:cubicBezTo>
                  <a:pt x="2222" y="1511"/>
                  <a:pt x="2168" y="1379"/>
                  <a:pt x="2061" y="1272"/>
                </a:cubicBezTo>
                <a:cubicBezTo>
                  <a:pt x="1953" y="1164"/>
                  <a:pt x="1822" y="1111"/>
                  <a:pt x="1666" y="1111"/>
                </a:cubicBezTo>
                <a:moveTo>
                  <a:pt x="8332" y="1111"/>
                </a:moveTo>
                <a:cubicBezTo>
                  <a:pt x="8176" y="1111"/>
                  <a:pt x="8044" y="1164"/>
                  <a:pt x="7937" y="1272"/>
                </a:cubicBezTo>
                <a:cubicBezTo>
                  <a:pt x="7829" y="1379"/>
                  <a:pt x="7776" y="1511"/>
                  <a:pt x="7776" y="1667"/>
                </a:cubicBezTo>
                <a:cubicBezTo>
                  <a:pt x="7776" y="1822"/>
                  <a:pt x="7829" y="1953"/>
                  <a:pt x="7937" y="2061"/>
                </a:cubicBezTo>
                <a:cubicBezTo>
                  <a:pt x="8044" y="2168"/>
                  <a:pt x="8176" y="2222"/>
                  <a:pt x="8332" y="2222"/>
                </a:cubicBezTo>
                <a:cubicBezTo>
                  <a:pt x="8487" y="2222"/>
                  <a:pt x="8618" y="2168"/>
                  <a:pt x="8726" y="2061"/>
                </a:cubicBezTo>
                <a:cubicBezTo>
                  <a:pt x="8833" y="1953"/>
                  <a:pt x="8887" y="1822"/>
                  <a:pt x="8887" y="1667"/>
                </a:cubicBezTo>
                <a:cubicBezTo>
                  <a:pt x="8887" y="1511"/>
                  <a:pt x="8833" y="1379"/>
                  <a:pt x="8726" y="1272"/>
                </a:cubicBezTo>
                <a:cubicBezTo>
                  <a:pt x="8618" y="1164"/>
                  <a:pt x="8487" y="1111"/>
                  <a:pt x="8332" y="1111"/>
                </a:cubicBezTo>
              </a:path>
            </a:pathLst>
          </a:custGeom>
          <a:solidFill>
            <a:srgbClr val="0A1F3D">
              <a:alpha val="100000"/>
            </a:srgbClr>
          </a:solidFill>
          <a:ln>
            <a:headEnd type="none"/>
            <a:tailEnd type="none"/>
          </a:ln>
        </p:spPr>
      </p:sp>
      <p:sp>
        <p:nvSpPr>
          <p:cNvPr id="12" name="TextBox 12"/>
          <p:cNvSpPr txBox="true"/>
          <p:nvPr/>
        </p:nvSpPr>
        <p:spPr>
          <a:xfrm flipH="false" flipV="false" rot="0">
            <a:off x="916106" y="2615357"/>
            <a:ext cx="2845328" cy="133350"/>
          </a:xfrm>
          <a:prstGeom prst="rect">
            <a:avLst/>
          </a:prstGeom>
          <a:ln>
            <a:headEnd type="none"/>
            <a:tailEnd type="none"/>
          </a:ln>
        </p:spPr>
        <p:txBody>
          <a:bodyPr anchor="ctr"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调用链路分析</a:t>
            </a:r>
            <a:endParaRPr lang="en-US" sz="1100"/>
          </a:p>
        </p:txBody>
      </p:sp>
      <p:sp>
        <p:nvSpPr>
          <p:cNvPr id="13" name="AutoShape 13"/>
          <p:cNvSpPr/>
          <p:nvPr/>
        </p:nvSpPr>
        <p:spPr>
          <a:xfrm flipH="false" flipV="false" rot="0">
            <a:off x="1546087" y="2946946"/>
            <a:ext cx="1184227" cy="161925"/>
          </a:xfrm>
          <a:prstGeom prst="rect">
            <a:avLst/>
          </a:prstGeom>
          <a:solidFill>
            <a:srgbClr val="F1F3F5">
              <a:alpha val="90196"/>
            </a:srgbClr>
          </a:solidFill>
          <a:ln>
            <a:headEnd type="none"/>
            <a:tailEnd type="none"/>
          </a:ln>
        </p:spPr>
      </p:sp>
      <p:sp>
        <p:nvSpPr>
          <p:cNvPr id="14" name="TextBox 14"/>
          <p:cNvSpPr txBox="true"/>
          <p:nvPr/>
        </p:nvSpPr>
        <p:spPr>
          <a:xfrm flipH="false" flipV="false" rot="0">
            <a:off x="1584176" y="2956471"/>
            <a:ext cx="2177258"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startBluetoothSco()</a:t>
            </a:r>
            <a:endParaRPr lang="en-US" sz="1100"/>
          </a:p>
        </p:txBody>
      </p:sp>
      <p:sp>
        <p:nvSpPr>
          <p:cNvPr id="15" name="TextBox 15"/>
          <p:cNvSpPr txBox="true"/>
          <p:nvPr/>
        </p:nvSpPr>
        <p:spPr>
          <a:xfrm flipH="false" flipV="false" rot="0">
            <a:off x="733242" y="2946946"/>
            <a:ext cx="3304348" cy="67984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App录音 → startBluetoothSco() → 未检查蓝牙</a:t>
            </a:r>
            <a:endParaRPr lang="en-US" sz="1100"/>
          </a:p>
          <a:p>
            <a:pPr algn="l"/>
            <a:r>
              <a:rPr b="false" i="false" strike="noStrike" sz="1200">
                <a:ln/>
                <a:solidFill>
                  <a:srgbClr val="0A1F3D">
                    <a:alpha val="90196"/>
                  </a:srgbClr>
                </a:solidFill>
                <a:latin typeface="FZYaYiHei GB18030L2 R"/>
                <a:ea typeface="FZYaYiHei GB18030L2 R"/>
                <a:cs typeface="FZYaYiHei GB18030L2 R"/>
              </a:rPr>
              <a:t>设备 → SCO协议栈反复搜索 → CPU高频唤</a:t>
            </a:r>
            <a:endParaRPr/>
          </a:p>
          <a:p>
            <a:pPr algn="l"/>
            <a:r>
              <a:rPr b="false" i="false" strike="noStrike" sz="1200">
                <a:ln/>
                <a:solidFill>
                  <a:srgbClr val="0A1F3D">
                    <a:alpha val="90196"/>
                  </a:srgbClr>
                </a:solidFill>
                <a:latin typeface="FZYaYiHei GB18030L2 R"/>
                <a:ea typeface="FZYaYiHei GB18030L2 R"/>
                <a:cs typeface="FZYaYiHei GB18030L2 R"/>
              </a:rPr>
              <a:t>醒 → </a:t>
            </a:r>
            <a:r>
              <a:rPr b="true" i="false" strike="noStrike" sz="1200">
                <a:ln/>
                <a:solidFill>
                  <a:srgbClr val="5B8CB8">
                    <a:alpha val="90196"/>
                  </a:srgbClr>
                </a:solidFill>
                <a:latin typeface="FZYaYiHei GB18030L2 R"/>
                <a:ea typeface="FZYaYiHei GB18030L2 R"/>
                <a:cs typeface="FZYaYiHei GB18030L2 R"/>
              </a:rPr>
              <a:t>60℃过热</a:t>
            </a:r>
            <a:endParaRPr/>
          </a:p>
        </p:txBody>
      </p:sp>
      <p:sp>
        <p:nvSpPr>
          <p:cNvPr id="16" name="AutoShape 16"/>
          <p:cNvSpPr/>
          <p:nvPr/>
        </p:nvSpPr>
        <p:spPr>
          <a:xfrm flipH="false" flipV="false" rot="0">
            <a:off x="4304223" y="2283916"/>
            <a:ext cx="3580505" cy="4116884"/>
          </a:xfrm>
          <a:prstGeom prst="rect">
            <a:avLst/>
          </a:prstGeom>
          <a:solidFill>
            <a:srgbClr val="E8EBEF">
              <a:alpha val="100000"/>
            </a:srgbClr>
          </a:solidFill>
          <a:ln w="9525">
            <a:solidFill>
              <a:srgbClr val="C5CDD6">
                <a:alpha val="100000"/>
              </a:srgbClr>
            </a:solidFill>
            <a:prstDash val="solid"/>
            <a:headEnd type="none"/>
            <a:tailEnd type="none"/>
          </a:ln>
        </p:spPr>
      </p:sp>
      <p:sp>
        <p:nvSpPr>
          <p:cNvPr id="17" name="AutoShape 17"/>
          <p:cNvSpPr/>
          <p:nvPr/>
        </p:nvSpPr>
        <p:spPr>
          <a:xfrm flipH="false" flipV="false" rot="0">
            <a:off x="4304223" y="2283916"/>
            <a:ext cx="3580505" cy="9525"/>
          </a:xfrm>
          <a:prstGeom prst="line">
            <a:avLst/>
          </a:prstGeom>
          <a:ln w="28575">
            <a:solidFill>
              <a:srgbClr val="5B8CB8">
                <a:alpha val="100000"/>
              </a:srgbClr>
            </a:solidFill>
            <a:prstDash val="solid"/>
            <a:headEnd type="none"/>
            <a:tailEnd type="none"/>
          </a:ln>
        </p:spPr>
      </p:sp>
      <p:sp>
        <p:nvSpPr>
          <p:cNvPr id="18" name="AutoShape 18"/>
          <p:cNvSpPr/>
          <p:nvPr/>
        </p:nvSpPr>
        <p:spPr>
          <a:xfrm flipH="false" flipV="false" rot="0">
            <a:off x="4565159" y="2613527"/>
            <a:ext cx="137126" cy="137160"/>
          </a:xfrm>
          <a:custGeom>
            <a:rect b="b" l="l" r="r" t="t"/>
            <a:pathLst>
              <a:path h="10000" w="9998">
                <a:moveTo>
                  <a:pt x="9456" y="542"/>
                </a:moveTo>
                <a:cubicBezTo>
                  <a:pt x="9722" y="808"/>
                  <a:pt x="9903" y="1122"/>
                  <a:pt x="9998" y="1483"/>
                </a:cubicBezTo>
                <a:cubicBezTo>
                  <a:pt x="10092" y="1844"/>
                  <a:pt x="10092" y="2205"/>
                  <a:pt x="9998" y="2567"/>
                </a:cubicBezTo>
                <a:cubicBezTo>
                  <a:pt x="9903" y="2928"/>
                  <a:pt x="9722" y="3245"/>
                  <a:pt x="9456" y="3519"/>
                </a:cubicBezTo>
                <a:lnTo>
                  <a:pt x="5144" y="7833"/>
                </a:lnTo>
                <a:cubicBezTo>
                  <a:pt x="4975" y="8001"/>
                  <a:pt x="4782" y="8136"/>
                  <a:pt x="4565" y="8238"/>
                </a:cubicBezTo>
                <a:cubicBezTo>
                  <a:pt x="4347" y="8339"/>
                  <a:pt x="4123" y="8404"/>
                  <a:pt x="3892" y="8432"/>
                </a:cubicBezTo>
                <a:lnTo>
                  <a:pt x="2114" y="8632"/>
                </a:lnTo>
                <a:lnTo>
                  <a:pt x="905" y="9842"/>
                </a:lnTo>
                <a:cubicBezTo>
                  <a:pt x="799" y="9947"/>
                  <a:pt x="675" y="10000"/>
                  <a:pt x="531" y="10000"/>
                </a:cubicBezTo>
                <a:cubicBezTo>
                  <a:pt x="387" y="10000"/>
                  <a:pt x="263" y="9947"/>
                  <a:pt x="158" y="9842"/>
                </a:cubicBezTo>
                <a:cubicBezTo>
                  <a:pt x="52" y="9736"/>
                  <a:pt x="0" y="9612"/>
                  <a:pt x="0" y="9469"/>
                </a:cubicBezTo>
                <a:cubicBezTo>
                  <a:pt x="0" y="9325"/>
                  <a:pt x="52" y="9200"/>
                  <a:pt x="158" y="9095"/>
                </a:cubicBezTo>
                <a:lnTo>
                  <a:pt x="1367" y="7885"/>
                </a:lnTo>
                <a:lnTo>
                  <a:pt x="1567" y="6107"/>
                </a:lnTo>
                <a:cubicBezTo>
                  <a:pt x="1595" y="5875"/>
                  <a:pt x="1660" y="5651"/>
                  <a:pt x="1762" y="5434"/>
                </a:cubicBezTo>
                <a:cubicBezTo>
                  <a:pt x="1863" y="5216"/>
                  <a:pt x="1998" y="5023"/>
                  <a:pt x="2167" y="4855"/>
                </a:cubicBezTo>
                <a:lnTo>
                  <a:pt x="6480" y="542"/>
                </a:lnTo>
                <a:cubicBezTo>
                  <a:pt x="6753" y="275"/>
                  <a:pt x="7070" y="94"/>
                  <a:pt x="7431" y="0"/>
                </a:cubicBezTo>
                <a:cubicBezTo>
                  <a:pt x="7792" y="-94"/>
                  <a:pt x="8153" y="-94"/>
                  <a:pt x="8515" y="0"/>
                </a:cubicBezTo>
                <a:cubicBezTo>
                  <a:pt x="8876" y="94"/>
                  <a:pt x="9190" y="275"/>
                  <a:pt x="9456" y="542"/>
                </a:cubicBezTo>
                <a:moveTo>
                  <a:pt x="7226" y="1289"/>
                </a:moveTo>
                <a:lnTo>
                  <a:pt x="2914" y="5602"/>
                </a:lnTo>
                <a:cubicBezTo>
                  <a:pt x="2738" y="5777"/>
                  <a:pt x="2637" y="5984"/>
                  <a:pt x="2609" y="6223"/>
                </a:cubicBezTo>
                <a:lnTo>
                  <a:pt x="2461" y="7538"/>
                </a:lnTo>
                <a:lnTo>
                  <a:pt x="3776" y="7391"/>
                </a:lnTo>
                <a:cubicBezTo>
                  <a:pt x="4014" y="7363"/>
                  <a:pt x="4221" y="7261"/>
                  <a:pt x="4397" y="7086"/>
                </a:cubicBezTo>
                <a:lnTo>
                  <a:pt x="4618" y="6865"/>
                </a:lnTo>
                <a:lnTo>
                  <a:pt x="3881" y="6118"/>
                </a:lnTo>
                <a:lnTo>
                  <a:pt x="4618" y="5381"/>
                </a:lnTo>
                <a:lnTo>
                  <a:pt x="5365" y="6118"/>
                </a:lnTo>
                <a:lnTo>
                  <a:pt x="6111" y="5381"/>
                </a:lnTo>
                <a:lnTo>
                  <a:pt x="5365" y="4634"/>
                </a:lnTo>
                <a:lnTo>
                  <a:pt x="6111" y="3887"/>
                </a:lnTo>
                <a:lnTo>
                  <a:pt x="6848" y="4634"/>
                </a:lnTo>
                <a:lnTo>
                  <a:pt x="7594" y="3887"/>
                </a:lnTo>
                <a:lnTo>
                  <a:pt x="6848" y="3151"/>
                </a:lnTo>
                <a:lnTo>
                  <a:pt x="7594" y="2404"/>
                </a:lnTo>
                <a:lnTo>
                  <a:pt x="8341" y="3140"/>
                </a:lnTo>
                <a:lnTo>
                  <a:pt x="8709" y="2772"/>
                </a:lnTo>
                <a:cubicBezTo>
                  <a:pt x="8842" y="2638"/>
                  <a:pt x="8933" y="2481"/>
                  <a:pt x="8983" y="2299"/>
                </a:cubicBezTo>
                <a:cubicBezTo>
                  <a:pt x="9032" y="2116"/>
                  <a:pt x="9032" y="1935"/>
                  <a:pt x="8983" y="1757"/>
                </a:cubicBezTo>
                <a:cubicBezTo>
                  <a:pt x="8933" y="1578"/>
                  <a:pt x="8842" y="1422"/>
                  <a:pt x="8709" y="1289"/>
                </a:cubicBezTo>
                <a:cubicBezTo>
                  <a:pt x="8576" y="1155"/>
                  <a:pt x="8420" y="1064"/>
                  <a:pt x="8241" y="1015"/>
                </a:cubicBezTo>
                <a:cubicBezTo>
                  <a:pt x="8062" y="966"/>
                  <a:pt x="7882" y="966"/>
                  <a:pt x="7700" y="1015"/>
                </a:cubicBezTo>
                <a:cubicBezTo>
                  <a:pt x="7517" y="1064"/>
                  <a:pt x="7359" y="1155"/>
                  <a:pt x="7226" y="1289"/>
                </a:cubicBezTo>
              </a:path>
            </a:pathLst>
          </a:custGeom>
          <a:solidFill>
            <a:srgbClr val="0A1F3D">
              <a:alpha val="100000"/>
            </a:srgbClr>
          </a:solidFill>
          <a:ln>
            <a:headEnd type="none"/>
            <a:tailEnd type="none"/>
          </a:ln>
        </p:spPr>
      </p:sp>
      <p:sp>
        <p:nvSpPr>
          <p:cNvPr id="19" name="TextBox 19"/>
          <p:cNvSpPr txBox="true"/>
          <p:nvPr/>
        </p:nvSpPr>
        <p:spPr>
          <a:xfrm flipH="false" flipV="false" rot="0">
            <a:off x="4763244" y="2615357"/>
            <a:ext cx="2845328" cy="133350"/>
          </a:xfrm>
          <a:prstGeom prst="rect">
            <a:avLst/>
          </a:prstGeom>
          <a:ln>
            <a:headEnd type="none"/>
            <a:tailEnd type="none"/>
          </a:ln>
        </p:spPr>
        <p:txBody>
          <a:bodyPr anchor="ctr"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用户实测验证</a:t>
            </a:r>
            <a:endParaRPr lang="en-US" sz="1100"/>
          </a:p>
        </p:txBody>
      </p:sp>
      <p:sp>
        <p:nvSpPr>
          <p:cNvPr id="20" name="TextBox 20"/>
          <p:cNvSpPr txBox="true"/>
          <p:nvPr/>
        </p:nvSpPr>
        <p:spPr>
          <a:xfrm flipH="false" flipV="false" rot="0">
            <a:off x="4580379" y="2946946"/>
            <a:ext cx="3028193" cy="420886"/>
          </a:xfrm>
          <a:prstGeom prst="rect">
            <a:avLst/>
          </a:prstGeom>
          <a:ln>
            <a:headEnd type="none"/>
            <a:tailEnd type="none"/>
          </a:ln>
        </p:spPr>
        <p:txBody>
          <a:bodyPr anchor="t" anchorCtr="false" bIns="0" lIns="0" rIns="0" rtlCol="false" tIns="0" vert="horz" wrap="square"/>
          <a:lstStyle/>
          <a:p>
            <a:pPr algn="l">
              <a:defRPr/>
            </a:pPr>
            <a:r>
              <a:rPr b="true" i="false" lang="en-US" strike="noStrike" sz="1200">
                <a:ln/>
                <a:solidFill>
                  <a:srgbClr val="0A1F3D">
                    <a:alpha val="90196"/>
                  </a:srgbClr>
                </a:solidFill>
                <a:latin typeface="FZYaYiHei GB18030L2 R"/>
                <a:ea typeface="FZYaYiHei GB18030L2 R"/>
                <a:cs typeface="FZYaYiHei GB18030L2 R"/>
              </a:rPr>
              <a:t>开启权限：</a:t>
            </a:r>
            <a:r>
              <a:rPr b="false" i="false" strike="noStrike" sz="1200">
                <a:ln/>
                <a:solidFill>
                  <a:srgbClr val="0A1F3D">
                    <a:alpha val="90196"/>
                  </a:srgbClr>
                </a:solidFill>
                <a:latin typeface="FZYaYiHei GB18030L2 R"/>
                <a:ea typeface="FZYaYiHei GB18030L2 R"/>
                <a:cs typeface="FZYaYiHei GB18030L2 R"/>
              </a:rPr>
              <a:t>反复搜索蓝牙，CPU </a:t>
            </a:r>
            <a:r>
              <a:rPr b="true" i="false" strike="noStrike" sz="1200">
                <a:ln/>
                <a:solidFill>
                  <a:srgbClr val="C45C4A">
                    <a:alpha val="90196"/>
                  </a:srgbClr>
                </a:solidFill>
                <a:latin typeface="FZYaYiHei GB18030L2 R"/>
                <a:ea typeface="FZYaYiHei GB18030L2 R"/>
                <a:cs typeface="FZYaYiHei GB18030L2 R"/>
              </a:rPr>
              <a:t>60℃</a:t>
            </a:r>
            <a:endParaRPr lang="en-US" sz="1100"/>
          </a:p>
          <a:p>
            <a:pPr algn="l"/>
            <a:r>
              <a:rPr b="true" i="false" strike="noStrike" sz="1200">
                <a:ln/>
                <a:solidFill>
                  <a:srgbClr val="0A1F3D">
                    <a:alpha val="90196"/>
                  </a:srgbClr>
                </a:solidFill>
                <a:latin typeface="FZYaYiHei GB18030L2 R"/>
                <a:ea typeface="FZYaYiHei GB18030L2 R"/>
                <a:cs typeface="FZYaYiHei GB18030L2 R"/>
              </a:rPr>
              <a:t>关闭权限：</a:t>
            </a:r>
            <a:r>
              <a:rPr b="false" i="false" strike="noStrike" sz="1200">
                <a:ln/>
                <a:solidFill>
                  <a:srgbClr val="0A1F3D">
                    <a:alpha val="90196"/>
                  </a:srgbClr>
                </a:solidFill>
                <a:latin typeface="FZYaYiHei GB18030L2 R"/>
                <a:ea typeface="FZYaYiHei GB18030L2 R"/>
                <a:cs typeface="FZYaYiHei GB18030L2 R"/>
              </a:rPr>
              <a:t>搜索被拦截，温度正常</a:t>
            </a:r>
            <a:endParaRPr/>
          </a:p>
        </p:txBody>
      </p:sp>
      <p:sp>
        <p:nvSpPr>
          <p:cNvPr id="21" name="AutoShape 21"/>
          <p:cNvSpPr/>
          <p:nvPr/>
        </p:nvSpPr>
        <p:spPr>
          <a:xfrm flipH="false" flipV="false" rot="0">
            <a:off x="4580379" y="5322838"/>
            <a:ext cx="3028193" cy="9525"/>
          </a:xfrm>
          <a:prstGeom prst="line">
            <a:avLst/>
          </a:prstGeom>
          <a:ln w="9525">
            <a:solidFill>
              <a:srgbClr val="C5CDD6">
                <a:alpha val="70196"/>
              </a:srgbClr>
            </a:solidFill>
            <a:prstDash val="solid"/>
            <a:headEnd type="none"/>
            <a:tailEnd type="none"/>
          </a:ln>
        </p:spPr>
      </p:sp>
      <p:sp>
        <p:nvSpPr>
          <p:cNvPr id="22" name="TextBox 22"/>
          <p:cNvSpPr txBox="true"/>
          <p:nvPr/>
        </p:nvSpPr>
        <p:spPr>
          <a:xfrm flipH="false" flipV="false" rot="0">
            <a:off x="4580379" y="5513338"/>
            <a:ext cx="3304348" cy="57894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70196"/>
                  </a:srgbClr>
                </a:solidFill>
                <a:latin typeface="FZYaYiHei GB18030L2 R"/>
                <a:ea typeface="FZYaYiHei GB18030L2 R"/>
                <a:cs typeface="FZYaYiHei GB18030L2 R"/>
              </a:rPr>
              <a:t>用户实测验证表明，授权"连接附近设备"时温度异</a:t>
            </a:r>
            <a:endParaRPr lang="en-US" sz="1100"/>
          </a:p>
          <a:p>
            <a:pPr algn="l"/>
            <a:r>
              <a:rPr b="false" i="false" strike="noStrike" sz="1000">
                <a:ln/>
                <a:solidFill>
                  <a:srgbClr val="0A1F3D">
                    <a:alpha val="70196"/>
                  </a:srgbClr>
                </a:solidFill>
                <a:latin typeface="FZYaYiHei GB18030L2 R"/>
                <a:ea typeface="FZYaYiHei GB18030L2 R"/>
                <a:cs typeface="FZYaYiHei GB18030L2 R"/>
              </a:rPr>
              <a:t>常，拒绝授权后回归正常使用麦克风模式，温度恢</a:t>
            </a:r>
            <a:endParaRPr/>
          </a:p>
          <a:p>
            <a:pPr algn="l"/>
            <a:r>
              <a:rPr b="false" i="false" strike="noStrike" sz="1000">
                <a:ln/>
                <a:solidFill>
                  <a:srgbClr val="0A1F3D">
                    <a:alpha val="70196"/>
                  </a:srgbClr>
                </a:solidFill>
                <a:latin typeface="FZYaYiHei GB18030L2 R"/>
                <a:ea typeface="FZYaYiHei GB18030L2 R"/>
                <a:cs typeface="FZYaYiHei GB18030L2 R"/>
              </a:rPr>
              <a:t>复正常，证实蓝牙搜索为过热直接成因。</a:t>
            </a:r>
            <a:endParaRPr/>
          </a:p>
        </p:txBody>
      </p:sp>
      <p:sp>
        <p:nvSpPr>
          <p:cNvPr id="23" name="AutoShape 23"/>
          <p:cNvSpPr/>
          <p:nvPr/>
        </p:nvSpPr>
        <p:spPr>
          <a:xfrm flipH="false" flipV="false" rot="0">
            <a:off x="8151362" y="2283916"/>
            <a:ext cx="3580505" cy="4116884"/>
          </a:xfrm>
          <a:prstGeom prst="rect">
            <a:avLst/>
          </a:prstGeom>
          <a:solidFill>
            <a:srgbClr val="E8EBEF">
              <a:alpha val="100000"/>
            </a:srgbClr>
          </a:solidFill>
          <a:ln w="9525">
            <a:solidFill>
              <a:srgbClr val="C5CDD6">
                <a:alpha val="100000"/>
              </a:srgbClr>
            </a:solidFill>
            <a:prstDash val="solid"/>
            <a:headEnd type="none"/>
            <a:tailEnd type="none"/>
          </a:ln>
        </p:spPr>
      </p:sp>
      <p:sp>
        <p:nvSpPr>
          <p:cNvPr id="24" name="AutoShape 24"/>
          <p:cNvSpPr/>
          <p:nvPr/>
        </p:nvSpPr>
        <p:spPr>
          <a:xfrm flipH="false" flipV="false" rot="0">
            <a:off x="8151362" y="2283916"/>
            <a:ext cx="3580505" cy="9525"/>
          </a:xfrm>
          <a:prstGeom prst="line">
            <a:avLst/>
          </a:prstGeom>
          <a:ln w="28575">
            <a:solidFill>
              <a:srgbClr val="5B8CB8">
                <a:alpha val="100000"/>
              </a:srgbClr>
            </a:solidFill>
            <a:prstDash val="solid"/>
            <a:headEnd type="none"/>
            <a:tailEnd type="none"/>
          </a:ln>
        </p:spPr>
      </p:sp>
      <p:sp>
        <p:nvSpPr>
          <p:cNvPr id="25" name="AutoShape 25"/>
          <p:cNvSpPr/>
          <p:nvPr/>
        </p:nvSpPr>
        <p:spPr>
          <a:xfrm flipH="false" flipV="false" rot="0">
            <a:off x="8412296" y="2613527"/>
            <a:ext cx="137126" cy="137160"/>
          </a:xfrm>
          <a:custGeom>
            <a:rect b="b" l="l" r="r" t="t"/>
            <a:pathLst>
              <a:path h="10000" w="9998">
                <a:moveTo>
                  <a:pt x="6665" y="0"/>
                </a:moveTo>
                <a:lnTo>
                  <a:pt x="9998" y="3000"/>
                </a:lnTo>
                <a:lnTo>
                  <a:pt x="9998" y="9500"/>
                </a:lnTo>
                <a:cubicBezTo>
                  <a:pt x="9998" y="9640"/>
                  <a:pt x="9944" y="9758"/>
                  <a:pt x="9837" y="9855"/>
                </a:cubicBezTo>
                <a:cubicBezTo>
                  <a:pt x="9729" y="9951"/>
                  <a:pt x="9598" y="10000"/>
                  <a:pt x="9443" y="10000"/>
                </a:cubicBezTo>
                <a:lnTo>
                  <a:pt x="555" y="10000"/>
                </a:lnTo>
                <a:cubicBezTo>
                  <a:pt x="399" y="10000"/>
                  <a:pt x="268" y="9951"/>
                  <a:pt x="161" y="9855"/>
                </a:cubicBezTo>
                <a:cubicBezTo>
                  <a:pt x="53" y="9758"/>
                  <a:pt x="0" y="9640"/>
                  <a:pt x="0" y="9500"/>
                </a:cubicBezTo>
                <a:lnTo>
                  <a:pt x="0" y="500"/>
                </a:lnTo>
                <a:cubicBezTo>
                  <a:pt x="0" y="360"/>
                  <a:pt x="53" y="241"/>
                  <a:pt x="161" y="145"/>
                </a:cubicBezTo>
                <a:cubicBezTo>
                  <a:pt x="268" y="48"/>
                  <a:pt x="399" y="0"/>
                  <a:pt x="555" y="0"/>
                </a:cubicBezTo>
                <a:lnTo>
                  <a:pt x="6665" y="0"/>
                </a:lnTo>
                <a:moveTo>
                  <a:pt x="8887" y="9000"/>
                </a:moveTo>
                <a:lnTo>
                  <a:pt x="8887" y="3500"/>
                </a:lnTo>
                <a:lnTo>
                  <a:pt x="6110" y="3500"/>
                </a:lnTo>
                <a:lnTo>
                  <a:pt x="6110" y="1000"/>
                </a:lnTo>
                <a:lnTo>
                  <a:pt x="1111" y="1000"/>
                </a:lnTo>
                <a:lnTo>
                  <a:pt x="1111" y="9000"/>
                </a:lnTo>
                <a:lnTo>
                  <a:pt x="8887" y="9000"/>
                </a:lnTo>
                <a:moveTo>
                  <a:pt x="2777" y="3500"/>
                </a:moveTo>
                <a:lnTo>
                  <a:pt x="2777" y="2500"/>
                </a:lnTo>
                <a:lnTo>
                  <a:pt x="4444" y="2500"/>
                </a:lnTo>
                <a:lnTo>
                  <a:pt x="4444" y="3500"/>
                </a:lnTo>
                <a:lnTo>
                  <a:pt x="2777" y="3500"/>
                </a:lnTo>
                <a:moveTo>
                  <a:pt x="2777" y="5500"/>
                </a:moveTo>
                <a:lnTo>
                  <a:pt x="2777" y="4500"/>
                </a:lnTo>
                <a:lnTo>
                  <a:pt x="7221" y="4500"/>
                </a:lnTo>
                <a:lnTo>
                  <a:pt x="7221" y="5500"/>
                </a:lnTo>
                <a:lnTo>
                  <a:pt x="2777" y="5500"/>
                </a:lnTo>
                <a:moveTo>
                  <a:pt x="2777" y="7500"/>
                </a:moveTo>
                <a:lnTo>
                  <a:pt x="2777" y="6500"/>
                </a:lnTo>
                <a:lnTo>
                  <a:pt x="7221" y="6500"/>
                </a:lnTo>
                <a:lnTo>
                  <a:pt x="7221" y="7500"/>
                </a:lnTo>
              </a:path>
            </a:pathLst>
          </a:custGeom>
          <a:solidFill>
            <a:srgbClr val="0A1F3D">
              <a:alpha val="100000"/>
            </a:srgbClr>
          </a:solidFill>
          <a:ln>
            <a:headEnd type="none"/>
            <a:tailEnd type="none"/>
          </a:ln>
        </p:spPr>
      </p:sp>
      <p:sp>
        <p:nvSpPr>
          <p:cNvPr id="26" name="TextBox 26"/>
          <p:cNvSpPr txBox="true"/>
          <p:nvPr/>
        </p:nvSpPr>
        <p:spPr>
          <a:xfrm flipH="false" flipV="false" rot="0">
            <a:off x="8610382" y="2615357"/>
            <a:ext cx="2845328" cy="133350"/>
          </a:xfrm>
          <a:prstGeom prst="rect">
            <a:avLst/>
          </a:prstGeom>
          <a:ln>
            <a:headEnd type="none"/>
            <a:tailEnd type="none"/>
          </a:ln>
        </p:spPr>
        <p:txBody>
          <a:bodyPr anchor="ctr"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日志证据</a:t>
            </a:r>
            <a:endParaRPr lang="en-US" sz="1100"/>
          </a:p>
        </p:txBody>
      </p:sp>
      <p:sp>
        <p:nvSpPr>
          <p:cNvPr id="27" name="AutoShape 27"/>
          <p:cNvSpPr/>
          <p:nvPr/>
        </p:nvSpPr>
        <p:spPr>
          <a:xfrm flipH="false" flipV="false" rot="0">
            <a:off x="8732242" y="2946946"/>
            <a:ext cx="882330" cy="161925"/>
          </a:xfrm>
          <a:prstGeom prst="rect">
            <a:avLst/>
          </a:prstGeom>
          <a:solidFill>
            <a:srgbClr val="F1F3F5">
              <a:alpha val="90196"/>
            </a:srgbClr>
          </a:solidFill>
          <a:ln>
            <a:headEnd type="none"/>
            <a:tailEnd type="none"/>
          </a:ln>
        </p:spPr>
      </p:sp>
      <p:sp>
        <p:nvSpPr>
          <p:cNvPr id="28" name="TextBox 28"/>
          <p:cNvSpPr txBox="true"/>
          <p:nvPr/>
        </p:nvSpPr>
        <p:spPr>
          <a:xfrm flipH="false" flipV="false" rot="0">
            <a:off x="8770332" y="2956471"/>
            <a:ext cx="2685378"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SpeexEncode</a:t>
            </a:r>
            <a:endParaRPr lang="en-US" sz="1100"/>
          </a:p>
        </p:txBody>
      </p:sp>
      <p:sp>
        <p:nvSpPr>
          <p:cNvPr id="29" name="AutoShape 29"/>
          <p:cNvSpPr/>
          <p:nvPr/>
        </p:nvSpPr>
        <p:spPr>
          <a:xfrm flipH="false" flipV="false" rot="0">
            <a:off x="8427518" y="3205907"/>
            <a:ext cx="1184227" cy="161925"/>
          </a:xfrm>
          <a:prstGeom prst="rect">
            <a:avLst/>
          </a:prstGeom>
          <a:solidFill>
            <a:srgbClr val="F1F3F5">
              <a:alpha val="90196"/>
            </a:srgbClr>
          </a:solidFill>
          <a:ln>
            <a:headEnd type="none"/>
            <a:tailEnd type="none"/>
          </a:ln>
        </p:spPr>
      </p:sp>
      <p:sp>
        <p:nvSpPr>
          <p:cNvPr id="30" name="TextBox 30"/>
          <p:cNvSpPr txBox="true"/>
          <p:nvPr/>
        </p:nvSpPr>
        <p:spPr>
          <a:xfrm flipH="false" flipV="false" rot="0">
            <a:off x="8465608" y="3215432"/>
            <a:ext cx="2990102"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startBluetoothSco()</a:t>
            </a:r>
            <a:endParaRPr lang="en-US" sz="1100"/>
          </a:p>
        </p:txBody>
      </p:sp>
      <p:sp>
        <p:nvSpPr>
          <p:cNvPr id="31" name="TextBox 31"/>
          <p:cNvSpPr txBox="true"/>
          <p:nvPr/>
        </p:nvSpPr>
        <p:spPr>
          <a:xfrm flipH="false" flipV="false" rot="0">
            <a:off x="8427518" y="2946946"/>
            <a:ext cx="3304348" cy="67984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每次SpeexEncode之前触发</a:t>
            </a:r>
            <a:endParaRPr lang="en-US" sz="1100"/>
          </a:p>
          <a:p>
            <a:pPr algn="l"/>
            <a:r>
              <a:rPr b="false" i="false" strike="noStrike" sz="1200">
                <a:ln/>
                <a:solidFill>
                  <a:srgbClr val="0A1F3D">
                    <a:alpha val="90196"/>
                  </a:srgbClr>
                </a:solidFill>
                <a:latin typeface="FZYaYiHei GB18030L2 R"/>
                <a:ea typeface="FZYaYiHei GB18030L2 R"/>
                <a:cs typeface="FZYaYiHei GB18030L2 R"/>
              </a:rPr>
              <a:t>startBluetoothSco()，高频次调用累积成热损</a:t>
            </a:r>
            <a:endParaRPr/>
          </a:p>
          <a:p>
            <a:pPr algn="l"/>
            <a:r>
              <a:rPr b="false" i="false" strike="noStrike" sz="1200">
                <a:ln/>
                <a:solidFill>
                  <a:srgbClr val="0A1F3D">
                    <a:alpha val="90196"/>
                  </a:srgbClr>
                </a:solidFill>
                <a:latin typeface="FZYaYiHei GB18030L2 R"/>
                <a:ea typeface="FZYaYiHei GB18030L2 R"/>
                <a:cs typeface="FZYaYiHei GB18030L2 R"/>
              </a:rPr>
              <a:t>耗。</a:t>
            </a:r>
            <a:endParaRPr/>
          </a:p>
        </p:txBody>
      </p:sp>
      <p:sp>
        <p:nvSpPr>
          <p:cNvPr id="32" name="AutoShape 32"/>
          <p:cNvSpPr/>
          <p:nvPr/>
        </p:nvSpPr>
        <p:spPr>
          <a:xfrm flipH="false" flipV="false" rot="0">
            <a:off x="8427518" y="5524500"/>
            <a:ext cx="3028193" cy="600075"/>
          </a:xfrm>
          <a:prstGeom prst="roundRect">
            <a:avLst>
              <a:gd fmla="val 9675" name="adj"/>
            </a:avLst>
          </a:prstGeom>
          <a:solidFill>
            <a:srgbClr val="F1F3F5">
              <a:alpha val="60000"/>
            </a:srgbClr>
          </a:solidFill>
          <a:ln>
            <a:headEnd type="none"/>
            <a:tailEnd type="none"/>
          </a:ln>
        </p:spPr>
      </p:sp>
      <p:sp>
        <p:nvSpPr>
          <p:cNvPr id="33" name="TextBox 33"/>
          <p:cNvSpPr txBox="true"/>
          <p:nvPr/>
        </p:nvSpPr>
        <p:spPr>
          <a:xfrm flipH="false" flipV="false" rot="0">
            <a:off x="8541789" y="5657850"/>
            <a:ext cx="2913921" cy="328612"/>
          </a:xfrm>
          <a:prstGeom prst="rect">
            <a:avLst/>
          </a:prstGeom>
          <a:ln>
            <a:headEnd type="none"/>
            <a:tailEnd type="none"/>
          </a:ln>
        </p:spPr>
        <p:txBody>
          <a:bodyPr anchor="t" anchorCtr="false" bIns="0" lIns="0" rIns="0" rtlCol="false" tIns="0" vert="horz" wrap="square"/>
          <a:lstStyle/>
          <a:p>
            <a:pPr algn="l">
              <a:defRPr/>
            </a:pPr>
            <a:r>
              <a:rPr b="false" i="false" lang="en-US" strike="noStrike" sz="900">
                <a:ln/>
                <a:solidFill>
                  <a:srgbClr val="0A1F3D">
                    <a:alpha val="60000"/>
                  </a:srgbClr>
                </a:solidFill>
                <a:latin typeface="Inter"/>
                <a:ea typeface="Inter"/>
                <a:cs typeface="Inter"/>
              </a:rPr>
              <a:t>// 每次编码前强制触发</a:t>
            </a:r>
            <a:endParaRPr lang="en-US" sz="1100"/>
          </a:p>
          <a:p>
            <a:pPr algn="l"/>
            <a:r>
              <a:rPr b="false" i="false" strike="noStrike" sz="900">
                <a:ln/>
                <a:solidFill>
                  <a:srgbClr val="0A1F3D">
                    <a:alpha val="60000"/>
                  </a:srgbClr>
                </a:solidFill>
                <a:latin typeface="Inter"/>
                <a:ea typeface="Inter"/>
                <a:cs typeface="Inter"/>
              </a:rPr>
              <a:t>startBluetoothSco(); // 未检查设备状态</a:t>
            </a:r>
            <a:endParaRPr/>
          </a:p>
        </p:txBody>
      </p:sp>
    </p:spTree>
  </p:cSld>
  <p:clrMapOvr>
    <a:masterClrMapping/>
  </p:clrMapOvr>
</p:sld>
</file>

<file path=ppt/slides/slide38.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BACKDOOR </a:t>
            </a:r>
            <a:r>
              <a:rPr b="false" i="false" strike="noStrike" sz="900">
                <a:ln/>
                <a:solidFill>
                  <a:srgbClr val="0A1F3D">
                    <a:alpha val="60000"/>
                  </a:srgbClr>
                </a:solidFill>
                <a:latin typeface="Inter"/>
                <a:ea typeface="Inter"/>
                <a:cs typeface="Inter"/>
              </a:rPr>
              <a:t>07</a:t>
            </a:r>
            <a:r>
              <a:rPr b="false" i="false" strike="noStrike" sz="900">
                <a:ln/>
                <a:solidFill>
                  <a:srgbClr val="0A1F3D">
                    <a:alpha val="60000"/>
                  </a:srgbClr>
                </a:solidFill>
                <a:latin typeface="Alibaba PuHuiTi 3.0 55 Regular"/>
                <a:ea typeface="Alibaba PuHuiTi 3.0 55 Regular"/>
                <a:cs typeface="Alibaba PuHuiTi 3.0 55 Regular"/>
              </a:rPr>
              <a:t> / 7 BACKDOORS</a:t>
            </a:r>
            <a:endParaRPr lang="en-US" sz="1100"/>
          </a:p>
        </p:txBody>
      </p:sp>
      <p:sp>
        <p:nvSpPr>
          <p:cNvPr id="4" name="TextBox 4"/>
          <p:cNvSpPr txBox="true"/>
          <p:nvPr/>
        </p:nvSpPr>
        <p:spPr>
          <a:xfrm flipH="false" flipV="false" rot="0">
            <a:off x="457086" y="8001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后门 7：存储权限静默获取</a:t>
            </a:r>
            <a:endParaRPr lang="en-US" sz="1100"/>
          </a:p>
        </p:txBody>
      </p:sp>
      <p:sp>
        <p:nvSpPr>
          <p:cNvPr id="5" name="AutoShape 5"/>
          <p:cNvSpPr/>
          <p:nvPr/>
        </p:nvSpPr>
        <p:spPr>
          <a:xfrm flipH="false" flipV="false" rot="0">
            <a:off x="4924087" y="1495425"/>
            <a:ext cx="1444760" cy="190500"/>
          </a:xfrm>
          <a:prstGeom prst="roundRect">
            <a:avLst>
              <a:gd fmla="val 50000" name="adj"/>
            </a:avLst>
          </a:prstGeom>
          <a:solidFill>
            <a:srgbClr val="E8EBEF">
              <a:alpha val="85098"/>
            </a:srgbClr>
          </a:solidFill>
          <a:ln>
            <a:headEnd type="none"/>
            <a:tailEnd type="none"/>
          </a:ln>
        </p:spPr>
      </p:sp>
      <p:sp>
        <p:nvSpPr>
          <p:cNvPr id="6" name="TextBox 6"/>
          <p:cNvSpPr txBox="true"/>
          <p:nvPr/>
        </p:nvSpPr>
        <p:spPr>
          <a:xfrm flipH="false" flipV="false" rot="0">
            <a:off x="5000268" y="1514475"/>
            <a:ext cx="1368579"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targetSdkVersion='30'</a:t>
            </a:r>
            <a:endParaRPr lang="en-US" sz="1100"/>
          </a:p>
        </p:txBody>
      </p:sp>
      <p:sp>
        <p:nvSpPr>
          <p:cNvPr id="7" name="AutoShape 7"/>
          <p:cNvSpPr/>
          <p:nvPr/>
        </p:nvSpPr>
        <p:spPr>
          <a:xfrm flipH="false" flipV="false" rot="0">
            <a:off x="6758233" y="1495425"/>
            <a:ext cx="2341523" cy="190500"/>
          </a:xfrm>
          <a:prstGeom prst="roundRect">
            <a:avLst>
              <a:gd fmla="val 50000" name="adj"/>
            </a:avLst>
          </a:prstGeom>
          <a:solidFill>
            <a:srgbClr val="E8EBEF">
              <a:alpha val="85098"/>
            </a:srgbClr>
          </a:solidFill>
          <a:ln>
            <a:headEnd type="none"/>
            <a:tailEnd type="none"/>
          </a:ln>
        </p:spPr>
      </p:sp>
      <p:sp>
        <p:nvSpPr>
          <p:cNvPr id="8" name="TextBox 8"/>
          <p:cNvSpPr txBox="true"/>
          <p:nvPr/>
        </p:nvSpPr>
        <p:spPr>
          <a:xfrm flipH="false" flipV="false" rot="0">
            <a:off x="6834414" y="1514475"/>
            <a:ext cx="4333684"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requestLegacyExternalStorage='true'</a:t>
            </a:r>
            <a:endParaRPr lang="en-US" sz="1100"/>
          </a:p>
        </p:txBody>
      </p:sp>
      <p:sp>
        <p:nvSpPr>
          <p:cNvPr id="9" name="TextBox 9"/>
          <p:cNvSpPr txBox="true"/>
          <p:nvPr/>
        </p:nvSpPr>
        <p:spPr>
          <a:xfrm flipH="false" flipV="false" rot="0">
            <a:off x="457086" y="1495425"/>
            <a:ext cx="11274781" cy="698898"/>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5B8CB8">
                    <a:alpha val="85098"/>
                  </a:srgbClr>
                </a:solidFill>
                <a:latin typeface="FZYaYiHei GB18030L2 R"/>
                <a:ea typeface="FZYaYiHei GB18030L2 R"/>
                <a:cs typeface="FZYaYiHei GB18030L2 R"/>
              </a:rPr>
              <a:t>关键发现：</a:t>
            </a:r>
            <a:r>
              <a:rPr b="false" i="false" strike="noStrike" sz="1200">
                <a:ln/>
                <a:solidFill>
                  <a:srgbClr val="0A1F3D">
                    <a:alpha val="85098"/>
                  </a:srgbClr>
                </a:solidFill>
                <a:latin typeface="FZYaYiHei GB18030L2 R"/>
                <a:ea typeface="FZYaYiHei GB18030L2 R"/>
                <a:cs typeface="FZYaYiHei GB18030L2 R"/>
              </a:rPr>
              <a:t>存储权限获取利用 Android 11 兼容机制实现完全隐蔽：targetSdkVersion='30' 配合 requestLegacyExternalStorage='true' 配置，在 Android 11 设备上</a:t>
            </a:r>
            <a:endParaRPr lang="en-US" sz="1100"/>
          </a:p>
          <a:p>
            <a:pPr algn="l"/>
            <a:r>
              <a:rPr b="false" i="false" strike="noStrike" sz="1200">
                <a:ln/>
                <a:solidFill>
                  <a:srgbClr val="0A1F3D">
                    <a:alpha val="85098"/>
                  </a:srgbClr>
                </a:solidFill>
                <a:latin typeface="FZYaYiHei GB18030L2 R"/>
                <a:ea typeface="FZYaYiHei GB18030L2 R"/>
                <a:cs typeface="FZYaYiHei GB18030L2 R"/>
              </a:rPr>
              <a:t>复刻 Android 10 以前的"安装时授权"旧模型。</a:t>
            </a:r>
            <a:r>
              <a:rPr b="true" i="false" strike="noStrike" sz="1200">
                <a:ln/>
                <a:solidFill>
                  <a:srgbClr val="5B8CB8">
                    <a:alpha val="85098"/>
                  </a:srgbClr>
                </a:solidFill>
                <a:latin typeface="FZYaYiHei GB18030L2 R"/>
                <a:ea typeface="FZYaYiHei GB18030L2 R"/>
                <a:cs typeface="FZYaYiHei GB18030L2 R"/>
              </a:rPr>
              <a:t>READ_EXTERNAL_STORAGE</a:t>
            </a:r>
            <a:r>
              <a:rPr b="false" i="false" strike="noStrike" sz="1200">
                <a:ln/>
                <a:solidFill>
                  <a:srgbClr val="0A1F3D">
                    <a:alpha val="85098"/>
                  </a:srgbClr>
                </a:solidFill>
                <a:latin typeface="FZYaYiHei GB18030L2 R"/>
                <a:ea typeface="FZYaYiHei GB18030L2 R"/>
                <a:cs typeface="FZYaYiHei GB18030L2 R"/>
              </a:rPr>
              <a:t> 和 </a:t>
            </a:r>
            <a:r>
              <a:rPr b="true" i="false" strike="noStrike" sz="1200">
                <a:ln/>
                <a:solidFill>
                  <a:srgbClr val="5B8CB8">
                    <a:alpha val="85098"/>
                  </a:srgbClr>
                </a:solidFill>
                <a:latin typeface="FZYaYiHei GB18030L2 R"/>
                <a:ea typeface="FZYaYiHei GB18030L2 R"/>
                <a:cs typeface="FZYaYiHei GB18030L2 R"/>
              </a:rPr>
              <a:t>WRITE_EXTERNAL_STORAGE</a:t>
            </a:r>
            <a:r>
              <a:rPr b="false" i="false" strike="noStrike" sz="1200">
                <a:ln/>
                <a:solidFill>
                  <a:srgbClr val="0A1F3D">
                    <a:alpha val="85098"/>
                  </a:srgbClr>
                </a:solidFill>
                <a:latin typeface="FZYaYiHei GB18030L2 R"/>
                <a:ea typeface="FZYaYiHei GB18030L2 R"/>
                <a:cs typeface="FZYaYiHei GB18030L2 R"/>
              </a:rPr>
              <a:t> 在安装时自动授予，但系统设置界面不显示</a:t>
            </a:r>
            <a:endParaRPr/>
          </a:p>
          <a:p>
            <a:pPr algn="l"/>
            <a:r>
              <a:rPr b="false" i="false" strike="noStrike" sz="1200">
                <a:ln/>
                <a:solidFill>
                  <a:srgbClr val="0A1F3D">
                    <a:alpha val="85098"/>
                  </a:srgbClr>
                </a:solidFill>
                <a:latin typeface="FZYaYiHei GB18030L2 R"/>
                <a:ea typeface="FZYaYiHei GB18030L2 R"/>
                <a:cs typeface="FZYaYiHei GB18030L2 R"/>
              </a:rPr>
              <a:t>该权限，用户既无从知晓也无法通过常规界面撤销。</a:t>
            </a:r>
            <a:endParaRPr/>
          </a:p>
        </p:txBody>
      </p:sp>
      <p:sp>
        <p:nvSpPr>
          <p:cNvPr id="10" name="AutoShape 10"/>
          <p:cNvSpPr/>
          <p:nvPr/>
        </p:nvSpPr>
        <p:spPr>
          <a:xfrm flipH="false" flipV="false" rot="0">
            <a:off x="457086" y="2548533"/>
            <a:ext cx="5485028" cy="1449884"/>
          </a:xfrm>
          <a:prstGeom prst="rect">
            <a:avLst/>
          </a:prstGeom>
          <a:solidFill>
            <a:srgbClr val="E8EBEF">
              <a:alpha val="100000"/>
            </a:srgbClr>
          </a:solidFill>
          <a:ln w="9525">
            <a:solidFill>
              <a:srgbClr val="C5CDD6">
                <a:alpha val="100000"/>
              </a:srgbClr>
            </a:solidFill>
            <a:prstDash val="solid"/>
            <a:headEnd type="none"/>
            <a:tailEnd type="none"/>
          </a:ln>
        </p:spPr>
      </p:sp>
      <p:sp>
        <p:nvSpPr>
          <p:cNvPr id="11" name="AutoShape 11"/>
          <p:cNvSpPr/>
          <p:nvPr/>
        </p:nvSpPr>
        <p:spPr>
          <a:xfrm flipH="false" flipV="false" rot="0">
            <a:off x="457086" y="2548533"/>
            <a:ext cx="5485028" cy="9525"/>
          </a:xfrm>
          <a:prstGeom prst="line">
            <a:avLst/>
          </a:prstGeom>
          <a:ln w="28575">
            <a:solidFill>
              <a:srgbClr val="5B8CB8">
                <a:alpha val="100000"/>
              </a:srgbClr>
            </a:solidFill>
            <a:prstDash val="solid"/>
            <a:headEnd type="none"/>
            <a:tailEnd type="none"/>
          </a:ln>
        </p:spPr>
      </p:sp>
      <p:sp>
        <p:nvSpPr>
          <p:cNvPr id="12" name="AutoShape 12"/>
          <p:cNvSpPr/>
          <p:nvPr/>
        </p:nvSpPr>
        <p:spPr>
          <a:xfrm flipH="false" flipV="false" rot="0">
            <a:off x="686670" y="2829521"/>
            <a:ext cx="104748" cy="104775"/>
          </a:xfrm>
          <a:custGeom>
            <a:rect b="b" l="l" r="r" t="t"/>
            <a:pathLst>
              <a:path h="10000" w="9998">
                <a:moveTo>
                  <a:pt x="6665" y="3000"/>
                </a:moveTo>
                <a:lnTo>
                  <a:pt x="6665" y="1000"/>
                </a:lnTo>
                <a:lnTo>
                  <a:pt x="1111" y="1000"/>
                </a:lnTo>
                <a:lnTo>
                  <a:pt x="1111" y="9000"/>
                </a:lnTo>
                <a:lnTo>
                  <a:pt x="8887" y="9000"/>
                </a:lnTo>
                <a:lnTo>
                  <a:pt x="8887" y="3000"/>
                </a:lnTo>
                <a:lnTo>
                  <a:pt x="6665" y="3000"/>
                </a:lnTo>
                <a:moveTo>
                  <a:pt x="0" y="9500"/>
                </a:moveTo>
                <a:lnTo>
                  <a:pt x="0" y="500"/>
                </a:lnTo>
                <a:cubicBezTo>
                  <a:pt x="0" y="360"/>
                  <a:pt x="53" y="241"/>
                  <a:pt x="161" y="145"/>
                </a:cubicBezTo>
                <a:cubicBezTo>
                  <a:pt x="268" y="48"/>
                  <a:pt x="399" y="0"/>
                  <a:pt x="555" y="0"/>
                </a:cubicBezTo>
                <a:lnTo>
                  <a:pt x="7221" y="0"/>
                </a:lnTo>
                <a:lnTo>
                  <a:pt x="9998" y="2500"/>
                </a:lnTo>
                <a:lnTo>
                  <a:pt x="9998" y="9500"/>
                </a:lnTo>
                <a:cubicBezTo>
                  <a:pt x="9998" y="9633"/>
                  <a:pt x="9944" y="9750"/>
                  <a:pt x="9837" y="9850"/>
                </a:cubicBezTo>
                <a:cubicBezTo>
                  <a:pt x="9729" y="9950"/>
                  <a:pt x="9598" y="10000"/>
                  <a:pt x="9443" y="10000"/>
                </a:cubicBezTo>
                <a:lnTo>
                  <a:pt x="555" y="10000"/>
                </a:lnTo>
                <a:cubicBezTo>
                  <a:pt x="399" y="10000"/>
                  <a:pt x="268" y="9951"/>
                  <a:pt x="161" y="9855"/>
                </a:cubicBezTo>
                <a:cubicBezTo>
                  <a:pt x="53" y="9758"/>
                  <a:pt x="0" y="9640"/>
                  <a:pt x="0" y="9500"/>
                </a:cubicBezTo>
                <a:moveTo>
                  <a:pt x="6177" y="3230"/>
                </a:moveTo>
                <a:lnTo>
                  <a:pt x="8143" y="5000"/>
                </a:lnTo>
                <a:lnTo>
                  <a:pt x="6177" y="6770"/>
                </a:lnTo>
                <a:lnTo>
                  <a:pt x="5388" y="6060"/>
                </a:lnTo>
                <a:lnTo>
                  <a:pt x="6565" y="5000"/>
                </a:lnTo>
                <a:lnTo>
                  <a:pt x="5388" y="3940"/>
                </a:lnTo>
                <a:lnTo>
                  <a:pt x="6177" y="3230"/>
                </a:lnTo>
                <a:moveTo>
                  <a:pt x="3821" y="6770"/>
                </a:moveTo>
                <a:lnTo>
                  <a:pt x="1855" y="5000"/>
                </a:lnTo>
                <a:lnTo>
                  <a:pt x="3821" y="3230"/>
                </a:lnTo>
                <a:lnTo>
                  <a:pt x="4610" y="3940"/>
                </a:lnTo>
                <a:lnTo>
                  <a:pt x="3433" y="5000"/>
                </a:lnTo>
                <a:lnTo>
                  <a:pt x="4610" y="6060"/>
                </a:lnTo>
              </a:path>
            </a:pathLst>
          </a:custGeom>
          <a:solidFill>
            <a:srgbClr val="0A1F3D">
              <a:alpha val="100000"/>
            </a:srgbClr>
          </a:solidFill>
          <a:ln>
            <a:headEnd type="none"/>
            <a:tailEnd type="none"/>
          </a:ln>
        </p:spPr>
      </p:sp>
      <p:sp>
        <p:nvSpPr>
          <p:cNvPr id="13" name="TextBox 13"/>
          <p:cNvSpPr txBox="true"/>
          <p:nvPr/>
        </p:nvSpPr>
        <p:spPr>
          <a:xfrm flipH="false" flipV="false" rot="0">
            <a:off x="840073" y="2824758"/>
            <a:ext cx="4863976"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权限声明</a:t>
            </a:r>
            <a:endParaRPr lang="en-US" sz="1100"/>
          </a:p>
        </p:txBody>
      </p:sp>
      <p:sp>
        <p:nvSpPr>
          <p:cNvPr id="14" name="AutoShape 14"/>
          <p:cNvSpPr/>
          <p:nvPr/>
        </p:nvSpPr>
        <p:spPr>
          <a:xfrm flipH="false" flipV="false" rot="0">
            <a:off x="695151" y="3077171"/>
            <a:ext cx="2062540" cy="270421"/>
          </a:xfrm>
          <a:prstGeom prst="roundRect">
            <a:avLst>
              <a:gd fmla="val 47641" name="adj"/>
            </a:avLst>
          </a:prstGeom>
          <a:solidFill>
            <a:srgbClr val="F1F3F5">
              <a:alpha val="100000"/>
            </a:srgbClr>
          </a:solidFill>
          <a:ln>
            <a:headEnd type="none"/>
            <a:tailEnd type="none"/>
          </a:ln>
        </p:spPr>
      </p:sp>
      <p:sp>
        <p:nvSpPr>
          <p:cNvPr id="15" name="TextBox 15"/>
          <p:cNvSpPr txBox="true"/>
          <p:nvPr/>
        </p:nvSpPr>
        <p:spPr>
          <a:xfrm flipH="false" flipV="false" rot="0">
            <a:off x="790377" y="3134321"/>
            <a:ext cx="1967314"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READ_EXTERNAL_STORAGE</a:t>
            </a:r>
            <a:endParaRPr lang="en-US" sz="1100"/>
          </a:p>
        </p:txBody>
      </p:sp>
      <p:sp>
        <p:nvSpPr>
          <p:cNvPr id="16" name="AutoShape 16"/>
          <p:cNvSpPr/>
          <p:nvPr/>
        </p:nvSpPr>
        <p:spPr>
          <a:xfrm flipH="false" flipV="false" rot="0">
            <a:off x="695151" y="3423790"/>
            <a:ext cx="2121610" cy="270421"/>
          </a:xfrm>
          <a:prstGeom prst="roundRect">
            <a:avLst>
              <a:gd fmla="val 47641" name="adj"/>
            </a:avLst>
          </a:prstGeom>
          <a:solidFill>
            <a:srgbClr val="F1F3F5">
              <a:alpha val="100000"/>
            </a:srgbClr>
          </a:solidFill>
          <a:ln>
            <a:headEnd type="none"/>
            <a:tailEnd type="none"/>
          </a:ln>
        </p:spPr>
      </p:sp>
      <p:sp>
        <p:nvSpPr>
          <p:cNvPr id="17" name="TextBox 17"/>
          <p:cNvSpPr txBox="true"/>
          <p:nvPr/>
        </p:nvSpPr>
        <p:spPr>
          <a:xfrm flipH="false" flipV="false" rot="0">
            <a:off x="790377" y="3480940"/>
            <a:ext cx="2026384"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WRITE_EXTERNAL_STORAGE</a:t>
            </a:r>
            <a:endParaRPr lang="en-US" sz="1100"/>
          </a:p>
        </p:txBody>
      </p:sp>
      <p:sp>
        <p:nvSpPr>
          <p:cNvPr id="18" name="TextBox 18"/>
          <p:cNvSpPr txBox="true"/>
          <p:nvPr/>
        </p:nvSpPr>
        <p:spPr>
          <a:xfrm flipH="false" flipV="false" rot="0">
            <a:off x="695151" y="3798987"/>
            <a:ext cx="5008898"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70196"/>
                  </a:srgbClr>
                </a:solidFill>
                <a:latin typeface="FZYaYiHei GB18030L2 R"/>
                <a:ea typeface="FZYaYiHei GB18030L2 R"/>
                <a:cs typeface="FZYaYiHei GB18030L2 R"/>
              </a:rPr>
              <a:t>在 AndroidManifest.xml 中标准声明</a:t>
            </a:r>
            <a:endParaRPr lang="en-US" sz="1100"/>
          </a:p>
        </p:txBody>
      </p:sp>
      <p:sp>
        <p:nvSpPr>
          <p:cNvPr id="19" name="AutoShape 19"/>
          <p:cNvSpPr/>
          <p:nvPr/>
        </p:nvSpPr>
        <p:spPr>
          <a:xfrm flipH="false" flipV="false" rot="0">
            <a:off x="457086" y="4188916"/>
            <a:ext cx="5485028" cy="1449884"/>
          </a:xfrm>
          <a:prstGeom prst="rect">
            <a:avLst/>
          </a:prstGeom>
          <a:solidFill>
            <a:srgbClr val="E8EBEF">
              <a:alpha val="100000"/>
            </a:srgbClr>
          </a:solidFill>
          <a:ln w="9525">
            <a:solidFill>
              <a:srgbClr val="C5CDD6">
                <a:alpha val="100000"/>
              </a:srgbClr>
            </a:solidFill>
            <a:prstDash val="solid"/>
            <a:headEnd type="none"/>
            <a:tailEnd type="none"/>
          </a:ln>
        </p:spPr>
      </p:sp>
      <p:sp>
        <p:nvSpPr>
          <p:cNvPr id="20" name="AutoShape 20"/>
          <p:cNvSpPr/>
          <p:nvPr/>
        </p:nvSpPr>
        <p:spPr>
          <a:xfrm flipH="false" flipV="false" rot="0">
            <a:off x="457086" y="4188916"/>
            <a:ext cx="5485028" cy="9525"/>
          </a:xfrm>
          <a:prstGeom prst="line">
            <a:avLst/>
          </a:prstGeom>
          <a:ln w="28575">
            <a:solidFill>
              <a:srgbClr val="5B8CB8">
                <a:alpha val="100000"/>
              </a:srgbClr>
            </a:solidFill>
            <a:prstDash val="solid"/>
            <a:headEnd type="none"/>
            <a:tailEnd type="none"/>
          </a:ln>
        </p:spPr>
      </p:sp>
      <p:sp>
        <p:nvSpPr>
          <p:cNvPr id="21" name="AutoShape 21"/>
          <p:cNvSpPr/>
          <p:nvPr/>
        </p:nvSpPr>
        <p:spPr>
          <a:xfrm flipH="false" flipV="false" rot="0">
            <a:off x="686670" y="4469903"/>
            <a:ext cx="104748" cy="104775"/>
          </a:xfrm>
          <a:custGeom>
            <a:rect b="b" l="l" r="r" t="t"/>
            <a:pathLst>
              <a:path h="10000" w="9998">
                <a:moveTo>
                  <a:pt x="2230" y="2110"/>
                </a:moveTo>
                <a:lnTo>
                  <a:pt x="1730" y="1220"/>
                </a:lnTo>
                <a:cubicBezTo>
                  <a:pt x="2176" y="833"/>
                  <a:pt x="2676" y="533"/>
                  <a:pt x="3229" y="320"/>
                </a:cubicBezTo>
                <a:cubicBezTo>
                  <a:pt x="3795" y="106"/>
                  <a:pt x="4385"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526"/>
                  <a:pt x="9918" y="6036"/>
                  <a:pt x="9758" y="6530"/>
                </a:cubicBezTo>
                <a:cubicBezTo>
                  <a:pt x="9604" y="7010"/>
                  <a:pt x="9381" y="7456"/>
                  <a:pt x="9088" y="7870"/>
                </a:cubicBezTo>
                <a:lnTo>
                  <a:pt x="7499" y="5000"/>
                </a:lnTo>
                <a:lnTo>
                  <a:pt x="8998" y="5000"/>
                </a:lnTo>
                <a:cubicBezTo>
                  <a:pt x="8998" y="4273"/>
                  <a:pt x="8814" y="3600"/>
                  <a:pt x="8448" y="2980"/>
                </a:cubicBezTo>
                <a:cubicBezTo>
                  <a:pt x="8094" y="2380"/>
                  <a:pt x="7618" y="1903"/>
                  <a:pt x="7019" y="1550"/>
                </a:cubicBezTo>
                <a:cubicBezTo>
                  <a:pt x="6399" y="1183"/>
                  <a:pt x="5725" y="1000"/>
                  <a:pt x="4999" y="1000"/>
                </a:cubicBezTo>
                <a:cubicBezTo>
                  <a:pt x="4472" y="1000"/>
                  <a:pt x="3965" y="1100"/>
                  <a:pt x="3479" y="1300"/>
                </a:cubicBezTo>
                <a:cubicBezTo>
                  <a:pt x="3012" y="1493"/>
                  <a:pt x="2596" y="1763"/>
                  <a:pt x="2230" y="2110"/>
                </a:cubicBezTo>
                <a:moveTo>
                  <a:pt x="7768" y="7890"/>
                </a:moveTo>
                <a:lnTo>
                  <a:pt x="8268" y="8780"/>
                </a:lnTo>
                <a:cubicBezTo>
                  <a:pt x="7821" y="9166"/>
                  <a:pt x="7321" y="9466"/>
                  <a:pt x="6769" y="9680"/>
                </a:cubicBezTo>
                <a:cubicBezTo>
                  <a:pt x="6202" y="9893"/>
                  <a:pt x="5612" y="10000"/>
                  <a:pt x="4999" y="10000"/>
                </a:cubicBez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473"/>
                  <a:pt x="80" y="3963"/>
                  <a:pt x="240" y="3470"/>
                </a:cubicBezTo>
                <a:cubicBezTo>
                  <a:pt x="393" y="2990"/>
                  <a:pt x="616" y="2543"/>
                  <a:pt x="910" y="2130"/>
                </a:cubicBezTo>
                <a:lnTo>
                  <a:pt x="2500" y="5000"/>
                </a:lnTo>
                <a:lnTo>
                  <a:pt x="1000" y="5000"/>
                </a:lnTo>
                <a:cubicBezTo>
                  <a:pt x="1000" y="5726"/>
                  <a:pt x="1183" y="6400"/>
                  <a:pt x="1550" y="7020"/>
                </a:cubicBezTo>
                <a:cubicBezTo>
                  <a:pt x="1903" y="7620"/>
                  <a:pt x="2379" y="8096"/>
                  <a:pt x="2979" y="8450"/>
                </a:cubicBezTo>
                <a:cubicBezTo>
                  <a:pt x="3599" y="8816"/>
                  <a:pt x="4272" y="9000"/>
                  <a:pt x="4999" y="9000"/>
                </a:cubicBezTo>
                <a:cubicBezTo>
                  <a:pt x="5525" y="9000"/>
                  <a:pt x="6032" y="8900"/>
                  <a:pt x="6519" y="8700"/>
                </a:cubicBezTo>
                <a:cubicBezTo>
                  <a:pt x="6985" y="8506"/>
                  <a:pt x="7402" y="8236"/>
                  <a:pt x="7768" y="7890"/>
                </a:cubicBezTo>
              </a:path>
            </a:pathLst>
          </a:custGeom>
          <a:solidFill>
            <a:srgbClr val="0A1F3D">
              <a:alpha val="100000"/>
            </a:srgbClr>
          </a:solidFill>
          <a:ln>
            <a:headEnd type="none"/>
            <a:tailEnd type="none"/>
          </a:ln>
        </p:spPr>
      </p:sp>
      <p:sp>
        <p:nvSpPr>
          <p:cNvPr id="22" name="TextBox 22"/>
          <p:cNvSpPr txBox="true"/>
          <p:nvPr/>
        </p:nvSpPr>
        <p:spPr>
          <a:xfrm flipH="false" flipV="false" rot="0">
            <a:off x="840073" y="4465141"/>
            <a:ext cx="4863976"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兼容模式</a:t>
            </a:r>
            <a:endParaRPr lang="en-US" sz="1100"/>
          </a:p>
        </p:txBody>
      </p:sp>
      <p:sp>
        <p:nvSpPr>
          <p:cNvPr id="23" name="AutoShape 23"/>
          <p:cNvSpPr/>
          <p:nvPr/>
        </p:nvSpPr>
        <p:spPr>
          <a:xfrm flipH="false" flipV="false" rot="0">
            <a:off x="695151" y="4746128"/>
            <a:ext cx="2379613" cy="209550"/>
          </a:xfrm>
          <a:prstGeom prst="roundRect">
            <a:avLst>
              <a:gd fmla="val 50000" name="adj"/>
            </a:avLst>
          </a:prstGeom>
          <a:solidFill>
            <a:srgbClr val="F1F3F5">
              <a:alpha val="100000"/>
            </a:srgbClr>
          </a:solidFill>
          <a:ln>
            <a:headEnd type="none"/>
            <a:tailEnd type="none"/>
          </a:ln>
        </p:spPr>
      </p:sp>
      <p:sp>
        <p:nvSpPr>
          <p:cNvPr id="24" name="TextBox 24"/>
          <p:cNvSpPr txBox="true"/>
          <p:nvPr/>
        </p:nvSpPr>
        <p:spPr>
          <a:xfrm flipH="false" flipV="false" rot="0">
            <a:off x="790377" y="4774703"/>
            <a:ext cx="2284387"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requestLegacyExternalStorage='true'</a:t>
            </a:r>
            <a:endParaRPr lang="en-US" sz="1100"/>
          </a:p>
        </p:txBody>
      </p:sp>
      <p:sp>
        <p:nvSpPr>
          <p:cNvPr id="25" name="TextBox 25"/>
          <p:cNvSpPr txBox="true"/>
          <p:nvPr/>
        </p:nvSpPr>
        <p:spPr>
          <a:xfrm flipH="false" flipV="false" rot="0">
            <a:off x="695151" y="5100340"/>
            <a:ext cx="5008898"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70196"/>
                  </a:srgbClr>
                </a:solidFill>
                <a:latin typeface="FZYaYiHei GB18030L2 R"/>
                <a:ea typeface="FZYaYiHei GB18030L2 R"/>
                <a:cs typeface="FZYaYiHei GB18030L2 R"/>
              </a:rPr>
              <a:t>启用旧版存储权限模型，绕过 Android 11 的分区存储机制</a:t>
            </a:r>
            <a:endParaRPr lang="en-US" sz="1100"/>
          </a:p>
        </p:txBody>
      </p:sp>
      <p:sp>
        <p:nvSpPr>
          <p:cNvPr id="26" name="AutoShape 26"/>
          <p:cNvSpPr/>
          <p:nvPr/>
        </p:nvSpPr>
        <p:spPr>
          <a:xfrm flipH="false" flipV="false" rot="0">
            <a:off x="6246838" y="2548533"/>
            <a:ext cx="5485028" cy="1459409"/>
          </a:xfrm>
          <a:prstGeom prst="rect">
            <a:avLst/>
          </a:prstGeom>
          <a:solidFill>
            <a:srgbClr val="E8EBEF">
              <a:alpha val="100000"/>
            </a:srgbClr>
          </a:solidFill>
          <a:ln w="9525">
            <a:solidFill>
              <a:srgbClr val="C5CDD6">
                <a:alpha val="100000"/>
              </a:srgbClr>
            </a:solidFill>
            <a:prstDash val="solid"/>
            <a:headEnd type="none"/>
            <a:tailEnd type="none"/>
          </a:ln>
        </p:spPr>
      </p:sp>
      <p:sp>
        <p:nvSpPr>
          <p:cNvPr id="27" name="AutoShape 27"/>
          <p:cNvSpPr/>
          <p:nvPr/>
        </p:nvSpPr>
        <p:spPr>
          <a:xfrm flipH="false" flipV="false" rot="0">
            <a:off x="6246838" y="2548533"/>
            <a:ext cx="5485028" cy="9525"/>
          </a:xfrm>
          <a:prstGeom prst="line">
            <a:avLst/>
          </a:prstGeom>
          <a:ln w="28575">
            <a:solidFill>
              <a:srgbClr val="5B8CB8">
                <a:alpha val="100000"/>
              </a:srgbClr>
            </a:solidFill>
            <a:prstDash val="solid"/>
            <a:headEnd type="none"/>
            <a:tailEnd type="none"/>
          </a:ln>
        </p:spPr>
      </p:sp>
      <p:sp>
        <p:nvSpPr>
          <p:cNvPr id="28" name="AutoShape 28"/>
          <p:cNvSpPr/>
          <p:nvPr/>
        </p:nvSpPr>
        <p:spPr>
          <a:xfrm flipH="false" flipV="false" rot="0">
            <a:off x="6476422" y="2829521"/>
            <a:ext cx="104748" cy="104775"/>
          </a:xfrm>
          <a:custGeom>
            <a:rect b="b" l="l" r="r" t="t"/>
            <a:pathLst>
              <a:path h="10000" w="9998">
                <a:moveTo>
                  <a:pt x="8887" y="9000"/>
                </a:moveTo>
                <a:lnTo>
                  <a:pt x="8887" y="5500"/>
                </a:lnTo>
                <a:lnTo>
                  <a:pt x="1111" y="5500"/>
                </a:lnTo>
                <a:lnTo>
                  <a:pt x="1111" y="9000"/>
                </a:lnTo>
                <a:lnTo>
                  <a:pt x="8887" y="9000"/>
                </a:lnTo>
                <a:moveTo>
                  <a:pt x="1111" y="4500"/>
                </a:moveTo>
                <a:lnTo>
                  <a:pt x="8887" y="4500"/>
                </a:lnTo>
                <a:cubicBezTo>
                  <a:pt x="8887" y="3866"/>
                  <a:pt x="8709" y="3276"/>
                  <a:pt x="8354" y="2730"/>
                </a:cubicBezTo>
                <a:cubicBezTo>
                  <a:pt x="8013" y="2203"/>
                  <a:pt x="7550" y="1786"/>
                  <a:pt x="6965" y="1480"/>
                </a:cubicBezTo>
                <a:cubicBezTo>
                  <a:pt x="6357" y="1160"/>
                  <a:pt x="5702" y="1000"/>
                  <a:pt x="4999" y="1000"/>
                </a:cubicBezTo>
                <a:cubicBezTo>
                  <a:pt x="4295" y="1000"/>
                  <a:pt x="3640" y="1160"/>
                  <a:pt x="3033" y="1480"/>
                </a:cubicBezTo>
                <a:cubicBezTo>
                  <a:pt x="2447" y="1786"/>
                  <a:pt x="1984" y="2203"/>
                  <a:pt x="1644" y="2730"/>
                </a:cubicBezTo>
                <a:cubicBezTo>
                  <a:pt x="1288" y="3276"/>
                  <a:pt x="1111" y="3866"/>
                  <a:pt x="1111" y="4500"/>
                </a:cubicBezTo>
                <a:moveTo>
                  <a:pt x="1066" y="260"/>
                </a:moveTo>
                <a:lnTo>
                  <a:pt x="1877" y="980"/>
                </a:lnTo>
                <a:cubicBezTo>
                  <a:pt x="2314" y="666"/>
                  <a:pt x="2796" y="426"/>
                  <a:pt x="3322" y="260"/>
                </a:cubicBezTo>
                <a:cubicBezTo>
                  <a:pt x="3862" y="86"/>
                  <a:pt x="4421" y="0"/>
                  <a:pt x="4999" y="0"/>
                </a:cubicBezTo>
                <a:cubicBezTo>
                  <a:pt x="5576" y="0"/>
                  <a:pt x="6135" y="86"/>
                  <a:pt x="6676" y="260"/>
                </a:cubicBezTo>
                <a:cubicBezTo>
                  <a:pt x="7202" y="426"/>
                  <a:pt x="7683" y="666"/>
                  <a:pt x="8121" y="980"/>
                </a:cubicBezTo>
                <a:lnTo>
                  <a:pt x="8932" y="260"/>
                </a:lnTo>
                <a:lnTo>
                  <a:pt x="9709" y="960"/>
                </a:lnTo>
                <a:lnTo>
                  <a:pt x="8909" y="1690"/>
                </a:lnTo>
                <a:cubicBezTo>
                  <a:pt x="9257" y="2083"/>
                  <a:pt x="9523" y="2516"/>
                  <a:pt x="9709" y="2990"/>
                </a:cubicBezTo>
                <a:cubicBezTo>
                  <a:pt x="9901" y="3476"/>
                  <a:pt x="9998" y="3980"/>
                  <a:pt x="9998" y="4500"/>
                </a:cubicBezTo>
                <a:lnTo>
                  <a:pt x="9998" y="9500"/>
                </a:lnTo>
                <a:cubicBezTo>
                  <a:pt x="9998" y="9640"/>
                  <a:pt x="9944" y="9758"/>
                  <a:pt x="9837" y="9855"/>
                </a:cubicBezTo>
                <a:cubicBezTo>
                  <a:pt x="9729" y="9951"/>
                  <a:pt x="9598" y="10000"/>
                  <a:pt x="9443" y="10000"/>
                </a:cubicBezTo>
                <a:lnTo>
                  <a:pt x="555" y="10000"/>
                </a:lnTo>
                <a:cubicBezTo>
                  <a:pt x="399" y="10000"/>
                  <a:pt x="268" y="9951"/>
                  <a:pt x="161" y="9855"/>
                </a:cubicBezTo>
                <a:cubicBezTo>
                  <a:pt x="53" y="9758"/>
                  <a:pt x="0" y="9640"/>
                  <a:pt x="0" y="9500"/>
                </a:cubicBezTo>
                <a:lnTo>
                  <a:pt x="0" y="4500"/>
                </a:lnTo>
                <a:cubicBezTo>
                  <a:pt x="0" y="3980"/>
                  <a:pt x="96" y="3476"/>
                  <a:pt x="289" y="2990"/>
                </a:cubicBezTo>
                <a:cubicBezTo>
                  <a:pt x="474" y="2516"/>
                  <a:pt x="741" y="2083"/>
                  <a:pt x="1089" y="1690"/>
                </a:cubicBezTo>
                <a:lnTo>
                  <a:pt x="289" y="960"/>
                </a:lnTo>
                <a:lnTo>
                  <a:pt x="1066" y="260"/>
                </a:lnTo>
                <a:moveTo>
                  <a:pt x="3333" y="3500"/>
                </a:moveTo>
                <a:cubicBezTo>
                  <a:pt x="3177" y="3500"/>
                  <a:pt x="3045" y="3451"/>
                  <a:pt x="2938" y="3355"/>
                </a:cubicBezTo>
                <a:cubicBezTo>
                  <a:pt x="2830" y="3258"/>
                  <a:pt x="2777" y="3140"/>
                  <a:pt x="2777" y="3000"/>
                </a:cubicBezTo>
                <a:cubicBezTo>
                  <a:pt x="2777" y="2860"/>
                  <a:pt x="2830" y="2741"/>
                  <a:pt x="2938" y="2645"/>
                </a:cubicBezTo>
                <a:cubicBezTo>
                  <a:pt x="3045" y="2548"/>
                  <a:pt x="3177" y="2500"/>
                  <a:pt x="3333" y="2500"/>
                </a:cubicBezTo>
                <a:cubicBezTo>
                  <a:pt x="3488" y="2500"/>
                  <a:pt x="3619" y="2548"/>
                  <a:pt x="3727" y="2645"/>
                </a:cubicBezTo>
                <a:cubicBezTo>
                  <a:pt x="3834" y="2741"/>
                  <a:pt x="3888" y="2860"/>
                  <a:pt x="3888" y="3000"/>
                </a:cubicBezTo>
                <a:cubicBezTo>
                  <a:pt x="3888" y="3140"/>
                  <a:pt x="3834" y="3258"/>
                  <a:pt x="3727" y="3355"/>
                </a:cubicBezTo>
                <a:cubicBezTo>
                  <a:pt x="3619" y="3451"/>
                  <a:pt x="3488" y="3500"/>
                  <a:pt x="3333" y="3500"/>
                </a:cubicBezTo>
                <a:moveTo>
                  <a:pt x="6665" y="3500"/>
                </a:moveTo>
                <a:cubicBezTo>
                  <a:pt x="6509" y="3500"/>
                  <a:pt x="6378" y="3451"/>
                  <a:pt x="6271" y="3355"/>
                </a:cubicBezTo>
                <a:cubicBezTo>
                  <a:pt x="6163" y="3258"/>
                  <a:pt x="6110" y="3140"/>
                  <a:pt x="6110" y="3000"/>
                </a:cubicBezTo>
                <a:cubicBezTo>
                  <a:pt x="6110" y="2860"/>
                  <a:pt x="6163" y="2741"/>
                  <a:pt x="6271" y="2645"/>
                </a:cubicBezTo>
                <a:cubicBezTo>
                  <a:pt x="6378" y="2548"/>
                  <a:pt x="6509" y="2500"/>
                  <a:pt x="6665" y="2500"/>
                </a:cubicBezTo>
                <a:cubicBezTo>
                  <a:pt x="6821" y="2500"/>
                  <a:pt x="6952" y="2548"/>
                  <a:pt x="7060" y="2645"/>
                </a:cubicBezTo>
                <a:cubicBezTo>
                  <a:pt x="7167" y="2741"/>
                  <a:pt x="7221" y="2860"/>
                  <a:pt x="7221" y="3000"/>
                </a:cubicBezTo>
                <a:cubicBezTo>
                  <a:pt x="7221" y="3140"/>
                  <a:pt x="7167" y="3258"/>
                  <a:pt x="7060" y="3355"/>
                </a:cubicBezTo>
                <a:cubicBezTo>
                  <a:pt x="6952" y="3451"/>
                  <a:pt x="6821" y="3500"/>
                  <a:pt x="6665" y="3500"/>
                </a:cubicBezTo>
              </a:path>
            </a:pathLst>
          </a:custGeom>
          <a:solidFill>
            <a:srgbClr val="0A1F3D">
              <a:alpha val="100000"/>
            </a:srgbClr>
          </a:solidFill>
          <a:ln>
            <a:headEnd type="none"/>
            <a:tailEnd type="none"/>
          </a:ln>
        </p:spPr>
      </p:sp>
      <p:sp>
        <p:nvSpPr>
          <p:cNvPr id="29" name="TextBox 29"/>
          <p:cNvSpPr txBox="true"/>
          <p:nvPr/>
        </p:nvSpPr>
        <p:spPr>
          <a:xfrm flipH="false" flipV="false" rot="0">
            <a:off x="6629825" y="2824758"/>
            <a:ext cx="4863976"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版本条件</a:t>
            </a:r>
            <a:endParaRPr lang="en-US" sz="1100"/>
          </a:p>
        </p:txBody>
      </p:sp>
      <p:sp>
        <p:nvSpPr>
          <p:cNvPr id="30" name="AutoShape 30"/>
          <p:cNvSpPr/>
          <p:nvPr/>
        </p:nvSpPr>
        <p:spPr>
          <a:xfrm flipH="false" flipV="false" rot="0">
            <a:off x="6484903" y="3105746"/>
            <a:ext cx="1482851" cy="209550"/>
          </a:xfrm>
          <a:prstGeom prst="roundRect">
            <a:avLst>
              <a:gd fmla="val 50000" name="adj"/>
            </a:avLst>
          </a:prstGeom>
          <a:solidFill>
            <a:srgbClr val="F1F3F5">
              <a:alpha val="100000"/>
            </a:srgbClr>
          </a:solidFill>
          <a:ln>
            <a:headEnd type="none"/>
            <a:tailEnd type="none"/>
          </a:ln>
        </p:spPr>
      </p:sp>
      <p:sp>
        <p:nvSpPr>
          <p:cNvPr id="31" name="TextBox 31"/>
          <p:cNvSpPr txBox="true"/>
          <p:nvPr/>
        </p:nvSpPr>
        <p:spPr>
          <a:xfrm flipH="false" flipV="false" rot="0">
            <a:off x="6580129" y="3134321"/>
            <a:ext cx="1387624"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100000"/>
                  </a:srgbClr>
                </a:solidFill>
                <a:latin typeface="Inter"/>
                <a:ea typeface="Inter"/>
                <a:cs typeface="Inter"/>
              </a:rPr>
              <a:t>targetSdkVersion='30'</a:t>
            </a:r>
            <a:endParaRPr lang="en-US" sz="1100"/>
          </a:p>
        </p:txBody>
      </p:sp>
      <p:sp>
        <p:nvSpPr>
          <p:cNvPr id="32" name="TextBox 32"/>
          <p:cNvSpPr txBox="true"/>
          <p:nvPr/>
        </p:nvSpPr>
        <p:spPr>
          <a:xfrm flipH="false" flipV="false" rot="0">
            <a:off x="6484903" y="3459956"/>
            <a:ext cx="5008898"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70196"/>
                  </a:srgbClr>
                </a:solidFill>
                <a:latin typeface="FZYaYiHei GB18030L2 R"/>
                <a:ea typeface="FZYaYiHei GB18030L2 R"/>
                <a:cs typeface="FZYaYiHei GB18030L2 R"/>
              </a:rPr>
              <a:t>Android 11 是该配置生效的关键前提，"高编低运"策略的核心</a:t>
            </a:r>
            <a:endParaRPr lang="en-US" sz="1100"/>
          </a:p>
        </p:txBody>
      </p:sp>
      <p:sp>
        <p:nvSpPr>
          <p:cNvPr id="33" name="AutoShape 33"/>
          <p:cNvSpPr/>
          <p:nvPr/>
        </p:nvSpPr>
        <p:spPr>
          <a:xfrm flipH="false" flipV="false" rot="0">
            <a:off x="6246838" y="4198441"/>
            <a:ext cx="5485028" cy="1440359"/>
          </a:xfrm>
          <a:prstGeom prst="rect">
            <a:avLst/>
          </a:prstGeom>
          <a:solidFill>
            <a:srgbClr val="0A1F3D">
              <a:alpha val="100000"/>
            </a:srgbClr>
          </a:solidFill>
          <a:ln w="9525">
            <a:solidFill>
              <a:srgbClr val="C5CDD6">
                <a:alpha val="100000"/>
              </a:srgbClr>
            </a:solidFill>
            <a:prstDash val="solid"/>
            <a:headEnd type="none"/>
            <a:tailEnd type="none"/>
          </a:ln>
        </p:spPr>
      </p:sp>
      <p:sp>
        <p:nvSpPr>
          <p:cNvPr id="34" name="AutoShape 34"/>
          <p:cNvSpPr/>
          <p:nvPr/>
        </p:nvSpPr>
        <p:spPr>
          <a:xfrm flipH="false" flipV="false" rot="0">
            <a:off x="6476422" y="4460378"/>
            <a:ext cx="104748" cy="104775"/>
          </a:xfrm>
          <a:custGeom>
            <a:rect b="b" l="l" r="r" t="t"/>
            <a:pathLst>
              <a:path h="10000" w="9998">
                <a:moveTo>
                  <a:pt x="9250" y="10000"/>
                </a:moveTo>
                <a:lnTo>
                  <a:pt x="7716" y="8443"/>
                </a:lnTo>
                <a:cubicBezTo>
                  <a:pt x="7315" y="8701"/>
                  <a:pt x="6890" y="8899"/>
                  <a:pt x="6440" y="9038"/>
                </a:cubicBezTo>
                <a:cubicBezTo>
                  <a:pt x="5972" y="9176"/>
                  <a:pt x="5491" y="9245"/>
                  <a:pt x="4999" y="9245"/>
                </a:cubicBezTo>
                <a:cubicBezTo>
                  <a:pt x="4185" y="9245"/>
                  <a:pt x="3415" y="9056"/>
                  <a:pt x="2689" y="8679"/>
                </a:cubicBezTo>
                <a:cubicBezTo>
                  <a:pt x="1993" y="8314"/>
                  <a:pt x="1406" y="7809"/>
                  <a:pt x="929" y="7165"/>
                </a:cubicBezTo>
                <a:cubicBezTo>
                  <a:pt x="451" y="6520"/>
                  <a:pt x="142" y="5798"/>
                  <a:pt x="0" y="5000"/>
                </a:cubicBezTo>
                <a:cubicBezTo>
                  <a:pt x="98" y="4446"/>
                  <a:pt x="280" y="3926"/>
                  <a:pt x="545" y="3439"/>
                </a:cubicBezTo>
                <a:cubicBezTo>
                  <a:pt x="810" y="2951"/>
                  <a:pt x="1143" y="2519"/>
                  <a:pt x="1543" y="2142"/>
                </a:cubicBezTo>
                <a:lnTo>
                  <a:pt x="102" y="660"/>
                </a:lnTo>
                <a:lnTo>
                  <a:pt x="748" y="0"/>
                </a:lnTo>
                <a:lnTo>
                  <a:pt x="9896" y="9340"/>
                </a:lnTo>
                <a:lnTo>
                  <a:pt x="9250" y="10000"/>
                </a:lnTo>
                <a:moveTo>
                  <a:pt x="3243" y="3868"/>
                </a:moveTo>
                <a:lnTo>
                  <a:pt x="2199" y="2802"/>
                </a:lnTo>
                <a:cubicBezTo>
                  <a:pt x="1885" y="3091"/>
                  <a:pt x="1621" y="3423"/>
                  <a:pt x="1409" y="3797"/>
                </a:cubicBezTo>
                <a:cubicBezTo>
                  <a:pt x="1196" y="4171"/>
                  <a:pt x="1041" y="4572"/>
                  <a:pt x="943" y="5000"/>
                </a:cubicBezTo>
                <a:cubicBezTo>
                  <a:pt x="1084" y="5628"/>
                  <a:pt x="1350" y="6194"/>
                  <a:pt x="1742" y="6698"/>
                </a:cubicBezTo>
                <a:cubicBezTo>
                  <a:pt x="2133" y="7201"/>
                  <a:pt x="2609" y="7591"/>
                  <a:pt x="3169" y="7868"/>
                </a:cubicBezTo>
                <a:cubicBezTo>
                  <a:pt x="3748" y="8157"/>
                  <a:pt x="4358" y="8302"/>
                  <a:pt x="4999" y="8302"/>
                </a:cubicBezTo>
                <a:cubicBezTo>
                  <a:pt x="5725" y="8302"/>
                  <a:pt x="6406" y="8119"/>
                  <a:pt x="7041" y="7755"/>
                </a:cubicBezTo>
                <a:lnTo>
                  <a:pt x="6108" y="6792"/>
                </a:lnTo>
                <a:cubicBezTo>
                  <a:pt x="5769" y="7012"/>
                  <a:pt x="5399" y="7123"/>
                  <a:pt x="4999" y="7123"/>
                </a:cubicBezTo>
                <a:cubicBezTo>
                  <a:pt x="4623" y="7123"/>
                  <a:pt x="4276" y="7027"/>
                  <a:pt x="3959" y="6835"/>
                </a:cubicBezTo>
                <a:cubicBezTo>
                  <a:pt x="3642" y="6643"/>
                  <a:pt x="3390" y="6385"/>
                  <a:pt x="3202" y="6061"/>
                </a:cubicBezTo>
                <a:cubicBezTo>
                  <a:pt x="3014" y="5737"/>
                  <a:pt x="2920" y="5383"/>
                  <a:pt x="2920" y="5000"/>
                </a:cubicBezTo>
                <a:cubicBezTo>
                  <a:pt x="2920" y="4591"/>
                  <a:pt x="3027" y="4214"/>
                  <a:pt x="3243" y="3868"/>
                </a:cubicBezTo>
                <a:moveTo>
                  <a:pt x="5424" y="6094"/>
                </a:moveTo>
                <a:lnTo>
                  <a:pt x="3927" y="4566"/>
                </a:lnTo>
                <a:cubicBezTo>
                  <a:pt x="3871" y="4704"/>
                  <a:pt x="3844" y="4849"/>
                  <a:pt x="3844" y="5000"/>
                </a:cubicBezTo>
                <a:cubicBezTo>
                  <a:pt x="3844" y="5214"/>
                  <a:pt x="3896" y="5410"/>
                  <a:pt x="4001" y="5590"/>
                </a:cubicBezTo>
                <a:cubicBezTo>
                  <a:pt x="4105" y="5768"/>
                  <a:pt x="4245" y="5911"/>
                  <a:pt x="4421" y="6019"/>
                </a:cubicBezTo>
                <a:cubicBezTo>
                  <a:pt x="4597" y="6125"/>
                  <a:pt x="4789" y="6179"/>
                  <a:pt x="4999" y="6179"/>
                </a:cubicBezTo>
                <a:cubicBezTo>
                  <a:pt x="5147" y="6179"/>
                  <a:pt x="5288" y="6150"/>
                  <a:pt x="5424" y="6094"/>
                </a:cubicBezTo>
                <a:moveTo>
                  <a:pt x="9065" y="7170"/>
                </a:moveTo>
                <a:lnTo>
                  <a:pt x="8409" y="6491"/>
                </a:lnTo>
                <a:cubicBezTo>
                  <a:pt x="8717" y="6037"/>
                  <a:pt x="8932" y="5540"/>
                  <a:pt x="9055" y="5000"/>
                </a:cubicBezTo>
                <a:cubicBezTo>
                  <a:pt x="8913" y="4371"/>
                  <a:pt x="8647" y="3805"/>
                  <a:pt x="8256" y="3302"/>
                </a:cubicBezTo>
                <a:cubicBezTo>
                  <a:pt x="7864" y="2798"/>
                  <a:pt x="7389" y="2408"/>
                  <a:pt x="6829" y="2132"/>
                </a:cubicBezTo>
                <a:cubicBezTo>
                  <a:pt x="6249" y="1842"/>
                  <a:pt x="5639" y="1698"/>
                  <a:pt x="4999" y="1698"/>
                </a:cubicBezTo>
                <a:cubicBezTo>
                  <a:pt x="4611" y="1698"/>
                  <a:pt x="4235" y="1751"/>
                  <a:pt x="3872" y="1858"/>
                </a:cubicBezTo>
                <a:lnTo>
                  <a:pt x="3142" y="1113"/>
                </a:lnTo>
                <a:cubicBezTo>
                  <a:pt x="3733" y="874"/>
                  <a:pt x="4352" y="755"/>
                  <a:pt x="4999" y="755"/>
                </a:cubicBezTo>
                <a:cubicBezTo>
                  <a:pt x="5812" y="755"/>
                  <a:pt x="6582" y="943"/>
                  <a:pt x="7309" y="1321"/>
                </a:cubicBezTo>
                <a:cubicBezTo>
                  <a:pt x="8005" y="1685"/>
                  <a:pt x="8591" y="2190"/>
                  <a:pt x="9069" y="2835"/>
                </a:cubicBezTo>
                <a:cubicBezTo>
                  <a:pt x="9546" y="3479"/>
                  <a:pt x="9856" y="4201"/>
                  <a:pt x="9998" y="5000"/>
                </a:cubicBezTo>
                <a:cubicBezTo>
                  <a:pt x="9856" y="5792"/>
                  <a:pt x="9545" y="6516"/>
                  <a:pt x="9065" y="7170"/>
                </a:cubicBezTo>
                <a:moveTo>
                  <a:pt x="7078" y="5132"/>
                </a:moveTo>
                <a:lnTo>
                  <a:pt x="4870" y="2877"/>
                </a:lnTo>
                <a:cubicBezTo>
                  <a:pt x="4912" y="2877"/>
                  <a:pt x="4955" y="2877"/>
                  <a:pt x="4999" y="2877"/>
                </a:cubicBezTo>
                <a:cubicBezTo>
                  <a:pt x="5375" y="2877"/>
                  <a:pt x="5721" y="2973"/>
                  <a:pt x="6039" y="3165"/>
                </a:cubicBezTo>
                <a:cubicBezTo>
                  <a:pt x="6355" y="3357"/>
                  <a:pt x="6608" y="3615"/>
                  <a:pt x="6796" y="3939"/>
                </a:cubicBezTo>
                <a:cubicBezTo>
                  <a:pt x="6984" y="4263"/>
                  <a:pt x="7078" y="4616"/>
                  <a:pt x="7078" y="5000"/>
                </a:cubicBezTo>
              </a:path>
            </a:pathLst>
          </a:custGeom>
          <a:solidFill>
            <a:srgbClr val="F1F3F5">
              <a:alpha val="100000"/>
            </a:srgbClr>
          </a:solidFill>
          <a:ln>
            <a:headEnd type="none"/>
            <a:tailEnd type="none"/>
          </a:ln>
        </p:spPr>
      </p:sp>
      <p:sp>
        <p:nvSpPr>
          <p:cNvPr id="35" name="TextBox 35"/>
          <p:cNvSpPr txBox="true"/>
          <p:nvPr/>
        </p:nvSpPr>
        <p:spPr>
          <a:xfrm flipH="false" flipV="false" rot="0">
            <a:off x="6629825" y="4455616"/>
            <a:ext cx="4863976"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F1F3F5">
                    <a:alpha val="60000"/>
                  </a:srgbClr>
                </a:solidFill>
                <a:latin typeface="Alibaba PuHuiTi 3.0 55 Regular"/>
                <a:ea typeface="Alibaba PuHuiTi 3.0 55 Regular"/>
                <a:cs typeface="Alibaba PuHuiTi 3.0 55 Regular"/>
              </a:rPr>
              <a:t>隐蔽生效</a:t>
            </a:r>
            <a:endParaRPr lang="en-US" sz="1100"/>
          </a:p>
        </p:txBody>
      </p:sp>
      <p:sp>
        <p:nvSpPr>
          <p:cNvPr id="36" name="AutoShape 36"/>
          <p:cNvSpPr/>
          <p:nvPr/>
        </p:nvSpPr>
        <p:spPr>
          <a:xfrm flipH="false" flipV="false" rot="0">
            <a:off x="6466975" y="4756546"/>
            <a:ext cx="161884" cy="161925"/>
          </a:xfrm>
          <a:custGeom>
            <a:rect b="b" l="l" r="r" t="t"/>
            <a:pathLst>
              <a:path h="10000" w="9998">
                <a:moveTo>
                  <a:pt x="825" y="3538"/>
                </a:moveTo>
                <a:lnTo>
                  <a:pt x="3749" y="7641"/>
                </a:lnTo>
                <a:lnTo>
                  <a:pt x="9173" y="0"/>
                </a:lnTo>
                <a:lnTo>
                  <a:pt x="9998" y="1179"/>
                </a:lnTo>
                <a:lnTo>
                  <a:pt x="3749" y="10000"/>
                </a:lnTo>
                <a:lnTo>
                  <a:pt x="0" y="4701"/>
                </a:lnTo>
              </a:path>
            </a:pathLst>
          </a:custGeom>
          <a:solidFill>
            <a:srgbClr val="5B8CB8">
              <a:alpha val="100000"/>
            </a:srgbClr>
          </a:solidFill>
          <a:ln>
            <a:headEnd type="none"/>
            <a:tailEnd type="none"/>
          </a:ln>
        </p:spPr>
      </p:sp>
      <p:sp>
        <p:nvSpPr>
          <p:cNvPr id="37" name="TextBox 37"/>
          <p:cNvSpPr txBox="true"/>
          <p:nvPr/>
        </p:nvSpPr>
        <p:spPr>
          <a:xfrm flipH="false" flipV="false" rot="0">
            <a:off x="6725201" y="4746128"/>
            <a:ext cx="1171282" cy="18097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F1F3F5">
                    <a:alpha val="100000"/>
                  </a:srgbClr>
                </a:solidFill>
                <a:latin typeface="FZYaYiHei GB18030L2 R"/>
                <a:ea typeface="FZYaYiHei GB18030L2 R"/>
                <a:cs typeface="FZYaYiHei GB18030L2 R"/>
              </a:rPr>
              <a:t>安装时</a:t>
            </a:r>
            <a:r>
              <a:rPr b="true" i="false" strike="noStrike" sz="1200">
                <a:ln/>
                <a:solidFill>
                  <a:srgbClr val="5B8CB8">
                    <a:alpha val="100000"/>
                  </a:srgbClr>
                </a:solidFill>
                <a:latin typeface="FZYaYiHei GB18030L2 R"/>
                <a:ea typeface="FZYaYiHei GB18030L2 R"/>
                <a:cs typeface="FZYaYiHei GB18030L2 R"/>
              </a:rPr>
              <a:t>自动授权</a:t>
            </a:r>
            <a:endParaRPr lang="en-US" sz="1100"/>
          </a:p>
        </p:txBody>
      </p:sp>
      <p:sp>
        <p:nvSpPr>
          <p:cNvPr id="38" name="AutoShape 38"/>
          <p:cNvSpPr/>
          <p:nvPr/>
        </p:nvSpPr>
        <p:spPr>
          <a:xfrm flipH="false" flipV="false" rot="0">
            <a:off x="6466975" y="5110758"/>
            <a:ext cx="161884" cy="161925"/>
          </a:xfrm>
          <a:custGeom>
            <a:rect b="b" l="l" r="r" t="t"/>
            <a:pathLst>
              <a:path h="10000" w="9998">
                <a:moveTo>
                  <a:pt x="9250" y="10000"/>
                </a:moveTo>
                <a:lnTo>
                  <a:pt x="7716" y="8443"/>
                </a:lnTo>
                <a:cubicBezTo>
                  <a:pt x="7315" y="8701"/>
                  <a:pt x="6890" y="8899"/>
                  <a:pt x="6440" y="9038"/>
                </a:cubicBezTo>
                <a:cubicBezTo>
                  <a:pt x="5972" y="9176"/>
                  <a:pt x="5491" y="9245"/>
                  <a:pt x="4999" y="9245"/>
                </a:cubicBezTo>
                <a:cubicBezTo>
                  <a:pt x="4185" y="9245"/>
                  <a:pt x="3415" y="9056"/>
                  <a:pt x="2689" y="8679"/>
                </a:cubicBezTo>
                <a:cubicBezTo>
                  <a:pt x="1993" y="8314"/>
                  <a:pt x="1406" y="7809"/>
                  <a:pt x="929" y="7165"/>
                </a:cubicBezTo>
                <a:cubicBezTo>
                  <a:pt x="451" y="6520"/>
                  <a:pt x="142" y="5798"/>
                  <a:pt x="0" y="5000"/>
                </a:cubicBezTo>
                <a:cubicBezTo>
                  <a:pt x="98" y="4446"/>
                  <a:pt x="280" y="3926"/>
                  <a:pt x="545" y="3439"/>
                </a:cubicBezTo>
                <a:cubicBezTo>
                  <a:pt x="810" y="2951"/>
                  <a:pt x="1143" y="2519"/>
                  <a:pt x="1543" y="2142"/>
                </a:cubicBezTo>
                <a:lnTo>
                  <a:pt x="102" y="660"/>
                </a:lnTo>
                <a:lnTo>
                  <a:pt x="748" y="0"/>
                </a:lnTo>
                <a:lnTo>
                  <a:pt x="9896" y="9340"/>
                </a:lnTo>
                <a:lnTo>
                  <a:pt x="9250" y="10000"/>
                </a:lnTo>
                <a:moveTo>
                  <a:pt x="3243" y="3868"/>
                </a:moveTo>
                <a:lnTo>
                  <a:pt x="2199" y="2802"/>
                </a:lnTo>
                <a:cubicBezTo>
                  <a:pt x="1885" y="3091"/>
                  <a:pt x="1621" y="3423"/>
                  <a:pt x="1409" y="3797"/>
                </a:cubicBezTo>
                <a:cubicBezTo>
                  <a:pt x="1196" y="4171"/>
                  <a:pt x="1041" y="4572"/>
                  <a:pt x="943" y="5000"/>
                </a:cubicBezTo>
                <a:cubicBezTo>
                  <a:pt x="1084" y="5628"/>
                  <a:pt x="1350" y="6194"/>
                  <a:pt x="1742" y="6698"/>
                </a:cubicBezTo>
                <a:cubicBezTo>
                  <a:pt x="2133" y="7201"/>
                  <a:pt x="2609" y="7591"/>
                  <a:pt x="3169" y="7868"/>
                </a:cubicBezTo>
                <a:cubicBezTo>
                  <a:pt x="3748" y="8157"/>
                  <a:pt x="4358" y="8302"/>
                  <a:pt x="4999" y="8302"/>
                </a:cubicBezTo>
                <a:cubicBezTo>
                  <a:pt x="5725" y="8302"/>
                  <a:pt x="6406" y="8119"/>
                  <a:pt x="7041" y="7755"/>
                </a:cubicBezTo>
                <a:lnTo>
                  <a:pt x="6108" y="6792"/>
                </a:lnTo>
                <a:cubicBezTo>
                  <a:pt x="5769" y="7012"/>
                  <a:pt x="5399" y="7123"/>
                  <a:pt x="4999" y="7123"/>
                </a:cubicBezTo>
                <a:cubicBezTo>
                  <a:pt x="4623" y="7123"/>
                  <a:pt x="4276" y="7027"/>
                  <a:pt x="3959" y="6835"/>
                </a:cubicBezTo>
                <a:cubicBezTo>
                  <a:pt x="3642" y="6643"/>
                  <a:pt x="3390" y="6385"/>
                  <a:pt x="3202" y="6061"/>
                </a:cubicBezTo>
                <a:cubicBezTo>
                  <a:pt x="3014" y="5737"/>
                  <a:pt x="2920" y="5383"/>
                  <a:pt x="2920" y="5000"/>
                </a:cubicBezTo>
                <a:cubicBezTo>
                  <a:pt x="2920" y="4591"/>
                  <a:pt x="3027" y="4214"/>
                  <a:pt x="3243" y="3868"/>
                </a:cubicBezTo>
                <a:moveTo>
                  <a:pt x="5424" y="6094"/>
                </a:moveTo>
                <a:lnTo>
                  <a:pt x="3927" y="4566"/>
                </a:lnTo>
                <a:cubicBezTo>
                  <a:pt x="3871" y="4704"/>
                  <a:pt x="3844" y="4849"/>
                  <a:pt x="3844" y="5000"/>
                </a:cubicBezTo>
                <a:cubicBezTo>
                  <a:pt x="3844" y="5214"/>
                  <a:pt x="3896" y="5410"/>
                  <a:pt x="4001" y="5590"/>
                </a:cubicBezTo>
                <a:cubicBezTo>
                  <a:pt x="4105" y="5768"/>
                  <a:pt x="4245" y="5911"/>
                  <a:pt x="4421" y="6019"/>
                </a:cubicBezTo>
                <a:cubicBezTo>
                  <a:pt x="4597" y="6125"/>
                  <a:pt x="4789" y="6179"/>
                  <a:pt x="4999" y="6179"/>
                </a:cubicBezTo>
                <a:cubicBezTo>
                  <a:pt x="5147" y="6179"/>
                  <a:pt x="5288" y="6150"/>
                  <a:pt x="5424" y="6094"/>
                </a:cubicBezTo>
                <a:moveTo>
                  <a:pt x="9065" y="7170"/>
                </a:moveTo>
                <a:lnTo>
                  <a:pt x="8409" y="6491"/>
                </a:lnTo>
                <a:cubicBezTo>
                  <a:pt x="8717" y="6037"/>
                  <a:pt x="8932" y="5540"/>
                  <a:pt x="9055" y="5000"/>
                </a:cubicBezTo>
                <a:cubicBezTo>
                  <a:pt x="8913" y="4371"/>
                  <a:pt x="8647" y="3805"/>
                  <a:pt x="8256" y="3302"/>
                </a:cubicBezTo>
                <a:cubicBezTo>
                  <a:pt x="7864" y="2798"/>
                  <a:pt x="7389" y="2408"/>
                  <a:pt x="6829" y="2132"/>
                </a:cubicBezTo>
                <a:cubicBezTo>
                  <a:pt x="6249" y="1842"/>
                  <a:pt x="5639" y="1698"/>
                  <a:pt x="4999" y="1698"/>
                </a:cubicBezTo>
                <a:cubicBezTo>
                  <a:pt x="4611" y="1698"/>
                  <a:pt x="4235" y="1751"/>
                  <a:pt x="3872" y="1858"/>
                </a:cubicBezTo>
                <a:lnTo>
                  <a:pt x="3142" y="1113"/>
                </a:lnTo>
                <a:cubicBezTo>
                  <a:pt x="3733" y="874"/>
                  <a:pt x="4352" y="755"/>
                  <a:pt x="4999" y="755"/>
                </a:cubicBezTo>
                <a:cubicBezTo>
                  <a:pt x="5812" y="755"/>
                  <a:pt x="6582" y="943"/>
                  <a:pt x="7309" y="1321"/>
                </a:cubicBezTo>
                <a:cubicBezTo>
                  <a:pt x="8005" y="1685"/>
                  <a:pt x="8591" y="2190"/>
                  <a:pt x="9069" y="2835"/>
                </a:cubicBezTo>
                <a:cubicBezTo>
                  <a:pt x="9546" y="3479"/>
                  <a:pt x="9856" y="4201"/>
                  <a:pt x="9998" y="5000"/>
                </a:cubicBezTo>
                <a:cubicBezTo>
                  <a:pt x="9856" y="5792"/>
                  <a:pt x="9545" y="6516"/>
                  <a:pt x="9065" y="7170"/>
                </a:cubicBezTo>
                <a:moveTo>
                  <a:pt x="7078" y="5132"/>
                </a:moveTo>
                <a:lnTo>
                  <a:pt x="4870" y="2877"/>
                </a:lnTo>
                <a:cubicBezTo>
                  <a:pt x="4912" y="2877"/>
                  <a:pt x="4955" y="2877"/>
                  <a:pt x="4999" y="2877"/>
                </a:cubicBezTo>
                <a:cubicBezTo>
                  <a:pt x="5375" y="2877"/>
                  <a:pt x="5721" y="2973"/>
                  <a:pt x="6039" y="3165"/>
                </a:cubicBezTo>
                <a:cubicBezTo>
                  <a:pt x="6355" y="3357"/>
                  <a:pt x="6608" y="3615"/>
                  <a:pt x="6796" y="3939"/>
                </a:cubicBezTo>
                <a:cubicBezTo>
                  <a:pt x="6984" y="4263"/>
                  <a:pt x="7078" y="4616"/>
                  <a:pt x="7078" y="5000"/>
                </a:cubicBezTo>
              </a:path>
            </a:pathLst>
          </a:custGeom>
          <a:solidFill>
            <a:srgbClr val="5B8CB8">
              <a:alpha val="100000"/>
            </a:srgbClr>
          </a:solidFill>
          <a:ln>
            <a:headEnd type="none"/>
            <a:tailEnd type="none"/>
          </a:ln>
        </p:spPr>
      </p:sp>
      <p:sp>
        <p:nvSpPr>
          <p:cNvPr id="39" name="TextBox 39"/>
          <p:cNvSpPr txBox="true"/>
          <p:nvPr/>
        </p:nvSpPr>
        <p:spPr>
          <a:xfrm flipH="false" flipV="false" rot="0">
            <a:off x="6725201" y="5100340"/>
            <a:ext cx="1171282" cy="18097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F1F3F5">
                    <a:alpha val="100000"/>
                  </a:srgbClr>
                </a:solidFill>
                <a:latin typeface="FZYaYiHei GB18030L2 R"/>
                <a:ea typeface="FZYaYiHei GB18030L2 R"/>
                <a:cs typeface="FZYaYiHei GB18030L2 R"/>
              </a:rPr>
              <a:t>设置界面</a:t>
            </a:r>
            <a:r>
              <a:rPr b="true" i="false" strike="noStrike" sz="1200">
                <a:ln/>
                <a:solidFill>
                  <a:srgbClr val="5B8CB8">
                    <a:alpha val="100000"/>
                  </a:srgbClr>
                </a:solidFill>
                <a:latin typeface="FZYaYiHei GB18030L2 R"/>
                <a:ea typeface="FZYaYiHei GB18030L2 R"/>
                <a:cs typeface="FZYaYiHei GB18030L2 R"/>
              </a:rPr>
              <a:t>不可见</a:t>
            </a:r>
            <a:endParaRPr lang="en-US" sz="1100"/>
          </a:p>
        </p:txBody>
      </p:sp>
      <p:sp>
        <p:nvSpPr>
          <p:cNvPr id="40" name="AutoShape 40"/>
          <p:cNvSpPr/>
          <p:nvPr/>
        </p:nvSpPr>
        <p:spPr>
          <a:xfrm flipH="false" flipV="false" rot="0">
            <a:off x="6466975" y="5464969"/>
            <a:ext cx="161884" cy="161925"/>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7449" y="3260"/>
                </a:moveTo>
                <a:lnTo>
                  <a:pt x="3259" y="7450"/>
                </a:lnTo>
                <a:cubicBezTo>
                  <a:pt x="3125" y="7350"/>
                  <a:pt x="2999" y="7240"/>
                  <a:pt x="2879" y="7120"/>
                </a:cubicBezTo>
                <a:cubicBezTo>
                  <a:pt x="2759" y="7000"/>
                  <a:pt x="2649" y="6873"/>
                  <a:pt x="2549" y="6740"/>
                </a:cubicBezTo>
                <a:lnTo>
                  <a:pt x="6739" y="2550"/>
                </a:lnTo>
                <a:cubicBezTo>
                  <a:pt x="6872" y="2650"/>
                  <a:pt x="6999" y="2760"/>
                  <a:pt x="7119" y="2880"/>
                </a:cubicBezTo>
                <a:cubicBezTo>
                  <a:pt x="7239" y="3000"/>
                  <a:pt x="7349" y="3126"/>
                  <a:pt x="7449" y="3260"/>
                </a:cubicBezTo>
              </a:path>
            </a:pathLst>
          </a:custGeom>
          <a:solidFill>
            <a:srgbClr val="5B8CB8">
              <a:alpha val="100000"/>
            </a:srgbClr>
          </a:solidFill>
          <a:ln>
            <a:headEnd type="none"/>
            <a:tailEnd type="none"/>
          </a:ln>
        </p:spPr>
      </p:sp>
      <p:sp>
        <p:nvSpPr>
          <p:cNvPr id="41" name="TextBox 41"/>
          <p:cNvSpPr txBox="true"/>
          <p:nvPr/>
        </p:nvSpPr>
        <p:spPr>
          <a:xfrm flipH="false" flipV="false" rot="0">
            <a:off x="6725201" y="5454551"/>
            <a:ext cx="1656936" cy="18097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F1F3F5">
                    <a:alpha val="100000"/>
                  </a:srgbClr>
                </a:solidFill>
                <a:latin typeface="FZYaYiHei GB18030L2 R"/>
                <a:ea typeface="FZYaYiHei GB18030L2 R"/>
                <a:cs typeface="FZYaYiHei GB18030L2 R"/>
              </a:rPr>
              <a:t>用户</a:t>
            </a:r>
            <a:r>
              <a:rPr b="true" i="false" strike="noStrike" sz="1200">
                <a:ln/>
                <a:solidFill>
                  <a:srgbClr val="5B8CB8">
                    <a:alpha val="100000"/>
                  </a:srgbClr>
                </a:solidFill>
                <a:latin typeface="FZYaYiHei GB18030L2 R"/>
                <a:ea typeface="FZYaYiHei GB18030L2 R"/>
                <a:cs typeface="FZYaYiHei GB18030L2 R"/>
              </a:rPr>
              <a:t>无感知且无法撤销</a:t>
            </a:r>
            <a:endParaRPr lang="en-US" sz="1100"/>
          </a:p>
        </p:txBody>
      </p:sp>
      <p:sp>
        <p:nvSpPr>
          <p:cNvPr id="42" name="AutoShape 42"/>
          <p:cNvSpPr/>
          <p:nvPr/>
        </p:nvSpPr>
        <p:spPr>
          <a:xfrm flipH="false" flipV="false" rot="0">
            <a:off x="457086" y="5867400"/>
            <a:ext cx="11274781" cy="533400"/>
          </a:xfrm>
          <a:prstGeom prst="rect">
            <a:avLst/>
          </a:prstGeom>
          <a:solidFill>
            <a:srgbClr val="E8EBEF">
              <a:alpha val="100000"/>
            </a:srgbClr>
          </a:solidFill>
          <a:ln>
            <a:headEnd type="none"/>
            <a:tailEnd type="none"/>
          </a:ln>
        </p:spPr>
      </p:sp>
      <p:sp>
        <p:nvSpPr>
          <p:cNvPr id="43" name="AutoShape 43"/>
          <p:cNvSpPr/>
          <p:nvPr/>
        </p:nvSpPr>
        <p:spPr>
          <a:xfrm flipH="false" flipV="false" rot="0">
            <a:off x="457086" y="5867400"/>
            <a:ext cx="9522" cy="533400"/>
          </a:xfrm>
          <a:prstGeom prst="line">
            <a:avLst/>
          </a:prstGeom>
          <a:ln w="28575">
            <a:solidFill>
              <a:srgbClr val="5B8CB8">
                <a:alpha val="100000"/>
              </a:srgbClr>
            </a:solidFill>
            <a:prstDash val="solid"/>
            <a:headEnd type="none"/>
            <a:tailEnd type="none"/>
          </a:ln>
        </p:spPr>
      </p:sp>
      <p:sp>
        <p:nvSpPr>
          <p:cNvPr id="44" name="TextBox 44"/>
          <p:cNvSpPr txBox="true"/>
          <p:nvPr/>
        </p:nvSpPr>
        <p:spPr>
          <a:xfrm flipH="false" flipV="false" rot="0">
            <a:off x="676106" y="6048375"/>
            <a:ext cx="10865308"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100">
                <a:ln/>
                <a:solidFill>
                  <a:srgbClr val="5B8CB8">
                    <a:alpha val="90196"/>
                  </a:srgbClr>
                </a:solidFill>
                <a:latin typeface="FZYaYiHei GB18030L2 R"/>
                <a:ea typeface="FZYaYiHei GB18030L2 R"/>
                <a:cs typeface="FZYaYiHei GB18030L2 R"/>
              </a:rPr>
              <a:t>"高编低运 + 兼容模式"</a:t>
            </a:r>
            <a:r>
              <a:rPr b="false" i="false" strike="noStrike" sz="1100">
                <a:ln/>
                <a:solidFill>
                  <a:srgbClr val="0A1F3D">
                    <a:alpha val="90196"/>
                  </a:srgbClr>
                </a:solidFill>
                <a:latin typeface="FZYaYiHei GB18030L2 R"/>
                <a:ea typeface="FZYaYiHei GB18030L2 R"/>
                <a:cs typeface="FZYaYiHei GB18030L2 R"/>
              </a:rPr>
              <a:t>的组合，构成了对用户</a:t>
            </a:r>
            <a:r>
              <a:rPr b="true" i="false" strike="noStrike" sz="1100">
                <a:ln/>
                <a:solidFill>
                  <a:srgbClr val="0A1F3D">
                    <a:alpha val="90196"/>
                  </a:srgbClr>
                </a:solidFill>
                <a:latin typeface="FZYaYiHei GB18030L2 R"/>
                <a:ea typeface="FZYaYiHei GB18030L2 R"/>
                <a:cs typeface="FZYaYiHei GB18030L2 R"/>
              </a:rPr>
              <a:t>知情权</a:t>
            </a:r>
            <a:r>
              <a:rPr b="false" i="false" strike="noStrike" sz="1100">
                <a:ln/>
                <a:solidFill>
                  <a:srgbClr val="0A1F3D">
                    <a:alpha val="90196"/>
                  </a:srgbClr>
                </a:solidFill>
                <a:latin typeface="FZYaYiHei GB18030L2 R"/>
                <a:ea typeface="FZYaYiHei GB18030L2 R"/>
                <a:cs typeface="FZYaYiHei GB18030L2 R"/>
              </a:rPr>
              <a:t>和</a:t>
            </a:r>
            <a:r>
              <a:rPr b="true" i="false" strike="noStrike" sz="1100">
                <a:ln/>
                <a:solidFill>
                  <a:srgbClr val="0A1F3D">
                    <a:alpha val="90196"/>
                  </a:srgbClr>
                </a:solidFill>
                <a:latin typeface="FZYaYiHei GB18030L2 R"/>
                <a:ea typeface="FZYaYiHei GB18030L2 R"/>
                <a:cs typeface="FZYaYiHei GB18030L2 R"/>
              </a:rPr>
              <a:t>控制权</a:t>
            </a:r>
            <a:r>
              <a:rPr b="false" i="false" strike="noStrike" sz="1100">
                <a:ln/>
                <a:solidFill>
                  <a:srgbClr val="0A1F3D">
                    <a:alpha val="90196"/>
                  </a:srgbClr>
                </a:solidFill>
                <a:latin typeface="FZYaYiHei GB18030L2 R"/>
                <a:ea typeface="FZYaYiHei GB18030L2 R"/>
                <a:cs typeface="FZYaYiHei GB18030L2 R"/>
              </a:rPr>
              <a:t>的多重侵害，是 Android 权限系统演进过程中被恶意利用的典型漏洞。</a:t>
            </a:r>
            <a:endParaRPr lang="en-US" sz="1100"/>
          </a:p>
        </p:txBody>
      </p:sp>
    </p:spTree>
  </p:cSld>
  <p:clrMapOvr>
    <a:masterClrMapping/>
  </p:clrMapOvr>
</p:sld>
</file>

<file path=ppt/slides/slide39.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BACKDOOR SUMMARY</a:t>
            </a:r>
            <a:endParaRPr lang="en-US" sz="1100"/>
          </a:p>
        </p:txBody>
      </p:sp>
      <p:sp>
        <p:nvSpPr>
          <p:cNvPr id="4" name="TextBox 4"/>
          <p:cNvSpPr txBox="true"/>
          <p:nvPr/>
        </p:nvSpPr>
        <p:spPr>
          <a:xfrm flipH="false" flipV="false" rot="0">
            <a:off x="457086" y="7620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后门汇总表</a:t>
            </a:r>
            <a:endParaRPr lang="en-US" sz="1100"/>
          </a:p>
        </p:txBody>
      </p:sp>
      <p:sp>
        <p:nvSpPr>
          <p:cNvPr id="5" name="TextBox 5"/>
          <p:cNvSpPr txBox="true"/>
          <p:nvPr/>
        </p:nvSpPr>
        <p:spPr>
          <a:xfrm flipH="false" flipV="false" rot="0">
            <a:off x="457086" y="1304925"/>
            <a:ext cx="1127478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74901"/>
                  </a:srgbClr>
                </a:solidFill>
                <a:latin typeface="FZYaYiHei GB18030L2 R"/>
                <a:ea typeface="FZYaYiHei GB18030L2 R"/>
                <a:cs typeface="FZYaYiHei GB18030L2 R"/>
              </a:rPr>
              <a:t>七个后门形成分层递进的安全威胁体系，五项致命、三项高危，均处于用户不可感知或不可控状态。</a:t>
            </a:r>
            <a:endParaRPr lang="en-US" sz="1100"/>
          </a:p>
        </p:txBody>
      </p:sp>
      <p:graphicFrame>
        <p:nvGraphicFramePr>
          <p:cNvPr id="6" name="Table 6"/>
          <p:cNvGraphicFramePr>
            <a:graphicFrameLocks noGrp="true"/>
          </p:cNvGraphicFramePr>
          <p:nvPr/>
        </p:nvGraphicFramePr>
        <p:xfrm>
          <a:off x="457086" y="1657350"/>
          <a:ext cx="11274781" cy="3876675"/>
        </p:xfrm>
        <a:graphic>
          <a:graphicData uri="http://schemas.openxmlformats.org/drawingml/2006/table">
            <a:tbl>
              <a:tblPr/>
              <a:tblGrid>
                <a:gridCol w="2679700"/>
                <a:gridCol w="3213100"/>
                <a:gridCol w="3479800"/>
                <a:gridCol w="1866900"/>
              </a:tblGrid>
              <a:tr h="381000">
                <a:tc gridSpan="1" rowSpan="1">
                  <a:txBody>
                    <a:bodyPr anchor="ctr" anchorCtr="false" bIns="95250" lIns="114300" rIns="114300" rot="0" tIns="95250" vert="horz" wrap="square"/>
                    <a:p>
                      <a:pPr algn="l">
                        <a:def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rPr>
                        <a:t>后门</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false" bIns="95250" lIns="114300" rIns="114300" rot="0" tIns="95250" vert="horz" wrap="square"/>
                    <a:p>
                      <a:pPr algn="l">
                        <a:def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rPr>
                        <a:t>技术手段</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false" bIns="95250" lIns="114300" rIns="114300" rot="0" tIns="95250" vert="horz" wrap="square"/>
                    <a:p>
                      <a:pPr algn="l">
                        <a:def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rPr>
                        <a:t>用户感知</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true" bIns="95250" lIns="114300" rIns="114300" rot="0" tIns="95250" vert="horz" wrap="square"/>
                    <a:p>
                      <a:pPr algn="ctr">
                        <a:def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900">
                          <a:ln/>
                          <a:solidFill>
                            <a:srgbClr val="0A1F3D">
                              <a:alpha val="100000"/>
                            </a:srgbClr>
                          </a:solidFill>
                          <a:latin typeface="&quot;Alibaba PuHuiTi 3.0 55 Regular&quot;, sans-serif"/>
                          <a:ea typeface="&quot;Alibaba PuHuiTi 3.0 55 Regular&quot;, sans-serif"/>
                          <a:cs typeface="&quot;Alibaba PuHuiTi 3.0 55 Regular&quot;, sans-serif"/>
                        </a:rPr>
                        <a:t>风险等级</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r>
              <a:tr h="393700">
                <a:tc gridSpan="1" rowSpan="1">
                  <a:txBody>
                    <a:bodyPr anchor="ctr" anchorCtr="false" bIns="85725" lIns="114300" rIns="114300" rot="0" tIns="85725"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FileProvider 全盘暴露</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false" bIns="85725" lIns="114300" rIns="114300" rot="0" tIns="85725" vert="horz" wrap="square"/>
                    <a:p>
                      <a:pPr algn="l">
                        <a:defRPr b="false" i="false" strike="noStrike" sz="1100">
                          <a:ln/>
                          <a:solidFill>
                            <a:srgbClr val="0A1F3D">
                              <a:alpha val="100000"/>
                            </a:srgbClr>
                          </a:solidFill>
                          <a:latin typeface="Inter, sans-serif"/>
                          <a:ea typeface="Inter, sans-serif"/>
                          <a:cs typeface="Inter, sans-serif"/>
                        </a:defRPr>
                      </a:pPr>
                      <a:r>
                        <a:rPr b="false" i="false" strike="noStrike" sz="1100">
                          <a:ln/>
                          <a:solidFill>
                            <a:srgbClr val="0A1F3D">
                              <a:alpha val="100000"/>
                            </a:srgbClr>
                          </a:solidFill>
                          <a:latin typeface="Inter, sans-serif"/>
                          <a:ea typeface="Inter, sans-serif"/>
                          <a:cs typeface="Inter, sans-serif"/>
                        </a:rPr>
                        <a:t>root-path path=''</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false" bIns="85725" lIns="114300" rIns="114300" rot="0" tIns="85725" vert="horz" wrap="square"/>
                    <a:p>
                      <a:pPr algn="l">
                        <a:defRPr b="false" i="false" strike="noStrike" sz="1100">
                          <a:ln/>
                          <a:solidFill>
                            <a:srgbClr val="DC2626">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DC2626">
                              <a:alpha val="100000"/>
                            </a:srgbClr>
                          </a:solidFill>
                          <a:latin typeface="&quot;FZYaYiHei GB18030L2 R&quot;, sans-serif"/>
                          <a:ea typeface="&quot;FZYaYiHei GB18030L2 R&quot;, sans-serif"/>
                          <a:cs typeface="&quot;FZYaYiHei GB18030L2 R&quot;, sans-serif"/>
                        </a:rPr>
                        <a:t>❌ 完全不知情</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true" bIns="85725" lIns="114300" rIns="114300" rot="0" tIns="85725" vert="horz" wrap="square"/>
                    <a:p>
                      <a:pPr algn="ctr">
                        <a:defRPr b="false" i="false" strike="noStrike" sz="1100">
                          <a:ln/>
                          <a:solidFill>
                            <a:srgbClr val="5B8CB8">
                              <a:alpha val="100000"/>
                            </a:srgbClr>
                          </a:solidFill>
                          <a:latin typeface="Inter, sans-serif"/>
                          <a:ea typeface="Inter, sans-serif"/>
                          <a:cs typeface="Inter, sans-serif"/>
                        </a:defRPr>
                      </a:pPr>
                      <a:r>
                        <a:rPr b="false" i="false" strike="noStrike" sz="1100">
                          <a:ln/>
                          <a:solidFill>
                            <a:srgbClr val="5B8CB8">
                              <a:alpha val="100000"/>
                            </a:srgbClr>
                          </a:solidFill>
                          <a:latin typeface="Inter, sans-serif"/>
                          <a:ea typeface="Inter, sans-serif"/>
                          <a:cs typeface="Inter, sans-serif"/>
                        </a:rPr>
                        <a:t>⭐⭐⭐⭐⭐</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r>
              <a:tr h="381000">
                <a:tc gridSpan="1" rowSpan="1">
                  <a:txBody>
                    <a:bodyPr anchor="ctr" anchorCtr="false" bIns="85725" lIns="114300" rIns="114300" rot="0" tIns="85725"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外部存储资源可篡改</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false" bIns="85725" lIns="114300" rIns="114300" rot="0" tIns="85725"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资源存放在外部存储</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false" bIns="85725" lIns="114300" rIns="114300" rot="0" tIns="85725" vert="horz" wrap="square"/>
                    <a:p>
                      <a:pPr algn="l">
                        <a:defRPr b="false" i="false" strike="noStrike" sz="1100">
                          <a:ln/>
                          <a:solidFill>
                            <a:srgbClr val="DC2626">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DC2626">
                              <a:alpha val="100000"/>
                            </a:srgbClr>
                          </a:solidFill>
                          <a:latin typeface="&quot;FZYaYiHei GB18030L2 R&quot;, sans-serif"/>
                          <a:ea typeface="&quot;FZYaYiHei GB18030L2 R&quot;, sans-serif"/>
                          <a:cs typeface="&quot;FZYaYiHei GB18030L2 R&quot;, sans-serif"/>
                        </a:rPr>
                        <a:t>❌ 完全不知情</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true" bIns="85725" lIns="114300" rIns="114300" rot="0" tIns="85725" vert="horz" wrap="square"/>
                    <a:p>
                      <a:pPr algn="ctr">
                        <a:defRPr b="false" i="false" strike="noStrike" sz="1100">
                          <a:ln/>
                          <a:solidFill>
                            <a:srgbClr val="5B8CB8">
                              <a:alpha val="100000"/>
                            </a:srgbClr>
                          </a:solidFill>
                          <a:latin typeface="Inter, sans-serif"/>
                          <a:ea typeface="Inter, sans-serif"/>
                          <a:cs typeface="Inter, sans-serif"/>
                        </a:defRPr>
                      </a:pPr>
                      <a:r>
                        <a:rPr b="false" i="false" strike="noStrike" sz="1100">
                          <a:ln/>
                          <a:solidFill>
                            <a:srgbClr val="5B8CB8">
                              <a:alpha val="100000"/>
                            </a:srgbClr>
                          </a:solidFill>
                          <a:latin typeface="Inter, sans-serif"/>
                          <a:ea typeface="Inter, sans-serif"/>
                          <a:cs typeface="Inter, sans-serif"/>
                        </a:rPr>
                        <a:t>⭐⭐⭐⭐⭐</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r>
              <a:tr h="381000">
                <a:tc gridSpan="1" rowSpan="1">
                  <a:txBody>
                    <a:bodyPr anchor="ctr" anchorCtr="false" bIns="85725" lIns="114300" rIns="114300" rot="0" tIns="85725"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JSBridge 接口暴露</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false" bIns="85725" lIns="114300" rIns="114300" rot="0" tIns="85725" vert="horz" wrap="square"/>
                    <a:p>
                      <a:pPr algn="l">
                        <a:defRPr b="false" i="false" strike="noStrike" sz="1100">
                          <a:ln/>
                          <a:solidFill>
                            <a:srgbClr val="0A1F3D">
                              <a:alpha val="100000"/>
                            </a:srgbClr>
                          </a:solidFill>
                          <a:latin typeface="Inter, sans-serif"/>
                          <a:ea typeface="Inter, sans-serif"/>
                          <a:cs typeface="Inter, sans-serif"/>
                        </a:defRPr>
                      </a:pPr>
                      <a:r>
                        <a:rPr b="false" i="false" strike="noStrike" sz="1100">
                          <a:ln/>
                          <a:solidFill>
                            <a:srgbClr val="0A1F3D">
                              <a:alpha val="100000"/>
                            </a:srgbClr>
                          </a:solidFill>
                          <a:latin typeface="Inter, sans-serif"/>
                          <a:ea typeface="Inter, sans-serif"/>
                          <a:cs typeface="Inter, sans-serif"/>
                        </a:rPr>
                        <a:t>addJavascriptInterface</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false" bIns="85725" lIns="114300" rIns="114300" rot="0" tIns="85725" vert="horz" wrap="square"/>
                    <a:p>
                      <a:pPr algn="l">
                        <a:defRPr b="false" i="false" strike="noStrike" sz="1100">
                          <a:ln/>
                          <a:solidFill>
                            <a:srgbClr val="DC2626">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DC2626">
                              <a:alpha val="100000"/>
                            </a:srgbClr>
                          </a:solidFill>
                          <a:latin typeface="&quot;FZYaYiHei GB18030L2 R&quot;, sans-serif"/>
                          <a:ea typeface="&quot;FZYaYiHei GB18030L2 R&quot;, sans-serif"/>
                          <a:cs typeface="&quot;FZYaYiHei GB18030L2 R&quot;, sans-serif"/>
                        </a:rPr>
                        <a:t>❌ 完全不知情</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true" bIns="85725" lIns="114300" rIns="114300" rot="0" tIns="85725" vert="horz" wrap="square"/>
                    <a:p>
                      <a:pPr algn="ctr">
                        <a:defRPr b="false" i="false" strike="noStrike" sz="1100">
                          <a:ln/>
                          <a:solidFill>
                            <a:srgbClr val="5B8CB8">
                              <a:alpha val="100000"/>
                            </a:srgbClr>
                          </a:solidFill>
                          <a:latin typeface="Inter, sans-serif"/>
                          <a:ea typeface="Inter, sans-serif"/>
                          <a:cs typeface="Inter, sans-serif"/>
                        </a:defRPr>
                      </a:pPr>
                      <a:r>
                        <a:rPr b="false" i="false" strike="noStrike" sz="1100">
                          <a:ln/>
                          <a:solidFill>
                            <a:srgbClr val="5B8CB8">
                              <a:alpha val="100000"/>
                            </a:srgbClr>
                          </a:solidFill>
                          <a:latin typeface="Inter, sans-serif"/>
                          <a:ea typeface="Inter, sans-serif"/>
                          <a:cs typeface="Inter, sans-serif"/>
                        </a:rPr>
                        <a:t>⭐⭐⭐⭐⭐</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r>
              <a:tr h="381000">
                <a:tc gridSpan="1" rowSpan="1">
                  <a:txBody>
                    <a:bodyPr anchor="ctr" anchorCtr="false" bIns="85725" lIns="114300" rIns="114300" rot="0" tIns="85725"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云端控制数据采集</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false" bIns="85725" lIns="114300" rIns="114300" rot="0" tIns="85725"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远程配置下发</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false" bIns="85725" lIns="114300" rIns="114300" rot="0" tIns="85725" vert="horz" wrap="square"/>
                    <a:p>
                      <a:pPr algn="l">
                        <a:defRPr b="false" i="false" strike="noStrike" sz="1100">
                          <a:ln/>
                          <a:solidFill>
                            <a:srgbClr val="DC2626">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DC2626">
                              <a:alpha val="100000"/>
                            </a:srgbClr>
                          </a:solidFill>
                          <a:latin typeface="&quot;FZYaYiHei GB18030L2 R&quot;, sans-serif"/>
                          <a:ea typeface="&quot;FZYaYiHei GB18030L2 R&quot;, sans-serif"/>
                          <a:cs typeface="&quot;FZYaYiHei GB18030L2 R&quot;, sans-serif"/>
                        </a:rPr>
                        <a:t>❌ 完全不知情</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true" bIns="85725" lIns="114300" rIns="114300" rot="0" tIns="85725" vert="horz" wrap="square"/>
                    <a:p>
                      <a:pPr algn="ctr">
                        <a:defRPr b="false" i="false" strike="noStrike" sz="1100">
                          <a:ln/>
                          <a:solidFill>
                            <a:srgbClr val="5B8CB8">
                              <a:alpha val="100000"/>
                            </a:srgbClr>
                          </a:solidFill>
                          <a:latin typeface="Inter, sans-serif"/>
                          <a:ea typeface="Inter, sans-serif"/>
                          <a:cs typeface="Inter, sans-serif"/>
                        </a:defRPr>
                      </a:pPr>
                      <a:r>
                        <a:rPr b="false" i="false" strike="noStrike" sz="1100">
                          <a:ln/>
                          <a:solidFill>
                            <a:srgbClr val="5B8CB8">
                              <a:alpha val="100000"/>
                            </a:srgbClr>
                          </a:solidFill>
                          <a:latin typeface="Inter, sans-serif"/>
                          <a:ea typeface="Inter, sans-serif"/>
                          <a:cs typeface="Inter, sans-serif"/>
                        </a:rPr>
                        <a:t>⭐⭐⭐⭐⭐</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r>
              <a:tr h="381000">
                <a:tc gridSpan="1" rowSpan="1">
                  <a:txBody>
                    <a:bodyPr anchor="ctr" anchorCtr="false" bIns="85725" lIns="114300" rIns="114300" rot="0" tIns="85725"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Service Worker API 可用</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false" bIns="85725" lIns="114300" rIns="114300" rot="0" tIns="85725"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未禁用 Service Worker</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false" bIns="85725" lIns="114300" rIns="114300" rot="0" tIns="85725" vert="horz" wrap="square"/>
                    <a:p>
                      <a:pPr algn="l">
                        <a:defRPr b="false" i="false" strike="noStrike" sz="1100">
                          <a:ln/>
                          <a:solidFill>
                            <a:srgbClr val="DC2626">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DC2626">
                              <a:alpha val="100000"/>
                            </a:srgbClr>
                          </a:solidFill>
                          <a:latin typeface="&quot;FZYaYiHei GB18030L2 R&quot;, sans-serif"/>
                          <a:ea typeface="&quot;FZYaYiHei GB18030L2 R&quot;, sans-serif"/>
                          <a:cs typeface="&quot;FZYaYiHei GB18030L2 R&quot;, sans-serif"/>
                        </a:rPr>
                        <a:t>❌ 完全不知情</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true" bIns="85725" lIns="114300" rIns="114300" rot="0" tIns="85725" vert="horz" wrap="square"/>
                    <a:p>
                      <a:pPr algn="ctr">
                        <a:defRPr b="false" i="false" strike="noStrike" sz="1100">
                          <a:ln/>
                          <a:solidFill>
                            <a:srgbClr val="5B8CB8">
                              <a:alpha val="100000"/>
                            </a:srgbClr>
                          </a:solidFill>
                          <a:latin typeface="Inter, sans-serif"/>
                          <a:ea typeface="Inter, sans-serif"/>
                          <a:cs typeface="Inter, sans-serif"/>
                        </a:defRPr>
                      </a:pPr>
                      <a:r>
                        <a:rPr b="false" i="false" strike="noStrike" sz="1100">
                          <a:ln/>
                          <a:solidFill>
                            <a:srgbClr val="5B8CB8">
                              <a:alpha val="100000"/>
                            </a:srgbClr>
                          </a:solidFill>
                          <a:latin typeface="Inter, sans-serif"/>
                          <a:ea typeface="Inter, sans-serif"/>
                          <a:cs typeface="Inter, sans-serif"/>
                        </a:rPr>
                        <a:t>⭐⭐⭐⭐</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r>
              <a:tr h="381000">
                <a:tc gridSpan="1" rowSpan="1">
                  <a:txBody>
                    <a:bodyPr anchor="ctr" anchorCtr="false" bIns="85725" lIns="114300" rIns="114300" rot="0" tIns="85725"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蓝牙 SCO 滥用</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false" bIns="85725" lIns="114300" rIns="114300" rot="0" tIns="85725" vert="horz" wrap="square"/>
                    <a:p>
                      <a:pPr algn="l">
                        <a:defRPr b="false" i="false" strike="noStrike" sz="1100">
                          <a:ln/>
                          <a:solidFill>
                            <a:srgbClr val="0A1F3D">
                              <a:alpha val="100000"/>
                            </a:srgbClr>
                          </a:solidFill>
                          <a:latin typeface="Inter, sans-serif"/>
                          <a:ea typeface="Inter, sans-serif"/>
                          <a:cs typeface="Inter, sans-serif"/>
                        </a:defRPr>
                      </a:pPr>
                      <a:r>
                        <a:rPr b="false" i="false" strike="noStrike" sz="1100">
                          <a:ln/>
                          <a:solidFill>
                            <a:srgbClr val="0A1F3D">
                              <a:alpha val="100000"/>
                            </a:srgbClr>
                          </a:solidFill>
                          <a:latin typeface="Inter, sans-serif"/>
                          <a:ea typeface="Inter, sans-serif"/>
                          <a:cs typeface="Inter, sans-serif"/>
                        </a:rPr>
                        <a:t>MODIFY_AUDIO_SETTINGS</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false" bIns="85725" lIns="114300" rIns="114300" rot="0" tIns="85725" vert="horz" wrap="square"/>
                    <a:p>
                      <a:pPr algn="l">
                        <a:defRPr b="false" i="false" strike="noStrike" sz="1100">
                          <a:ln/>
                          <a:solidFill>
                            <a:srgbClr val="EA580C">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EA580C">
                              <a:alpha val="100000"/>
                            </a:srgbClr>
                          </a:solidFill>
                          <a:latin typeface="&quot;FZYaYiHei GB18030L2 R&quot;, sans-serif"/>
                          <a:ea typeface="&quot;FZYaYiHei GB18030L2 R&quot;, sans-serif"/>
                          <a:cs typeface="&quot;FZYaYiHei GB18030L2 R&quot;, sans-serif"/>
                        </a:rPr>
                        <a:t>⚠️ 仅看到'麦克风'</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true" bIns="85725" lIns="114300" rIns="114300" rot="0" tIns="85725" vert="horz" wrap="square"/>
                    <a:p>
                      <a:pPr algn="ctr">
                        <a:defRPr b="false" i="false" strike="noStrike" sz="1100">
                          <a:ln/>
                          <a:solidFill>
                            <a:srgbClr val="5B8CB8">
                              <a:alpha val="100000"/>
                            </a:srgbClr>
                          </a:solidFill>
                          <a:latin typeface="Inter, sans-serif"/>
                          <a:ea typeface="Inter, sans-serif"/>
                          <a:cs typeface="Inter, sans-serif"/>
                        </a:defRPr>
                      </a:pPr>
                      <a:r>
                        <a:rPr b="false" i="false" strike="noStrike" sz="1100">
                          <a:ln/>
                          <a:solidFill>
                            <a:srgbClr val="5B8CB8">
                              <a:alpha val="100000"/>
                            </a:srgbClr>
                          </a:solidFill>
                          <a:latin typeface="Inter, sans-serif"/>
                          <a:ea typeface="Inter, sans-serif"/>
                          <a:cs typeface="Inter, sans-serif"/>
                        </a:rPr>
                        <a:t>⭐⭐⭐⭐</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r>
              <a:tr h="381000">
                <a:tc gridSpan="1" rowSpan="1">
                  <a:txBody>
                    <a:bodyPr anchor="ctr" anchorCtr="false" bIns="85725" lIns="114300" rIns="114300" rot="0" tIns="85725"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存储权限静默获取</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false" bIns="85725" lIns="114300" rIns="114300" rot="0" tIns="85725" vert="horz" wrap="square"/>
                    <a:p>
                      <a:pPr algn="l">
                        <a:defRPr b="false" i="false" strike="noStrike" sz="1100">
                          <a:ln/>
                          <a:solidFill>
                            <a:srgbClr val="0A1F3D">
                              <a:alpha val="100000"/>
                            </a:srgbClr>
                          </a:solidFill>
                          <a:latin typeface="Inter, sans-serif"/>
                          <a:ea typeface="Inter, sans-serif"/>
                          <a:cs typeface="Inter, sans-serif"/>
                        </a:defRPr>
                      </a:pPr>
                      <a:r>
                        <a:rPr b="false" i="false" strike="noStrike" sz="1100">
                          <a:ln/>
                          <a:solidFill>
                            <a:srgbClr val="0A1F3D">
                              <a:alpha val="100000"/>
                            </a:srgbClr>
                          </a:solidFill>
                          <a:latin typeface="Inter, sans-serif"/>
                          <a:ea typeface="Inter, sans-serif"/>
                          <a:cs typeface="Inter, sans-serif"/>
                        </a:rPr>
                        <a:t>requestLegacyExternalStorage</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false" bIns="85725" lIns="114300" rIns="114300" rot="0" tIns="85725" vert="horz" wrap="square"/>
                    <a:p>
                      <a:pPr algn="l">
                        <a:defRPr b="false" i="false" strike="noStrike" sz="1100">
                          <a:ln/>
                          <a:solidFill>
                            <a:srgbClr val="EA580C">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EA580C">
                              <a:alpha val="100000"/>
                            </a:srgbClr>
                          </a:solidFill>
                          <a:latin typeface="&quot;FZYaYiHei GB18030L2 R&quot;, sans-serif"/>
                          <a:ea typeface="&quot;FZYaYiHei GB18030L2 R&quot;, sans-serif"/>
                          <a:cs typeface="&quot;FZYaYiHei GB18030L2 R&quot;, sans-serif"/>
                        </a:rPr>
                        <a:t>⚠️ 仅看到'麦克风'</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c gridSpan="1" rowSpan="1">
                  <a:txBody>
                    <a:bodyPr anchor="ctr" anchorCtr="true" bIns="85725" lIns="114300" rIns="114300" rot="0" tIns="85725" vert="horz" wrap="square"/>
                    <a:p>
                      <a:pPr algn="ctr">
                        <a:defRPr b="false" i="false" strike="noStrike" sz="1100">
                          <a:ln/>
                          <a:solidFill>
                            <a:srgbClr val="5B8CB8">
                              <a:alpha val="100000"/>
                            </a:srgbClr>
                          </a:solidFill>
                          <a:latin typeface="Inter, sans-serif"/>
                          <a:ea typeface="Inter, sans-serif"/>
                          <a:cs typeface="Inter, sans-serif"/>
                        </a:defRPr>
                      </a:pPr>
                      <a:r>
                        <a:rPr b="false" i="false" strike="noStrike" sz="1100">
                          <a:ln/>
                          <a:solidFill>
                            <a:srgbClr val="5B8CB8">
                              <a:alpha val="100000"/>
                            </a:srgbClr>
                          </a:solidFill>
                          <a:latin typeface="Inter, sans-serif"/>
                          <a:ea typeface="Inter, sans-serif"/>
                          <a:cs typeface="Inter, sans-serif"/>
                        </a:rPr>
                        <a:t>⭐⭐⭐⭐</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1F3F5">
                        <a:alpha val="100000"/>
                      </a:srgbClr>
                    </a:solidFill>
                  </a:tcPr>
                </a:tc>
              </a:tr>
              <a:tr h="393700">
                <a:tc gridSpan="1" rowSpan="1">
                  <a:txBody>
                    <a:bodyPr anchor="ctr" anchorCtr="false" bIns="85725" lIns="114300" rIns="114300" rot="0" tIns="85725"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明文 HTTP 传输</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false" bIns="85725" lIns="114300" rIns="114300" rot="0" tIns="85725" vert="horz" wrap="square"/>
                    <a:p>
                      <a:pPr algn="l">
                        <a:defRPr b="false" i="false" strike="noStrike" sz="1100">
                          <a:ln/>
                          <a:solidFill>
                            <a:srgbClr val="0A1F3D">
                              <a:alpha val="100000"/>
                            </a:srgbClr>
                          </a:solidFill>
                          <a:latin typeface="Inter, sans-serif"/>
                          <a:ea typeface="Inter, sans-serif"/>
                          <a:cs typeface="Inter, sans-serif"/>
                        </a:defRPr>
                      </a:pPr>
                      <a:r>
                        <a:rPr b="false" i="false" strike="noStrike" sz="1100">
                          <a:ln/>
                          <a:solidFill>
                            <a:srgbClr val="0A1F3D">
                              <a:alpha val="100000"/>
                            </a:srgbClr>
                          </a:solidFill>
                          <a:latin typeface="Inter, sans-serif"/>
                          <a:ea typeface="Inter, sans-serif"/>
                          <a:cs typeface="Inter, sans-serif"/>
                        </a:rPr>
                        <a:t>usesCleartextTraffic='true'</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false" bIns="85725" lIns="114300" rIns="114300" rot="0" tIns="85725" vert="horz" wrap="square"/>
                    <a:p>
                      <a:pPr algn="l">
                        <a:defRPr b="false" i="false" strike="noStrike" sz="1100">
                          <a:ln/>
                          <a:solidFill>
                            <a:srgbClr val="DC2626">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DC2626">
                              <a:alpha val="100000"/>
                            </a:srgbClr>
                          </a:solidFill>
                          <a:latin typeface="&quot;FZYaYiHei GB18030L2 R&quot;, sans-serif"/>
                          <a:ea typeface="&quot;FZYaYiHei GB18030L2 R&quot;, sans-serif"/>
                          <a:cs typeface="&quot;FZYaYiHei GB18030L2 R&quot;, sans-serif"/>
                        </a:rPr>
                        <a:t>❌ 完全不知情</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true" bIns="85725" lIns="114300" rIns="114300" rot="0" tIns="85725" vert="horz" wrap="square"/>
                    <a:p>
                      <a:pPr algn="ctr">
                        <a:defRPr b="false" i="false" strike="noStrike" sz="1100">
                          <a:ln/>
                          <a:solidFill>
                            <a:srgbClr val="5B8CB8">
                              <a:alpha val="100000"/>
                            </a:srgbClr>
                          </a:solidFill>
                          <a:latin typeface="Inter, sans-serif"/>
                          <a:ea typeface="Inter, sans-serif"/>
                          <a:cs typeface="Inter, sans-serif"/>
                        </a:defRPr>
                      </a:pPr>
                      <a:r>
                        <a:rPr b="false" i="false" strike="noStrike" sz="1100">
                          <a:ln/>
                          <a:solidFill>
                            <a:srgbClr val="5B8CB8">
                              <a:alpha val="100000"/>
                            </a:srgbClr>
                          </a:solidFill>
                          <a:latin typeface="Inter, sans-serif"/>
                          <a:ea typeface="Inter, sans-serif"/>
                          <a:cs typeface="Inter, sans-serif"/>
                        </a:rPr>
                        <a:t>⭐⭐⭐⭐</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r>
            </a:tbl>
          </a:graphicData>
        </a:graphic>
      </p:graphicFrame>
      <p:sp>
        <p:nvSpPr>
          <p:cNvPr id="7" name="AutoShape 7"/>
          <p:cNvSpPr/>
          <p:nvPr/>
        </p:nvSpPr>
        <p:spPr>
          <a:xfrm flipH="false" flipV="false" rot="0">
            <a:off x="457086" y="5686425"/>
            <a:ext cx="11274781" cy="426691"/>
          </a:xfrm>
          <a:prstGeom prst="rect">
            <a:avLst/>
          </a:prstGeom>
          <a:solidFill>
            <a:srgbClr val="E8EBEF">
              <a:alpha val="100000"/>
            </a:srgbClr>
          </a:solidFill>
          <a:ln>
            <a:headEnd type="none"/>
            <a:tailEnd type="none"/>
          </a:ln>
        </p:spPr>
      </p:sp>
      <p:sp>
        <p:nvSpPr>
          <p:cNvPr id="8" name="AutoShape 8"/>
          <p:cNvSpPr/>
          <p:nvPr/>
        </p:nvSpPr>
        <p:spPr>
          <a:xfrm flipH="false" flipV="false" rot="0">
            <a:off x="457086" y="5686425"/>
            <a:ext cx="9522" cy="426691"/>
          </a:xfrm>
          <a:prstGeom prst="line">
            <a:avLst/>
          </a:prstGeom>
          <a:ln w="28575">
            <a:solidFill>
              <a:srgbClr val="5B8CB8">
                <a:alpha val="100000"/>
              </a:srgbClr>
            </a:solidFill>
            <a:prstDash val="solid"/>
            <a:headEnd type="none"/>
            <a:tailEnd type="none"/>
          </a:ln>
        </p:spPr>
      </p:sp>
      <p:sp>
        <p:nvSpPr>
          <p:cNvPr id="9" name="TextBox 9"/>
          <p:cNvSpPr txBox="true"/>
          <p:nvPr/>
        </p:nvSpPr>
        <p:spPr>
          <a:xfrm flipH="false" flipV="false" rot="0">
            <a:off x="638015" y="5819775"/>
            <a:ext cx="10941489"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0A1F3D">
                    <a:alpha val="90196"/>
                  </a:srgbClr>
                </a:solidFill>
                <a:latin typeface="Alibaba PuHuiTi 3.0 55 Regular"/>
                <a:ea typeface="Alibaba PuHuiTi 3.0 55 Regular"/>
                <a:cs typeface="Alibaba PuHuiTi 3.0 55 Regular"/>
              </a:rPr>
              <a:t>核心结论：</a:t>
            </a:r>
            <a:r>
              <a:rPr b="false" i="false" strike="noStrike" sz="900">
                <a:ln/>
                <a:solidFill>
                  <a:srgbClr val="0A1F3D">
                    <a:alpha val="90196"/>
                  </a:srgbClr>
                </a:solidFill>
                <a:latin typeface="FZYaYiHei GB18030L2 R"/>
                <a:ea typeface="FZYaYiHei GB18030L2 R"/>
                <a:cs typeface="FZYaYiHei GB18030L2 R"/>
              </a:rPr>
              <a:t>全部后门均隐蔽生效，五项致命、三项高危，具备完整武器化利用潜力。</a:t>
            </a:r>
            <a:endParaRPr lang="en-US" sz="1100"/>
          </a:p>
        </p:txBody>
      </p:sp>
    </p:spTree>
  </p:cSld>
  <p:clrMapOvr>
    <a:masterClrMapping/>
  </p:clrMapOvr>
</p:sld>
</file>

<file path=ppt/slides/slide4.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380905" y="400050"/>
            <a:ext cx="11427142"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60000"/>
                  </a:srgbClr>
                </a:solidFill>
                <a:latin typeface="Alibaba PuHuiTi 3.0 55 Regular"/>
                <a:ea typeface="Alibaba PuHuiTi 3.0 55 Regular"/>
                <a:cs typeface="Alibaba PuHuiTi 3.0 55 Regular"/>
              </a:rPr>
              <a:t>BUG REPORT · PHENOMENON ANALYSIS</a:t>
            </a:r>
            <a:endParaRPr lang="en-US" sz="1100"/>
          </a:p>
        </p:txBody>
      </p:sp>
      <p:sp>
        <p:nvSpPr>
          <p:cNvPr id="4" name="TextBox 4"/>
          <p:cNvSpPr txBox="true"/>
          <p:nvPr/>
        </p:nvSpPr>
        <p:spPr>
          <a:xfrm flipH="false" flipV="false" rot="0">
            <a:off x="380905" y="619125"/>
            <a:ext cx="11427142" cy="390525"/>
          </a:xfrm>
          <a:prstGeom prst="rect">
            <a:avLst/>
          </a:prstGeom>
          <a:ln>
            <a:headEnd type="none"/>
            <a:tailEnd type="none"/>
          </a:ln>
        </p:spPr>
        <p:txBody>
          <a:bodyPr anchor="t" anchorCtr="false" bIns="0" lIns="0" rIns="0" rtlCol="false" tIns="0" vert="horz" wrap="none"/>
          <a:lstStyle/>
          <a:p>
            <a:pPr algn="l">
              <a:defRPr/>
            </a:pPr>
            <a:r>
              <a:rPr b="true" i="false" lang="en-US" strike="noStrike" sz="2700">
                <a:ln/>
                <a:solidFill>
                  <a:srgbClr val="0A1F3D">
                    <a:alpha val="100000"/>
                  </a:srgbClr>
                </a:solidFill>
                <a:latin typeface="Alibaba PuHuiTi 3.0 55 Regular"/>
                <a:ea typeface="Alibaba PuHuiTi 3.0 55 Regular"/>
                <a:cs typeface="Alibaba PuHuiTi 3.0 55 Regular"/>
              </a:rPr>
              <a:t>Bug 1：录音评分超时（现象描述）</a:t>
            </a:r>
            <a:endParaRPr lang="en-US" sz="1100"/>
          </a:p>
        </p:txBody>
      </p:sp>
      <p:sp>
        <p:nvSpPr>
          <p:cNvPr id="5" name="TextBox 5"/>
          <p:cNvSpPr txBox="true"/>
          <p:nvPr/>
        </p:nvSpPr>
        <p:spPr>
          <a:xfrm flipH="false" flipV="false" rot="0">
            <a:off x="380905" y="1211461"/>
            <a:ext cx="11808047" cy="405705"/>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FZYaYiHei GB18030L2 R"/>
                <a:ea typeface="FZYaYiHei GB18030L2 R"/>
                <a:cs typeface="FZYaYiHei GB18030L2 R"/>
              </a:rPr>
              <a:t>录音评分超时是用户反馈最集中的核心功能缺陷，呈现四种典型复现场景：主动结束后的超时提示、滑动切换触发的超时、连续录音导致的回调丢失，以及蓝牙SCO搜索</a:t>
            </a:r>
            <a:endParaRPr lang="en-US" sz="1100"/>
          </a:p>
          <a:p>
            <a:pPr algn="l"/>
            <a:r>
              <a:rPr b="false" i="false" strike="noStrike" sz="1200">
                <a:ln/>
                <a:solidFill>
                  <a:srgbClr val="0A1F3D">
                    <a:alpha val="85098"/>
                  </a:srgbClr>
                </a:solidFill>
                <a:latin typeface="FZYaYiHei GB18030L2 R"/>
                <a:ea typeface="FZYaYiHei GB18030L2 R"/>
                <a:cs typeface="FZYaYiHei GB18030L2 R"/>
              </a:rPr>
              <a:t>引发的CPU过热。这些现象表面分散，实则共同指向</a:t>
            </a:r>
            <a:r>
              <a:rPr b="false" i="false" strike="noStrike" sz="1200">
                <a:ln/>
                <a:solidFill>
                  <a:srgbClr val="5B8CB8">
                    <a:alpha val="85098"/>
                  </a:srgbClr>
                </a:solidFill>
                <a:latin typeface="FZYaYiHei GB18030L2 R"/>
                <a:ea typeface="FZYaYiHei GB18030L2 R"/>
                <a:cs typeface="FZYaYiHei GB18030L2 R"/>
              </a:rPr>
              <a:t>主线程阻塞与协议层信号缺失的双重根因</a:t>
            </a:r>
            <a:r>
              <a:rPr b="false" i="false" strike="noStrike" sz="1200">
                <a:ln/>
                <a:solidFill>
                  <a:srgbClr val="0A1F3D">
                    <a:alpha val="85098"/>
                  </a:srgbClr>
                </a:solidFill>
                <a:latin typeface="FZYaYiHei GB18030L2 R"/>
                <a:ea typeface="FZYaYiHei GB18030L2 R"/>
                <a:cs typeface="FZYaYiHei GB18030L2 R"/>
              </a:rPr>
              <a:t>，是交互设计、线程调度和网络协议三个层面的系统性缺陷。</a:t>
            </a:r>
            <a:endParaRPr/>
          </a:p>
        </p:txBody>
      </p:sp>
      <p:sp>
        <p:nvSpPr>
          <p:cNvPr id="6" name="AutoShape 6"/>
          <p:cNvSpPr/>
          <p:nvPr/>
        </p:nvSpPr>
        <p:spPr>
          <a:xfrm flipH="false" flipV="false" rot="0">
            <a:off x="380905" y="1851421"/>
            <a:ext cx="5637390" cy="2358033"/>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380905" y="1851421"/>
            <a:ext cx="5637390" cy="9525"/>
          </a:xfrm>
          <a:prstGeom prst="line">
            <a:avLst/>
          </a:prstGeom>
          <a:ln w="28575">
            <a:solidFill>
              <a:srgbClr val="5B8CB8">
                <a:alpha val="100000"/>
              </a:srgbClr>
            </a:solidFill>
            <a:prstDash val="solid"/>
            <a:headEnd type="none"/>
            <a:tailEnd type="none"/>
          </a:ln>
        </p:spPr>
      </p:sp>
      <p:sp>
        <p:nvSpPr>
          <p:cNvPr id="8" name="TextBox 8"/>
          <p:cNvSpPr txBox="true"/>
          <p:nvPr/>
        </p:nvSpPr>
        <p:spPr>
          <a:xfrm flipH="false" flipV="false" rot="0">
            <a:off x="676106" y="2099073"/>
            <a:ext cx="2071616"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场景一：主动结束后的超时</a:t>
            </a:r>
            <a:endParaRPr lang="en-US" sz="1100"/>
          </a:p>
        </p:txBody>
      </p:sp>
      <p:sp>
        <p:nvSpPr>
          <p:cNvPr id="9" name="TextBox 9"/>
          <p:cNvSpPr txBox="true"/>
          <p:nvPr/>
        </p:nvSpPr>
        <p:spPr>
          <a:xfrm flipH="false" flipV="false" rot="0">
            <a:off x="638015" y="2441973"/>
            <a:ext cx="1337779"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ui-sans-serif"/>
                <a:ea typeface="ui-sans-serif"/>
                <a:cs typeface="ui-sans-serif"/>
              </a:rPr>
              <a:t>最常见场景 · 占比约45%</a:t>
            </a:r>
            <a:endParaRPr lang="en-US" sz="1100"/>
          </a:p>
        </p:txBody>
      </p:sp>
      <p:sp>
        <p:nvSpPr>
          <p:cNvPr id="10" name="TextBox 10"/>
          <p:cNvSpPr txBox="true"/>
          <p:nvPr/>
        </p:nvSpPr>
        <p:spPr>
          <a:xfrm flipH="false" flipV="false" rot="0">
            <a:off x="580880" y="2727723"/>
            <a:ext cx="5437415" cy="647700"/>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用户完成录音后，界面长时间显示"正在评分"，最终Toast提示"打分超时"，评分结</a:t>
            </a:r>
            <a:endParaRPr lang="en-US" sz="1100"/>
          </a:p>
          <a:p>
            <a:pPr algn="l"/>
            <a:r>
              <a:rPr b="false" i="false" strike="noStrike" sz="1100">
                <a:ln/>
                <a:solidFill>
                  <a:srgbClr val="0A1F3D">
                    <a:alpha val="85098"/>
                  </a:srgbClr>
                </a:solidFill>
                <a:latin typeface="FZYaYiHei GB18030L2 R"/>
                <a:ea typeface="FZYaYiHei GB18030L2 R"/>
                <a:cs typeface="FZYaYiHei GB18030L2 R"/>
              </a:rPr>
              <a:t>果无法返回。此场景下用户操作路径完整，但服务端响应异常，是超时问题的典型</a:t>
            </a:r>
            <a:endParaRPr/>
          </a:p>
          <a:p>
            <a:pPr algn="l"/>
            <a:r>
              <a:rPr b="false" i="false" strike="noStrike" sz="1100">
                <a:ln/>
                <a:solidFill>
                  <a:srgbClr val="0A1F3D">
                    <a:alpha val="85098"/>
                  </a:srgbClr>
                </a:solidFill>
                <a:latin typeface="FZYaYiHei GB18030L2 R"/>
                <a:ea typeface="FZYaYiHei GB18030L2 R"/>
                <a:cs typeface="FZYaYiHei GB18030L2 R"/>
              </a:rPr>
              <a:t>表现。</a:t>
            </a:r>
            <a:endParaRPr/>
          </a:p>
        </p:txBody>
      </p:sp>
      <p:sp>
        <p:nvSpPr>
          <p:cNvPr id="11" name="AutoShape 11"/>
          <p:cNvSpPr/>
          <p:nvPr/>
        </p:nvSpPr>
        <p:spPr>
          <a:xfrm flipH="false" flipV="false" rot="0">
            <a:off x="6170657" y="1851421"/>
            <a:ext cx="5637390" cy="2358033"/>
          </a:xfrm>
          <a:prstGeom prst="rect">
            <a:avLst/>
          </a:prstGeom>
          <a:solidFill>
            <a:srgbClr val="E8EBEF">
              <a:alpha val="100000"/>
            </a:srgbClr>
          </a:solidFill>
          <a:ln w="9525">
            <a:solidFill>
              <a:srgbClr val="C5CDD6">
                <a:alpha val="100000"/>
              </a:srgbClr>
            </a:solidFill>
            <a:prstDash val="solid"/>
            <a:headEnd type="none"/>
            <a:tailEnd type="none"/>
          </a:ln>
        </p:spPr>
      </p:sp>
      <p:sp>
        <p:nvSpPr>
          <p:cNvPr id="12" name="AutoShape 12"/>
          <p:cNvSpPr/>
          <p:nvPr/>
        </p:nvSpPr>
        <p:spPr>
          <a:xfrm flipH="false" flipV="false" rot="0">
            <a:off x="6170657" y="1851421"/>
            <a:ext cx="5637390" cy="9525"/>
          </a:xfrm>
          <a:prstGeom prst="line">
            <a:avLst/>
          </a:prstGeom>
          <a:ln w="28575">
            <a:solidFill>
              <a:srgbClr val="5B8CB8">
                <a:alpha val="100000"/>
              </a:srgbClr>
            </a:solidFill>
            <a:prstDash val="solid"/>
            <a:headEnd type="none"/>
            <a:tailEnd type="none"/>
          </a:ln>
        </p:spPr>
      </p:sp>
      <p:sp>
        <p:nvSpPr>
          <p:cNvPr id="13" name="TextBox 13"/>
          <p:cNvSpPr txBox="true"/>
          <p:nvPr/>
        </p:nvSpPr>
        <p:spPr>
          <a:xfrm flipH="false" flipV="false" rot="0">
            <a:off x="6465858" y="2099073"/>
            <a:ext cx="2071616"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场景二：滑动切换触发超时</a:t>
            </a:r>
            <a:endParaRPr lang="en-US" sz="1100"/>
          </a:p>
        </p:txBody>
      </p:sp>
      <p:sp>
        <p:nvSpPr>
          <p:cNvPr id="14" name="TextBox 14"/>
          <p:cNvSpPr txBox="true"/>
          <p:nvPr/>
        </p:nvSpPr>
        <p:spPr>
          <a:xfrm flipH="false" flipV="false" rot="0">
            <a:off x="6427767" y="2441973"/>
            <a:ext cx="1310104"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ui-sans-serif"/>
                <a:ea typeface="ui-sans-serif"/>
                <a:cs typeface="ui-sans-serif"/>
              </a:rPr>
              <a:t>交互设计缺陷 · 手势冲突</a:t>
            </a:r>
            <a:endParaRPr lang="en-US" sz="1100"/>
          </a:p>
        </p:txBody>
      </p:sp>
      <p:sp>
        <p:nvSpPr>
          <p:cNvPr id="15" name="TextBox 15"/>
          <p:cNvSpPr txBox="true"/>
          <p:nvPr/>
        </p:nvSpPr>
        <p:spPr>
          <a:xfrm flipH="false" flipV="false" rot="0">
            <a:off x="6370632" y="2727723"/>
            <a:ext cx="5437415" cy="647700"/>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用户不点击"结束"按钮，直接左右滑动切换到下一张卡片，大概率触发评分超时。</a:t>
            </a:r>
            <a:endParaRPr lang="en-US" sz="1100"/>
          </a:p>
          <a:p>
            <a:pPr algn="l"/>
            <a:r>
              <a:rPr b="false" i="false" strike="noStrike" sz="1100">
                <a:ln/>
                <a:solidFill>
                  <a:srgbClr val="0A1F3D">
                    <a:alpha val="85098"/>
                  </a:srgbClr>
                </a:solidFill>
                <a:latin typeface="FZYaYiHei GB18030L2 R"/>
                <a:ea typeface="FZYaYiHei GB18030L2 R"/>
                <a:cs typeface="FZYaYiHei GB18030L2 R"/>
              </a:rPr>
              <a:t>此场景暴露出手势交互与评分流程的耦合问题，滑动事件未正确触发评分终止逻</a:t>
            </a:r>
            <a:endParaRPr/>
          </a:p>
          <a:p>
            <a:pPr algn="l"/>
            <a:r>
              <a:rPr b="false" i="false" strike="noStrike" sz="1100">
                <a:ln/>
                <a:solidFill>
                  <a:srgbClr val="0A1F3D">
                    <a:alpha val="85098"/>
                  </a:srgbClr>
                </a:solidFill>
                <a:latin typeface="FZYaYiHei GB18030L2 R"/>
                <a:ea typeface="FZYaYiHei GB18030L2 R"/>
                <a:cs typeface="FZYaYiHei GB18030L2 R"/>
              </a:rPr>
              <a:t>辑。</a:t>
            </a:r>
            <a:endParaRPr/>
          </a:p>
        </p:txBody>
      </p:sp>
      <p:sp>
        <p:nvSpPr>
          <p:cNvPr id="16" name="AutoShape 16"/>
          <p:cNvSpPr/>
          <p:nvPr/>
        </p:nvSpPr>
        <p:spPr>
          <a:xfrm flipH="false" flipV="false" rot="0">
            <a:off x="380905" y="4361854"/>
            <a:ext cx="5637390" cy="2115146"/>
          </a:xfrm>
          <a:prstGeom prst="rect">
            <a:avLst/>
          </a:prstGeom>
          <a:solidFill>
            <a:srgbClr val="E8EBEF">
              <a:alpha val="100000"/>
            </a:srgbClr>
          </a:solidFill>
          <a:ln w="9525">
            <a:solidFill>
              <a:srgbClr val="C5CDD6">
                <a:alpha val="100000"/>
              </a:srgbClr>
            </a:solidFill>
            <a:prstDash val="solid"/>
            <a:headEnd type="none"/>
            <a:tailEnd type="none"/>
          </a:ln>
        </p:spPr>
      </p:sp>
      <p:sp>
        <p:nvSpPr>
          <p:cNvPr id="17" name="AutoShape 17"/>
          <p:cNvSpPr/>
          <p:nvPr/>
        </p:nvSpPr>
        <p:spPr>
          <a:xfrm flipH="false" flipV="false" rot="0">
            <a:off x="380905" y="4361854"/>
            <a:ext cx="5637390" cy="9525"/>
          </a:xfrm>
          <a:prstGeom prst="line">
            <a:avLst/>
          </a:prstGeom>
          <a:ln w="28575">
            <a:solidFill>
              <a:srgbClr val="5B8CB8">
                <a:alpha val="100000"/>
              </a:srgbClr>
            </a:solidFill>
            <a:prstDash val="solid"/>
            <a:headEnd type="none"/>
            <a:tailEnd type="none"/>
          </a:ln>
        </p:spPr>
      </p:sp>
      <p:sp>
        <p:nvSpPr>
          <p:cNvPr id="18" name="TextBox 18"/>
          <p:cNvSpPr txBox="true"/>
          <p:nvPr/>
        </p:nvSpPr>
        <p:spPr>
          <a:xfrm flipH="false" flipV="false" rot="0">
            <a:off x="676106" y="4609504"/>
            <a:ext cx="2071616"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场景三：连续录音回调丢失</a:t>
            </a:r>
            <a:endParaRPr lang="en-US" sz="1100"/>
          </a:p>
        </p:txBody>
      </p:sp>
      <p:sp>
        <p:nvSpPr>
          <p:cNvPr id="19" name="TextBox 19"/>
          <p:cNvSpPr txBox="true"/>
          <p:nvPr/>
        </p:nvSpPr>
        <p:spPr>
          <a:xfrm flipH="false" flipV="false" rot="0">
            <a:off x="638015" y="4952404"/>
            <a:ext cx="1193452"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ui-sans-serif"/>
                <a:ea typeface="ui-sans-serif"/>
                <a:cs typeface="ui-sans-serif"/>
              </a:rPr>
              <a:t>竞态条件 · 状态机异常</a:t>
            </a:r>
            <a:endParaRPr lang="en-US" sz="1100"/>
          </a:p>
        </p:txBody>
      </p:sp>
      <p:sp>
        <p:nvSpPr>
          <p:cNvPr id="20" name="TextBox 20"/>
          <p:cNvSpPr txBox="true"/>
          <p:nvPr/>
        </p:nvSpPr>
        <p:spPr>
          <a:xfrm flipH="false" flipV="false" rot="0">
            <a:off x="580880" y="5238154"/>
            <a:ext cx="5437415" cy="404812"/>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上一单词评分结果返回前开始下一单词录音，上一单词的评分回调被系统丢弃。此</a:t>
            </a:r>
            <a:endParaRPr lang="en-US" sz="1100"/>
          </a:p>
          <a:p>
            <a:pPr algn="l"/>
            <a:r>
              <a:rPr b="false" i="false" strike="noStrike" sz="1100">
                <a:ln/>
                <a:solidFill>
                  <a:srgbClr val="0A1F3D">
                    <a:alpha val="85098"/>
                  </a:srgbClr>
                </a:solidFill>
                <a:latin typeface="FZYaYiHei GB18030L2 R"/>
                <a:ea typeface="FZYaYiHei GB18030L2 R"/>
                <a:cs typeface="FZYaYiHei GB18030L2 R"/>
              </a:rPr>
              <a:t>场景揭示了评分状态机未正确处理并发请求，缺乏请求队列与回调保序机制。</a:t>
            </a:r>
            <a:endParaRPr/>
          </a:p>
        </p:txBody>
      </p:sp>
      <p:sp>
        <p:nvSpPr>
          <p:cNvPr id="21" name="AutoShape 21"/>
          <p:cNvSpPr/>
          <p:nvPr/>
        </p:nvSpPr>
        <p:spPr>
          <a:xfrm flipH="false" flipV="false" rot="0">
            <a:off x="6170657" y="4361854"/>
            <a:ext cx="5637390" cy="2115146"/>
          </a:xfrm>
          <a:prstGeom prst="rect">
            <a:avLst/>
          </a:prstGeom>
          <a:solidFill>
            <a:srgbClr val="E8EBEF">
              <a:alpha val="100000"/>
            </a:srgbClr>
          </a:solidFill>
          <a:ln w="9525">
            <a:solidFill>
              <a:srgbClr val="C5CDD6">
                <a:alpha val="100000"/>
              </a:srgbClr>
            </a:solidFill>
            <a:prstDash val="solid"/>
            <a:headEnd type="none"/>
            <a:tailEnd type="none"/>
          </a:ln>
        </p:spPr>
      </p:sp>
      <p:sp>
        <p:nvSpPr>
          <p:cNvPr id="22" name="AutoShape 22"/>
          <p:cNvSpPr/>
          <p:nvPr/>
        </p:nvSpPr>
        <p:spPr>
          <a:xfrm flipH="false" flipV="false" rot="0">
            <a:off x="6170657" y="4361854"/>
            <a:ext cx="5637390" cy="9525"/>
          </a:xfrm>
          <a:prstGeom prst="line">
            <a:avLst/>
          </a:prstGeom>
          <a:ln w="28575">
            <a:solidFill>
              <a:srgbClr val="5B8CB8">
                <a:alpha val="100000"/>
              </a:srgbClr>
            </a:solidFill>
            <a:prstDash val="solid"/>
            <a:headEnd type="none"/>
            <a:tailEnd type="none"/>
          </a:ln>
        </p:spPr>
      </p:sp>
      <p:sp>
        <p:nvSpPr>
          <p:cNvPr id="23" name="TextBox 23"/>
          <p:cNvSpPr txBox="true"/>
          <p:nvPr/>
        </p:nvSpPr>
        <p:spPr>
          <a:xfrm flipH="false" flipV="false" rot="0">
            <a:off x="6465858" y="4609504"/>
            <a:ext cx="1903035"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场景四：蓝牙关联的过热</a:t>
            </a:r>
            <a:endParaRPr lang="en-US" sz="1100"/>
          </a:p>
        </p:txBody>
      </p:sp>
      <p:sp>
        <p:nvSpPr>
          <p:cNvPr id="24" name="TextBox 24"/>
          <p:cNvSpPr txBox="true"/>
          <p:nvPr/>
        </p:nvSpPr>
        <p:spPr>
          <a:xfrm flipH="false" flipV="false" rot="0">
            <a:off x="6427767" y="4952404"/>
            <a:ext cx="120952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ui-sans-serif"/>
                <a:ea typeface="ui-sans-serif"/>
                <a:cs typeface="ui-sans-serif"/>
              </a:rPr>
              <a:t>硬件关联 · SCO协议栈</a:t>
            </a:r>
            <a:endParaRPr lang="en-US" sz="1100"/>
          </a:p>
        </p:txBody>
      </p:sp>
      <p:sp>
        <p:nvSpPr>
          <p:cNvPr id="25" name="TextBox 25"/>
          <p:cNvSpPr txBox="true"/>
          <p:nvPr/>
        </p:nvSpPr>
        <p:spPr>
          <a:xfrm flipH="false" flipV="false" rot="0">
            <a:off x="6370632" y="5238154"/>
            <a:ext cx="5437415" cy="404812"/>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蓝牙开启且未连接设备时，CPU温度可达60℃，与SCO协议栈反复搜索蓝牙设备相</a:t>
            </a:r>
            <a:endParaRPr lang="en-US" sz="1100"/>
          </a:p>
          <a:p>
            <a:pPr algn="l"/>
            <a:r>
              <a:rPr b="false" i="false" strike="noStrike" sz="1100">
                <a:ln/>
                <a:solidFill>
                  <a:srgbClr val="0A1F3D">
                    <a:alpha val="85098"/>
                  </a:srgbClr>
                </a:solidFill>
                <a:latin typeface="FZYaYiHei GB18030L2 R"/>
                <a:ea typeface="FZYaYiHei GB18030L2 R"/>
                <a:cs typeface="FZYaYiHei GB18030L2 R"/>
              </a:rPr>
              <a:t>关。此场景表明评分超时与系统资源争用存在关联，蓝牙扫描占用主线程资源。</a:t>
            </a:r>
            <a:endParaRPr/>
          </a:p>
        </p:txBody>
      </p:sp>
    </p:spTree>
  </p:cSld>
  <p:clrMapOvr>
    <a:masterClrMapping/>
  </p:clrMapOvr>
</p:sld>
</file>

<file path=ppt/slides/slide40.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UI Analysis</a:t>
            </a:r>
            <a:endParaRPr lang="en-US" sz="1100"/>
          </a:p>
        </p:txBody>
      </p:sp>
      <p:sp>
        <p:nvSpPr>
          <p:cNvPr id="4" name="TextBox 4"/>
          <p:cNvSpPr txBox="true"/>
          <p:nvPr/>
        </p:nvSpPr>
        <p:spPr>
          <a:xfrm flipH="false" flipV="false" rot="0">
            <a:off x="457086" y="752475"/>
            <a:ext cx="11274781" cy="390525"/>
          </a:xfrm>
          <a:prstGeom prst="rect">
            <a:avLst/>
          </a:prstGeom>
          <a:ln>
            <a:headEnd type="none"/>
            <a:tailEnd type="none"/>
          </a:ln>
        </p:spPr>
        <p:txBody>
          <a:bodyPr anchor="t" anchorCtr="false" bIns="0" lIns="0" rIns="0" rtlCol="false" tIns="0" vert="horz" wrap="none"/>
          <a:lstStyle/>
          <a:p>
            <a:pPr algn="l">
              <a:defRPr/>
            </a:pPr>
            <a:r>
              <a:rPr b="true" i="false" lang="en-US" strike="noStrike" sz="2700">
                <a:ln/>
                <a:solidFill>
                  <a:srgbClr val="0A1F3D">
                    <a:alpha val="100000"/>
                  </a:srgbClr>
                </a:solidFill>
                <a:latin typeface="Alibaba PuHuiTi 3.0 55 Regular"/>
                <a:ea typeface="Alibaba PuHuiTi 3.0 55 Regular"/>
                <a:cs typeface="Alibaba PuHuiTi 3.0 55 Regular"/>
              </a:rPr>
              <a:t>UI 层问题：优秀榜名字重复</a:t>
            </a:r>
            <a:endParaRPr lang="en-US" sz="1100"/>
          </a:p>
        </p:txBody>
      </p:sp>
      <p:sp>
        <p:nvSpPr>
          <p:cNvPr id="5" name="AutoShape 5"/>
          <p:cNvSpPr/>
          <p:nvPr/>
        </p:nvSpPr>
        <p:spPr>
          <a:xfrm flipH="false" flipV="false" rot="0">
            <a:off x="457086" y="1306711"/>
            <a:ext cx="11274781" cy="776288"/>
          </a:xfrm>
          <a:prstGeom prst="rect">
            <a:avLst/>
          </a:prstGeom>
          <a:solidFill>
            <a:srgbClr val="E8EBEF">
              <a:alpha val="85098"/>
            </a:srgbClr>
          </a:solidFill>
          <a:ln>
            <a:headEnd type="none"/>
            <a:tailEnd type="none"/>
          </a:ln>
        </p:spPr>
      </p:sp>
      <p:sp>
        <p:nvSpPr>
          <p:cNvPr id="6" name="AutoShape 6"/>
          <p:cNvSpPr/>
          <p:nvPr/>
        </p:nvSpPr>
        <p:spPr>
          <a:xfrm flipH="false" flipV="false" rot="0">
            <a:off x="457086" y="1306711"/>
            <a:ext cx="9522" cy="776288"/>
          </a:xfrm>
          <a:prstGeom prst="line">
            <a:avLst/>
          </a:prstGeom>
          <a:ln w="28575">
            <a:solidFill>
              <a:srgbClr val="5B8CB8">
                <a:alpha val="85098"/>
              </a:srgbClr>
            </a:solidFill>
            <a:prstDash val="solid"/>
            <a:headEnd type="none"/>
            <a:tailEnd type="none"/>
          </a:ln>
        </p:spPr>
      </p:sp>
      <p:sp>
        <p:nvSpPr>
          <p:cNvPr id="7" name="TextBox 7"/>
          <p:cNvSpPr txBox="true"/>
          <p:nvPr/>
        </p:nvSpPr>
        <p:spPr>
          <a:xfrm flipH="false" flipV="false" rot="0">
            <a:off x="676106" y="1487686"/>
            <a:ext cx="11512846" cy="397669"/>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优秀榜数据呈现"10人20名"的重复显示异常：UI树分析显示text='共20个同学'，但实际仅有陈乐衡、陈庆丹、黄依杨等10个不同名字，每个名字精确重复两次。关键特征在于</a:t>
            </a:r>
            <a:endParaRPr lang="en-US" sz="1100"/>
          </a:p>
          <a:p>
            <a:pPr algn="l"/>
            <a:r>
              <a:rPr b="false" i="false" strike="noStrike" sz="1100">
                <a:ln/>
                <a:solidFill>
                  <a:srgbClr val="0A1F3D">
                    <a:alpha val="85098"/>
                  </a:srgbClr>
                </a:solidFill>
                <a:latin typeface="FZYaYiHei GB18030L2 R"/>
                <a:ea typeface="FZYaYiHei GB18030L2 R"/>
                <a:cs typeface="FZYaYiHei GB18030L2 R"/>
              </a:rPr>
              <a:t>重复模式非连续分布——'黄依杨'分散于第4位和第7位，'郑瑞欣'分散于第6位和第8位——该模式明确指向缓存数据与网络数据合并时的去重失败，而非简单的列表渲染重复。</a:t>
            </a:r>
            <a:endParaRPr/>
          </a:p>
        </p:txBody>
      </p:sp>
      <p:sp>
        <p:nvSpPr>
          <p:cNvPr id="8" name="AutoShape 8"/>
          <p:cNvSpPr/>
          <p:nvPr/>
        </p:nvSpPr>
        <p:spPr>
          <a:xfrm flipH="false" flipV="false" rot="0">
            <a:off x="457086" y="2273498"/>
            <a:ext cx="5561209" cy="1987451"/>
          </a:xfrm>
          <a:prstGeom prst="rect">
            <a:avLst/>
          </a:prstGeom>
          <a:solidFill>
            <a:srgbClr val="E8EBEF">
              <a:alpha val="100000"/>
            </a:srgbClr>
          </a:solidFill>
          <a:ln w="9525">
            <a:solidFill>
              <a:srgbClr val="C5CDD6">
                <a:alpha val="100000"/>
              </a:srgbClr>
            </a:solidFill>
            <a:prstDash val="solid"/>
            <a:headEnd type="none"/>
            <a:tailEnd type="none"/>
          </a:ln>
        </p:spPr>
      </p:sp>
      <p:sp>
        <p:nvSpPr>
          <p:cNvPr id="9" name="AutoShape 9"/>
          <p:cNvSpPr/>
          <p:nvPr/>
        </p:nvSpPr>
        <p:spPr>
          <a:xfrm flipH="false" flipV="false" rot="0">
            <a:off x="457086" y="2273498"/>
            <a:ext cx="5561209" cy="9525"/>
          </a:xfrm>
          <a:prstGeom prst="line">
            <a:avLst/>
          </a:prstGeom>
          <a:ln w="28575">
            <a:solidFill>
              <a:srgbClr val="5B8CB8">
                <a:alpha val="100000"/>
              </a:srgbClr>
            </a:solidFill>
            <a:prstDash val="solid"/>
            <a:headEnd type="none"/>
            <a:tailEnd type="none"/>
          </a:ln>
        </p:spPr>
      </p:sp>
      <p:sp>
        <p:nvSpPr>
          <p:cNvPr id="10" name="AutoShape 10"/>
          <p:cNvSpPr/>
          <p:nvPr/>
        </p:nvSpPr>
        <p:spPr>
          <a:xfrm flipH="false" flipV="false" rot="0">
            <a:off x="657879" y="2533650"/>
            <a:ext cx="164266" cy="164306"/>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5B8CB8">
              <a:alpha val="100000"/>
            </a:srgbClr>
          </a:solidFill>
          <a:ln>
            <a:headEnd type="none"/>
            <a:tailEnd type="none"/>
          </a:ln>
        </p:spPr>
      </p:sp>
      <p:sp>
        <p:nvSpPr>
          <p:cNvPr id="11" name="TextBox 11"/>
          <p:cNvSpPr txBox="true"/>
          <p:nvPr/>
        </p:nvSpPr>
        <p:spPr>
          <a:xfrm flipH="false" flipV="false" rot="0">
            <a:off x="880099" y="2527698"/>
            <a:ext cx="4919176" cy="161925"/>
          </a:xfrm>
          <a:prstGeom prst="rect">
            <a:avLst/>
          </a:prstGeom>
          <a:ln>
            <a:headEnd type="none"/>
            <a:tailEnd type="none"/>
          </a:ln>
        </p:spPr>
        <p:txBody>
          <a:bodyPr anchor="ctr" anchorCtr="false" bIns="0" lIns="0" rIns="0" rtlCol="false" tIns="0" vert="horz" wrap="none"/>
          <a:lstStyle/>
          <a:p>
            <a:pPr algn="l">
              <a:defRPr/>
            </a:pPr>
            <a:r>
              <a:rPr b="true" i="false" lang="en-US" strike="noStrike" sz="1100">
                <a:ln/>
                <a:solidFill>
                  <a:srgbClr val="5B8CB8">
                    <a:alpha val="100000"/>
                  </a:srgbClr>
                </a:solidFill>
                <a:latin typeface="Alibaba PuHuiTi 3.0 55 Regular"/>
                <a:ea typeface="Alibaba PuHuiTi 3.0 55 Regular"/>
                <a:cs typeface="Alibaba PuHuiTi 3.0 55 Regular"/>
              </a:rPr>
              <a:t>数量异常</a:t>
            </a:r>
            <a:endParaRPr lang="en-US" sz="1100"/>
          </a:p>
        </p:txBody>
      </p:sp>
      <p:sp>
        <p:nvSpPr>
          <p:cNvPr id="12" name="TextBox 12"/>
          <p:cNvSpPr txBox="true"/>
          <p:nvPr/>
        </p:nvSpPr>
        <p:spPr>
          <a:xfrm flipH="false" flipV="false" rot="0">
            <a:off x="676106" y="2881908"/>
            <a:ext cx="5342189" cy="42088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10个不同名字→20个列表项，100%重复率。每个姓名在UI层被渲染两次，</a:t>
            </a:r>
            <a:endParaRPr lang="en-US" sz="1100"/>
          </a:p>
          <a:p>
            <a:pPr algn="l"/>
            <a:r>
              <a:rPr b="false" i="false" strike="noStrike" sz="1200">
                <a:ln/>
                <a:solidFill>
                  <a:srgbClr val="0A1F3D">
                    <a:alpha val="90196"/>
                  </a:srgbClr>
                </a:solidFill>
                <a:latin typeface="FZYaYiHei GB18030L2 R"/>
                <a:ea typeface="FZYaYiHei GB18030L2 R"/>
                <a:cs typeface="FZYaYiHei GB18030L2 R"/>
              </a:rPr>
              <a:t>数据量级翻倍。</a:t>
            </a:r>
            <a:endParaRPr/>
          </a:p>
        </p:txBody>
      </p:sp>
      <p:sp>
        <p:nvSpPr>
          <p:cNvPr id="13" name="AutoShape 13"/>
          <p:cNvSpPr/>
          <p:nvPr/>
        </p:nvSpPr>
        <p:spPr>
          <a:xfrm flipH="false" flipV="false" rot="0">
            <a:off x="6170657" y="2273498"/>
            <a:ext cx="5561209" cy="1987451"/>
          </a:xfrm>
          <a:prstGeom prst="rect">
            <a:avLst/>
          </a:prstGeom>
          <a:solidFill>
            <a:srgbClr val="E8EBEF">
              <a:alpha val="100000"/>
            </a:srgbClr>
          </a:solidFill>
          <a:ln w="9525">
            <a:solidFill>
              <a:srgbClr val="C5CDD6">
                <a:alpha val="100000"/>
              </a:srgbClr>
            </a:solidFill>
            <a:prstDash val="solid"/>
            <a:headEnd type="none"/>
            <a:tailEnd type="none"/>
          </a:ln>
        </p:spPr>
      </p:sp>
      <p:sp>
        <p:nvSpPr>
          <p:cNvPr id="14" name="AutoShape 14"/>
          <p:cNvSpPr/>
          <p:nvPr/>
        </p:nvSpPr>
        <p:spPr>
          <a:xfrm flipH="false" flipV="false" rot="0">
            <a:off x="6170657" y="2273498"/>
            <a:ext cx="5561209" cy="9525"/>
          </a:xfrm>
          <a:prstGeom prst="line">
            <a:avLst/>
          </a:prstGeom>
          <a:ln w="28575">
            <a:solidFill>
              <a:srgbClr val="5B8CB8">
                <a:alpha val="100000"/>
              </a:srgbClr>
            </a:solidFill>
            <a:prstDash val="solid"/>
            <a:headEnd type="none"/>
            <a:tailEnd type="none"/>
          </a:ln>
        </p:spPr>
      </p:sp>
      <p:sp>
        <p:nvSpPr>
          <p:cNvPr id="15" name="AutoShape 15"/>
          <p:cNvSpPr/>
          <p:nvPr/>
        </p:nvSpPr>
        <p:spPr>
          <a:xfrm flipH="false" flipV="false" rot="0">
            <a:off x="6371450" y="2533650"/>
            <a:ext cx="164266" cy="164306"/>
          </a:xfrm>
          <a:custGeom>
            <a:rect b="b" l="l" r="r" t="t"/>
            <a:pathLst>
              <a:path h="10000" w="9998">
                <a:moveTo>
                  <a:pt x="6665" y="0"/>
                </a:moveTo>
                <a:lnTo>
                  <a:pt x="9998" y="3000"/>
                </a:lnTo>
                <a:lnTo>
                  <a:pt x="9998" y="9500"/>
                </a:lnTo>
                <a:cubicBezTo>
                  <a:pt x="9998" y="9640"/>
                  <a:pt x="9944" y="9758"/>
                  <a:pt x="9837" y="9855"/>
                </a:cubicBezTo>
                <a:cubicBezTo>
                  <a:pt x="9729" y="9951"/>
                  <a:pt x="9598" y="10000"/>
                  <a:pt x="9443" y="10000"/>
                </a:cubicBezTo>
                <a:lnTo>
                  <a:pt x="555" y="10000"/>
                </a:lnTo>
                <a:cubicBezTo>
                  <a:pt x="399" y="10000"/>
                  <a:pt x="268" y="9951"/>
                  <a:pt x="161" y="9855"/>
                </a:cubicBezTo>
                <a:cubicBezTo>
                  <a:pt x="53" y="9758"/>
                  <a:pt x="0" y="9640"/>
                  <a:pt x="0" y="9500"/>
                </a:cubicBezTo>
                <a:lnTo>
                  <a:pt x="0" y="500"/>
                </a:lnTo>
                <a:cubicBezTo>
                  <a:pt x="0" y="360"/>
                  <a:pt x="53" y="241"/>
                  <a:pt x="161" y="145"/>
                </a:cubicBezTo>
                <a:cubicBezTo>
                  <a:pt x="268" y="48"/>
                  <a:pt x="399" y="0"/>
                  <a:pt x="555" y="0"/>
                </a:cubicBezTo>
                <a:lnTo>
                  <a:pt x="6665" y="0"/>
                </a:lnTo>
                <a:moveTo>
                  <a:pt x="8887" y="9000"/>
                </a:moveTo>
                <a:lnTo>
                  <a:pt x="8887" y="3500"/>
                </a:lnTo>
                <a:lnTo>
                  <a:pt x="6110" y="3500"/>
                </a:lnTo>
                <a:lnTo>
                  <a:pt x="6110" y="1000"/>
                </a:lnTo>
                <a:lnTo>
                  <a:pt x="1111" y="1000"/>
                </a:lnTo>
                <a:lnTo>
                  <a:pt x="1111" y="9000"/>
                </a:lnTo>
                <a:lnTo>
                  <a:pt x="8887" y="9000"/>
                </a:lnTo>
                <a:moveTo>
                  <a:pt x="2777" y="3500"/>
                </a:moveTo>
                <a:lnTo>
                  <a:pt x="2777" y="2500"/>
                </a:lnTo>
                <a:lnTo>
                  <a:pt x="4444" y="2500"/>
                </a:lnTo>
                <a:lnTo>
                  <a:pt x="4444" y="3500"/>
                </a:lnTo>
                <a:lnTo>
                  <a:pt x="2777" y="3500"/>
                </a:lnTo>
                <a:moveTo>
                  <a:pt x="2777" y="5500"/>
                </a:moveTo>
                <a:lnTo>
                  <a:pt x="2777" y="4500"/>
                </a:lnTo>
                <a:lnTo>
                  <a:pt x="7221" y="4500"/>
                </a:lnTo>
                <a:lnTo>
                  <a:pt x="7221" y="5500"/>
                </a:lnTo>
                <a:lnTo>
                  <a:pt x="2777" y="5500"/>
                </a:lnTo>
                <a:moveTo>
                  <a:pt x="2777" y="7500"/>
                </a:moveTo>
                <a:lnTo>
                  <a:pt x="2777" y="6500"/>
                </a:lnTo>
                <a:lnTo>
                  <a:pt x="7221" y="6500"/>
                </a:lnTo>
                <a:lnTo>
                  <a:pt x="7221" y="7500"/>
                </a:lnTo>
              </a:path>
            </a:pathLst>
          </a:custGeom>
          <a:solidFill>
            <a:srgbClr val="5B8CB8">
              <a:alpha val="100000"/>
            </a:srgbClr>
          </a:solidFill>
          <a:ln>
            <a:headEnd type="none"/>
            <a:tailEnd type="none"/>
          </a:ln>
        </p:spPr>
      </p:sp>
      <p:sp>
        <p:nvSpPr>
          <p:cNvPr id="16" name="TextBox 16"/>
          <p:cNvSpPr txBox="true"/>
          <p:nvPr/>
        </p:nvSpPr>
        <p:spPr>
          <a:xfrm flipH="false" flipV="false" rot="0">
            <a:off x="6593670" y="2527698"/>
            <a:ext cx="4919176" cy="161925"/>
          </a:xfrm>
          <a:prstGeom prst="rect">
            <a:avLst/>
          </a:prstGeom>
          <a:ln>
            <a:headEnd type="none"/>
            <a:tailEnd type="none"/>
          </a:ln>
        </p:spPr>
        <p:txBody>
          <a:bodyPr anchor="ctr" anchorCtr="false" bIns="0" lIns="0" rIns="0" rtlCol="false" tIns="0" vert="horz" wrap="none"/>
          <a:lstStyle/>
          <a:p>
            <a:pPr algn="l">
              <a:defRPr/>
            </a:pPr>
            <a:r>
              <a:rPr b="true" i="false" lang="en-US" strike="noStrike" sz="1100">
                <a:ln/>
                <a:solidFill>
                  <a:srgbClr val="5B8CB8">
                    <a:alpha val="100000"/>
                  </a:srgbClr>
                </a:solidFill>
                <a:latin typeface="Alibaba PuHuiTi 3.0 55 Regular"/>
                <a:ea typeface="Alibaba PuHuiTi 3.0 55 Regular"/>
                <a:cs typeface="Alibaba PuHuiTi 3.0 55 Regular"/>
              </a:rPr>
              <a:t>UI声明</a:t>
            </a:r>
            <a:endParaRPr lang="en-US" sz="1100"/>
          </a:p>
        </p:txBody>
      </p:sp>
      <p:sp>
        <p:nvSpPr>
          <p:cNvPr id="17" name="TextBox 17"/>
          <p:cNvSpPr txBox="true"/>
          <p:nvPr/>
        </p:nvSpPr>
        <p:spPr>
          <a:xfrm flipH="false" flipV="false" rot="0">
            <a:off x="6389677" y="2881908"/>
            <a:ext cx="5342189" cy="42088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'共20个同学'与实际数据量不符，前端计数逻辑同步失效。计数器未过滤重复</a:t>
            </a:r>
            <a:endParaRPr lang="en-US" sz="1100"/>
          </a:p>
          <a:p>
            <a:pPr algn="l"/>
            <a:r>
              <a:rPr b="false" i="false" strike="noStrike" sz="1200">
                <a:ln/>
                <a:solidFill>
                  <a:srgbClr val="0A1F3D">
                    <a:alpha val="90196"/>
                  </a:srgbClr>
                </a:solidFill>
                <a:latin typeface="FZYaYiHei GB18030L2 R"/>
                <a:ea typeface="FZYaYiHei GB18030L2 R"/>
                <a:cs typeface="FZYaYiHei GB18030L2 R"/>
              </a:rPr>
              <a:t>项导致显示失真。</a:t>
            </a:r>
            <a:endParaRPr/>
          </a:p>
        </p:txBody>
      </p:sp>
      <p:sp>
        <p:nvSpPr>
          <p:cNvPr id="18" name="AutoShape 18"/>
          <p:cNvSpPr/>
          <p:nvPr/>
        </p:nvSpPr>
        <p:spPr>
          <a:xfrm flipH="false" flipV="false" rot="0">
            <a:off x="457086" y="4413349"/>
            <a:ext cx="5561209" cy="1987451"/>
          </a:xfrm>
          <a:prstGeom prst="rect">
            <a:avLst/>
          </a:prstGeom>
          <a:solidFill>
            <a:srgbClr val="E8EBEF">
              <a:alpha val="100000"/>
            </a:srgbClr>
          </a:solidFill>
          <a:ln w="9525">
            <a:solidFill>
              <a:srgbClr val="C5CDD6">
                <a:alpha val="100000"/>
              </a:srgbClr>
            </a:solidFill>
            <a:prstDash val="solid"/>
            <a:headEnd type="none"/>
            <a:tailEnd type="none"/>
          </a:ln>
        </p:spPr>
      </p:sp>
      <p:sp>
        <p:nvSpPr>
          <p:cNvPr id="19" name="AutoShape 19"/>
          <p:cNvSpPr/>
          <p:nvPr/>
        </p:nvSpPr>
        <p:spPr>
          <a:xfrm flipH="false" flipV="false" rot="0">
            <a:off x="457086" y="4413349"/>
            <a:ext cx="5561209" cy="9525"/>
          </a:xfrm>
          <a:prstGeom prst="line">
            <a:avLst/>
          </a:prstGeom>
          <a:ln w="28575">
            <a:solidFill>
              <a:srgbClr val="5B8CB8">
                <a:alpha val="100000"/>
              </a:srgbClr>
            </a:solidFill>
            <a:prstDash val="solid"/>
            <a:headEnd type="none"/>
            <a:tailEnd type="none"/>
          </a:ln>
        </p:spPr>
      </p:sp>
      <p:sp>
        <p:nvSpPr>
          <p:cNvPr id="20" name="AutoShape 20"/>
          <p:cNvSpPr/>
          <p:nvPr/>
        </p:nvSpPr>
        <p:spPr>
          <a:xfrm flipH="false" flipV="false" rot="0">
            <a:off x="657879" y="4673501"/>
            <a:ext cx="164266" cy="164306"/>
          </a:xfrm>
          <a:custGeom>
            <a:rect b="b" l="l" r="r" t="t"/>
            <a:pathLst>
              <a:path h="10000" w="9998">
                <a:moveTo>
                  <a:pt x="6110" y="6111"/>
                </a:moveTo>
                <a:lnTo>
                  <a:pt x="6110" y="3889"/>
                </a:lnTo>
                <a:lnTo>
                  <a:pt x="3888" y="3889"/>
                </a:lnTo>
                <a:lnTo>
                  <a:pt x="3888" y="6111"/>
                </a:lnTo>
                <a:lnTo>
                  <a:pt x="6110" y="6111"/>
                </a:lnTo>
                <a:moveTo>
                  <a:pt x="8887" y="3889"/>
                </a:moveTo>
                <a:lnTo>
                  <a:pt x="7221" y="3889"/>
                </a:lnTo>
                <a:lnTo>
                  <a:pt x="7221" y="6111"/>
                </a:lnTo>
                <a:lnTo>
                  <a:pt x="8887" y="6111"/>
                </a:lnTo>
                <a:lnTo>
                  <a:pt x="8887" y="3889"/>
                </a:lnTo>
                <a:moveTo>
                  <a:pt x="3888" y="8889"/>
                </a:moveTo>
                <a:lnTo>
                  <a:pt x="6110" y="8889"/>
                </a:lnTo>
                <a:lnTo>
                  <a:pt x="6110" y="7222"/>
                </a:lnTo>
                <a:lnTo>
                  <a:pt x="3888" y="7222"/>
                </a:lnTo>
                <a:lnTo>
                  <a:pt x="3888" y="8889"/>
                </a:lnTo>
                <a:moveTo>
                  <a:pt x="7221" y="7222"/>
                </a:moveTo>
                <a:lnTo>
                  <a:pt x="7221" y="8889"/>
                </a:lnTo>
                <a:lnTo>
                  <a:pt x="8887" y="8889"/>
                </a:lnTo>
                <a:lnTo>
                  <a:pt x="8887" y="7222"/>
                </a:lnTo>
                <a:lnTo>
                  <a:pt x="7221" y="7222"/>
                </a:lnTo>
                <a:moveTo>
                  <a:pt x="6110" y="2778"/>
                </a:moveTo>
                <a:lnTo>
                  <a:pt x="6110" y="1111"/>
                </a:lnTo>
                <a:lnTo>
                  <a:pt x="3888" y="1111"/>
                </a:lnTo>
                <a:lnTo>
                  <a:pt x="3888" y="2778"/>
                </a:lnTo>
                <a:lnTo>
                  <a:pt x="6110" y="2778"/>
                </a:lnTo>
                <a:moveTo>
                  <a:pt x="8887" y="1111"/>
                </a:moveTo>
                <a:lnTo>
                  <a:pt x="7221" y="1111"/>
                </a:lnTo>
                <a:lnTo>
                  <a:pt x="7221" y="2778"/>
                </a:lnTo>
                <a:lnTo>
                  <a:pt x="8887" y="2778"/>
                </a:lnTo>
                <a:lnTo>
                  <a:pt x="8887" y="1111"/>
                </a:lnTo>
                <a:moveTo>
                  <a:pt x="2777" y="6111"/>
                </a:moveTo>
                <a:lnTo>
                  <a:pt x="2777" y="3889"/>
                </a:lnTo>
                <a:lnTo>
                  <a:pt x="1111" y="3889"/>
                </a:lnTo>
                <a:lnTo>
                  <a:pt x="1111" y="6111"/>
                </a:lnTo>
                <a:lnTo>
                  <a:pt x="2777" y="6111"/>
                </a:lnTo>
                <a:moveTo>
                  <a:pt x="1111" y="8889"/>
                </a:moveTo>
                <a:lnTo>
                  <a:pt x="2777" y="8889"/>
                </a:lnTo>
                <a:lnTo>
                  <a:pt x="2777" y="7222"/>
                </a:lnTo>
                <a:lnTo>
                  <a:pt x="1111" y="7222"/>
                </a:lnTo>
                <a:lnTo>
                  <a:pt x="1111" y="8889"/>
                </a:lnTo>
                <a:moveTo>
                  <a:pt x="2777" y="2778"/>
                </a:moveTo>
                <a:lnTo>
                  <a:pt x="2777" y="1111"/>
                </a:lnTo>
                <a:lnTo>
                  <a:pt x="1111" y="1111"/>
                </a:lnTo>
                <a:lnTo>
                  <a:pt x="1111" y="2778"/>
                </a:lnTo>
                <a:lnTo>
                  <a:pt x="2777" y="2778"/>
                </a:lnTo>
                <a:moveTo>
                  <a:pt x="555" y="0"/>
                </a:moveTo>
                <a:lnTo>
                  <a:pt x="9443" y="0"/>
                </a:lnTo>
                <a:cubicBezTo>
                  <a:pt x="9598" y="0"/>
                  <a:pt x="9729" y="53"/>
                  <a:pt x="9837" y="161"/>
                </a:cubicBezTo>
                <a:cubicBezTo>
                  <a:pt x="9944" y="268"/>
                  <a:pt x="9998" y="400"/>
                  <a:pt x="9998" y="556"/>
                </a:cubicBezTo>
                <a:lnTo>
                  <a:pt x="9998" y="9444"/>
                </a:lnTo>
                <a:cubicBezTo>
                  <a:pt x="9998" y="9600"/>
                  <a:pt x="9944" y="9731"/>
                  <a:pt x="9837" y="9839"/>
                </a:cubicBezTo>
                <a:cubicBezTo>
                  <a:pt x="9729" y="9946"/>
                  <a:pt x="9598" y="10000"/>
                  <a:pt x="9443" y="10000"/>
                </a:cubicBezTo>
                <a:lnTo>
                  <a:pt x="555" y="10000"/>
                </a:lnTo>
                <a:cubicBezTo>
                  <a:pt x="399" y="10000"/>
                  <a:pt x="268" y="9946"/>
                  <a:pt x="161" y="9839"/>
                </a:cubicBezTo>
                <a:cubicBezTo>
                  <a:pt x="53" y="9731"/>
                  <a:pt x="0" y="9600"/>
                  <a:pt x="0" y="9444"/>
                </a:cubicBezTo>
                <a:lnTo>
                  <a:pt x="0" y="556"/>
                </a:lnTo>
                <a:cubicBezTo>
                  <a:pt x="0" y="400"/>
                  <a:pt x="53" y="268"/>
                  <a:pt x="161" y="161"/>
                </a:cubicBezTo>
                <a:cubicBezTo>
                  <a:pt x="268" y="53"/>
                  <a:pt x="399" y="0"/>
                  <a:pt x="555" y="0"/>
                </a:cubicBezTo>
              </a:path>
            </a:pathLst>
          </a:custGeom>
          <a:solidFill>
            <a:srgbClr val="5B8CB8">
              <a:alpha val="100000"/>
            </a:srgbClr>
          </a:solidFill>
          <a:ln>
            <a:headEnd type="none"/>
            <a:tailEnd type="none"/>
          </a:ln>
        </p:spPr>
      </p:sp>
      <p:sp>
        <p:nvSpPr>
          <p:cNvPr id="21" name="TextBox 21"/>
          <p:cNvSpPr txBox="true"/>
          <p:nvPr/>
        </p:nvSpPr>
        <p:spPr>
          <a:xfrm flipH="false" flipV="false" rot="0">
            <a:off x="880099" y="4667547"/>
            <a:ext cx="4919176" cy="161925"/>
          </a:xfrm>
          <a:prstGeom prst="rect">
            <a:avLst/>
          </a:prstGeom>
          <a:ln>
            <a:headEnd type="none"/>
            <a:tailEnd type="none"/>
          </a:ln>
        </p:spPr>
        <p:txBody>
          <a:bodyPr anchor="ctr" anchorCtr="false" bIns="0" lIns="0" rIns="0" rtlCol="false" tIns="0" vert="horz" wrap="none"/>
          <a:lstStyle/>
          <a:p>
            <a:pPr algn="l">
              <a:defRPr/>
            </a:pPr>
            <a:r>
              <a:rPr b="true" i="false" lang="en-US" strike="noStrike" sz="1100">
                <a:ln/>
                <a:solidFill>
                  <a:srgbClr val="5B8CB8">
                    <a:alpha val="100000"/>
                  </a:srgbClr>
                </a:solidFill>
                <a:latin typeface="Alibaba PuHuiTi 3.0 55 Regular"/>
                <a:ea typeface="Alibaba PuHuiTi 3.0 55 Regular"/>
                <a:cs typeface="Alibaba PuHuiTi 3.0 55 Regular"/>
              </a:rPr>
              <a:t>重复模式</a:t>
            </a:r>
            <a:endParaRPr lang="en-US" sz="1100"/>
          </a:p>
        </p:txBody>
      </p:sp>
      <p:sp>
        <p:nvSpPr>
          <p:cNvPr id="22" name="TextBox 22"/>
          <p:cNvSpPr txBox="true"/>
          <p:nvPr/>
        </p:nvSpPr>
        <p:spPr>
          <a:xfrm flipH="false" flipV="false" rot="0">
            <a:off x="676106" y="5021759"/>
            <a:ext cx="5342189" cy="42088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FZYaYiHei GB18030L2 R"/>
                <a:ea typeface="FZYaYiHei GB18030L2 R"/>
                <a:cs typeface="FZYaYiHei GB18030L2 R"/>
              </a:rPr>
              <a:t>非连续重复，分散交叉排列，GridView两列布局下呈现。相同姓名间隔出</a:t>
            </a:r>
            <a:endParaRPr lang="en-US" sz="1100"/>
          </a:p>
          <a:p>
            <a:pPr algn="l"/>
            <a:r>
              <a:rPr b="false" i="false" strike="noStrike" sz="1200">
                <a:ln/>
                <a:solidFill>
                  <a:srgbClr val="0A1F3D">
                    <a:alpha val="90196"/>
                  </a:srgbClr>
                </a:solidFill>
                <a:latin typeface="FZYaYiHei GB18030L2 R"/>
                <a:ea typeface="FZYaYiHei GB18030L2 R"/>
                <a:cs typeface="FZYaYiHei GB18030L2 R"/>
              </a:rPr>
              <a:t>现，排除简单渲染循环错误。</a:t>
            </a:r>
            <a:endParaRPr/>
          </a:p>
        </p:txBody>
      </p:sp>
      <p:sp>
        <p:nvSpPr>
          <p:cNvPr id="23" name="AutoShape 23"/>
          <p:cNvSpPr/>
          <p:nvPr/>
        </p:nvSpPr>
        <p:spPr>
          <a:xfrm flipH="false" flipV="false" rot="0">
            <a:off x="6170657" y="4413349"/>
            <a:ext cx="5561209" cy="1987451"/>
          </a:xfrm>
          <a:prstGeom prst="rect">
            <a:avLst/>
          </a:prstGeom>
          <a:solidFill>
            <a:srgbClr val="E8EBEF">
              <a:alpha val="100000"/>
            </a:srgbClr>
          </a:solidFill>
          <a:ln w="9525">
            <a:solidFill>
              <a:srgbClr val="C5CDD6">
                <a:alpha val="100000"/>
              </a:srgbClr>
            </a:solidFill>
            <a:prstDash val="solid"/>
            <a:headEnd type="none"/>
            <a:tailEnd type="none"/>
          </a:ln>
        </p:spPr>
      </p:sp>
      <p:sp>
        <p:nvSpPr>
          <p:cNvPr id="24" name="AutoShape 24"/>
          <p:cNvSpPr/>
          <p:nvPr/>
        </p:nvSpPr>
        <p:spPr>
          <a:xfrm flipH="false" flipV="false" rot="0">
            <a:off x="6170657" y="4413349"/>
            <a:ext cx="5561209" cy="9525"/>
          </a:xfrm>
          <a:prstGeom prst="line">
            <a:avLst/>
          </a:prstGeom>
          <a:ln w="28575">
            <a:solidFill>
              <a:srgbClr val="5B8CB8">
                <a:alpha val="100000"/>
              </a:srgbClr>
            </a:solidFill>
            <a:prstDash val="solid"/>
            <a:headEnd type="none"/>
            <a:tailEnd type="none"/>
          </a:ln>
        </p:spPr>
      </p:sp>
      <p:sp>
        <p:nvSpPr>
          <p:cNvPr id="25" name="AutoShape 25"/>
          <p:cNvSpPr/>
          <p:nvPr/>
        </p:nvSpPr>
        <p:spPr>
          <a:xfrm flipH="false" flipV="false" rot="0">
            <a:off x="6371450" y="4673501"/>
            <a:ext cx="164266" cy="164306"/>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5499" y="2500"/>
                </a:moveTo>
                <a:lnTo>
                  <a:pt x="5499" y="5000"/>
                </a:lnTo>
                <a:lnTo>
                  <a:pt x="7499" y="5000"/>
                </a:lnTo>
                <a:lnTo>
                  <a:pt x="7499" y="6000"/>
                </a:lnTo>
                <a:lnTo>
                  <a:pt x="4499" y="6000"/>
                </a:lnTo>
                <a:lnTo>
                  <a:pt x="4499" y="2500"/>
                </a:lnTo>
              </a:path>
            </a:pathLst>
          </a:custGeom>
          <a:solidFill>
            <a:srgbClr val="5B8CB8">
              <a:alpha val="100000"/>
            </a:srgbClr>
          </a:solidFill>
          <a:ln>
            <a:headEnd type="none"/>
            <a:tailEnd type="none"/>
          </a:ln>
        </p:spPr>
      </p:sp>
      <p:sp>
        <p:nvSpPr>
          <p:cNvPr id="26" name="TextBox 26"/>
          <p:cNvSpPr txBox="true"/>
          <p:nvPr/>
        </p:nvSpPr>
        <p:spPr>
          <a:xfrm flipH="false" flipV="false" rot="0">
            <a:off x="6593670" y="4667547"/>
            <a:ext cx="4919176" cy="161925"/>
          </a:xfrm>
          <a:prstGeom prst="rect">
            <a:avLst/>
          </a:prstGeom>
          <a:ln>
            <a:headEnd type="none"/>
            <a:tailEnd type="none"/>
          </a:ln>
        </p:spPr>
        <p:txBody>
          <a:bodyPr anchor="ctr" anchorCtr="false" bIns="0" lIns="0" rIns="0" rtlCol="false" tIns="0" vert="horz" wrap="none"/>
          <a:lstStyle/>
          <a:p>
            <a:pPr algn="l">
              <a:defRPr/>
            </a:pPr>
            <a:r>
              <a:rPr b="true" i="false" lang="en-US" strike="noStrike" sz="1100">
                <a:ln/>
                <a:solidFill>
                  <a:srgbClr val="5B8CB8">
                    <a:alpha val="100000"/>
                  </a:srgbClr>
                </a:solidFill>
                <a:latin typeface="Alibaba PuHuiTi 3.0 55 Regular"/>
                <a:ea typeface="Alibaba PuHuiTi 3.0 55 Regular"/>
                <a:cs typeface="Alibaba PuHuiTi 3.0 55 Regular"/>
              </a:rPr>
              <a:t>时序特征</a:t>
            </a:r>
            <a:endParaRPr lang="en-US" sz="1100"/>
          </a:p>
        </p:txBody>
      </p:sp>
      <p:sp>
        <p:nvSpPr>
          <p:cNvPr id="27" name="TextBox 27"/>
          <p:cNvSpPr txBox="true"/>
          <p:nvPr/>
        </p:nvSpPr>
        <p:spPr>
          <a:xfrm flipH="false" flipV="false" rot="0">
            <a:off x="6389677" y="5012234"/>
            <a:ext cx="5342189" cy="43993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90196"/>
                  </a:srgbClr>
                </a:solidFill>
                <a:latin typeface="ui-sans-serif"/>
                <a:ea typeface="ui-sans-serif"/>
                <a:cs typeface="ui-sans-serif"/>
              </a:rPr>
              <a:t>刚提交作业后立即重复，过段时间依然重复，某些天完全正常。缓存策略与</a:t>
            </a:r>
            <a:endParaRPr lang="en-US" sz="1100"/>
          </a:p>
          <a:p>
            <a:pPr algn="l"/>
            <a:r>
              <a:rPr b="false" i="false" strike="noStrike" sz="1200">
                <a:ln/>
                <a:solidFill>
                  <a:srgbClr val="0A1F3D">
                    <a:alpha val="90196"/>
                  </a:srgbClr>
                </a:solidFill>
                <a:latin typeface="ui-sans-serif"/>
                <a:ea typeface="ui-sans-serif"/>
                <a:cs typeface="ui-sans-serif"/>
              </a:rPr>
              <a:t>网络请求时序竞争导致非确定性表现。</a:t>
            </a:r>
            <a:endParaRPr/>
          </a:p>
        </p:txBody>
      </p:sp>
    </p:spTree>
  </p:cSld>
  <p:clrMapOvr>
    <a:masterClrMapping/>
  </p:clrMapOvr>
</p:sld>
</file>

<file path=ppt/slides/slide41.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380905" y="400050"/>
            <a:ext cx="11427142"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ROOT CAUSE ANALYSIS</a:t>
            </a:r>
            <a:endParaRPr lang="en-US" sz="1100"/>
          </a:p>
        </p:txBody>
      </p:sp>
      <p:sp>
        <p:nvSpPr>
          <p:cNvPr id="4" name="TextBox 4"/>
          <p:cNvSpPr txBox="true"/>
          <p:nvPr/>
        </p:nvSpPr>
        <p:spPr>
          <a:xfrm flipH="false" flipV="false" rot="0">
            <a:off x="380905" y="638175"/>
            <a:ext cx="11427142" cy="390525"/>
          </a:xfrm>
          <a:prstGeom prst="rect">
            <a:avLst/>
          </a:prstGeom>
          <a:ln>
            <a:headEnd type="none"/>
            <a:tailEnd type="none"/>
          </a:ln>
        </p:spPr>
        <p:txBody>
          <a:bodyPr anchor="t" anchorCtr="false" bIns="0" lIns="0" rIns="0" rtlCol="false" tIns="0" vert="horz" wrap="none"/>
          <a:lstStyle/>
          <a:p>
            <a:pPr algn="l">
              <a:defRPr/>
            </a:pPr>
            <a:r>
              <a:rPr b="true" i="false" lang="en-US" strike="noStrike" sz="2700">
                <a:ln/>
                <a:solidFill>
                  <a:srgbClr val="0A1F3D">
                    <a:alpha val="100000"/>
                  </a:srgbClr>
                </a:solidFill>
                <a:latin typeface="Alibaba PuHuiTi 3.0 55 Regular"/>
                <a:ea typeface="Alibaba PuHuiTi 3.0 55 Regular"/>
                <a:cs typeface="Alibaba PuHuiTi 3.0 55 Regular"/>
              </a:rPr>
              <a:t>优秀榜：重复模式分析</a:t>
            </a:r>
            <a:endParaRPr lang="en-US" sz="1100"/>
          </a:p>
        </p:txBody>
      </p:sp>
      <p:sp>
        <p:nvSpPr>
          <p:cNvPr id="5" name="AutoShape 5"/>
          <p:cNvSpPr/>
          <p:nvPr/>
        </p:nvSpPr>
        <p:spPr>
          <a:xfrm flipH="false" flipV="false" rot="0">
            <a:off x="380905" y="1192411"/>
            <a:ext cx="11427142" cy="769441"/>
          </a:xfrm>
          <a:prstGeom prst="rect">
            <a:avLst/>
          </a:prstGeom>
          <a:solidFill>
            <a:srgbClr val="E8EBEF">
              <a:alpha val="100000"/>
            </a:srgbClr>
          </a:solidFill>
          <a:ln w="9525">
            <a:solidFill>
              <a:srgbClr val="C5CDD6">
                <a:alpha val="100000"/>
              </a:srgbClr>
            </a:solidFill>
            <a:prstDash val="solid"/>
            <a:headEnd type="none"/>
            <a:tailEnd type="none"/>
          </a:ln>
        </p:spPr>
      </p:sp>
      <p:sp>
        <p:nvSpPr>
          <p:cNvPr id="6" name="AutoShape 6"/>
          <p:cNvSpPr/>
          <p:nvPr/>
        </p:nvSpPr>
        <p:spPr>
          <a:xfrm flipH="false" flipV="false" rot="0">
            <a:off x="380905" y="1192411"/>
            <a:ext cx="11427142" cy="9525"/>
          </a:xfrm>
          <a:prstGeom prst="line">
            <a:avLst/>
          </a:prstGeom>
          <a:ln w="28575">
            <a:solidFill>
              <a:srgbClr val="5B8CB8">
                <a:alpha val="100000"/>
              </a:srgbClr>
            </a:solidFill>
            <a:prstDash val="solid"/>
            <a:headEnd type="none"/>
            <a:tailEnd type="none"/>
          </a:ln>
        </p:spPr>
      </p:sp>
      <p:sp>
        <p:nvSpPr>
          <p:cNvPr id="7" name="AutoShape 7"/>
          <p:cNvSpPr/>
          <p:nvPr/>
        </p:nvSpPr>
        <p:spPr>
          <a:xfrm flipH="false" flipV="false" rot="0">
            <a:off x="561909" y="1435298"/>
            <a:ext cx="171407" cy="171450"/>
          </a:xfrm>
          <a:custGeom>
            <a:rect b="b" l="l" r="r" t="t"/>
            <a:pathLst>
              <a:path h="10000" w="9998">
                <a:moveTo>
                  <a:pt x="3737" y="7619"/>
                </a:moveTo>
                <a:lnTo>
                  <a:pt x="4374" y="7619"/>
                </a:lnTo>
                <a:lnTo>
                  <a:pt x="4374" y="5238"/>
                </a:lnTo>
                <a:lnTo>
                  <a:pt x="5624" y="5238"/>
                </a:lnTo>
                <a:lnTo>
                  <a:pt x="5624" y="7619"/>
                </a:lnTo>
                <a:lnTo>
                  <a:pt x="6261" y="7619"/>
                </a:lnTo>
                <a:cubicBezTo>
                  <a:pt x="6303" y="7346"/>
                  <a:pt x="6419" y="7079"/>
                  <a:pt x="6611" y="6819"/>
                </a:cubicBezTo>
                <a:cubicBezTo>
                  <a:pt x="6777" y="6584"/>
                  <a:pt x="7023" y="6330"/>
                  <a:pt x="7349" y="6057"/>
                </a:cubicBezTo>
                <a:lnTo>
                  <a:pt x="7523" y="5914"/>
                </a:lnTo>
                <a:cubicBezTo>
                  <a:pt x="7765" y="5724"/>
                  <a:pt x="7898" y="5619"/>
                  <a:pt x="7923" y="5600"/>
                </a:cubicBezTo>
                <a:cubicBezTo>
                  <a:pt x="8189" y="5346"/>
                  <a:pt x="8394" y="5066"/>
                  <a:pt x="8536" y="4762"/>
                </a:cubicBezTo>
                <a:cubicBezTo>
                  <a:pt x="8677" y="4457"/>
                  <a:pt x="8748" y="4140"/>
                  <a:pt x="8748" y="3810"/>
                </a:cubicBezTo>
                <a:cubicBezTo>
                  <a:pt x="8748" y="3295"/>
                  <a:pt x="8577" y="2815"/>
                  <a:pt x="8236" y="2371"/>
                </a:cubicBezTo>
                <a:cubicBezTo>
                  <a:pt x="7902" y="1939"/>
                  <a:pt x="7452" y="1597"/>
                  <a:pt x="6886" y="1343"/>
                </a:cubicBezTo>
                <a:cubicBezTo>
                  <a:pt x="6302" y="1082"/>
                  <a:pt x="5673" y="952"/>
                  <a:pt x="4999" y="952"/>
                </a:cubicBezTo>
                <a:cubicBezTo>
                  <a:pt x="4324" y="952"/>
                  <a:pt x="3695" y="1082"/>
                  <a:pt x="3112" y="1343"/>
                </a:cubicBezTo>
                <a:cubicBezTo>
                  <a:pt x="2545" y="1597"/>
                  <a:pt x="2095" y="1939"/>
                  <a:pt x="1762" y="2371"/>
                </a:cubicBezTo>
                <a:cubicBezTo>
                  <a:pt x="1420" y="2815"/>
                  <a:pt x="1250" y="3295"/>
                  <a:pt x="1250" y="3810"/>
                </a:cubicBezTo>
                <a:cubicBezTo>
                  <a:pt x="1250" y="4140"/>
                  <a:pt x="1320" y="4457"/>
                  <a:pt x="1462" y="4762"/>
                </a:cubicBezTo>
                <a:cubicBezTo>
                  <a:pt x="1604" y="5066"/>
                  <a:pt x="1808" y="5342"/>
                  <a:pt x="2075" y="5590"/>
                </a:cubicBezTo>
                <a:cubicBezTo>
                  <a:pt x="2099" y="5616"/>
                  <a:pt x="2233" y="5724"/>
                  <a:pt x="2475" y="5914"/>
                </a:cubicBezTo>
                <a:lnTo>
                  <a:pt x="2649" y="6057"/>
                </a:lnTo>
                <a:cubicBezTo>
                  <a:pt x="2974" y="6330"/>
                  <a:pt x="3220" y="6584"/>
                  <a:pt x="3387" y="6819"/>
                </a:cubicBezTo>
                <a:cubicBezTo>
                  <a:pt x="3578" y="7079"/>
                  <a:pt x="3695" y="7346"/>
                  <a:pt x="3737" y="7619"/>
                </a:cubicBezTo>
                <a:moveTo>
                  <a:pt x="6249" y="8571"/>
                </a:moveTo>
                <a:lnTo>
                  <a:pt x="3749" y="8571"/>
                </a:lnTo>
                <a:lnTo>
                  <a:pt x="3749" y="9048"/>
                </a:lnTo>
                <a:lnTo>
                  <a:pt x="6249" y="9048"/>
                </a:lnTo>
                <a:lnTo>
                  <a:pt x="6249" y="8571"/>
                </a:lnTo>
                <a:moveTo>
                  <a:pt x="1100" y="6190"/>
                </a:moveTo>
                <a:cubicBezTo>
                  <a:pt x="750" y="5860"/>
                  <a:pt x="479" y="5495"/>
                  <a:pt x="287" y="5095"/>
                </a:cubicBezTo>
                <a:cubicBezTo>
                  <a:pt x="95" y="4682"/>
                  <a:pt x="0" y="4254"/>
                  <a:pt x="0" y="3810"/>
                </a:cubicBezTo>
                <a:cubicBezTo>
                  <a:pt x="0" y="3117"/>
                  <a:pt x="229" y="2476"/>
                  <a:pt x="687" y="1886"/>
                </a:cubicBezTo>
                <a:cubicBezTo>
                  <a:pt x="1129" y="1314"/>
                  <a:pt x="1725" y="860"/>
                  <a:pt x="2475" y="524"/>
                </a:cubicBezTo>
                <a:cubicBezTo>
                  <a:pt x="3249" y="174"/>
                  <a:pt x="4091" y="0"/>
                  <a:pt x="4999" y="0"/>
                </a:cubicBezTo>
                <a:cubicBezTo>
                  <a:pt x="5907" y="0"/>
                  <a:pt x="6748" y="174"/>
                  <a:pt x="7523" y="524"/>
                </a:cubicBezTo>
                <a:cubicBezTo>
                  <a:pt x="8273" y="860"/>
                  <a:pt x="8869" y="1314"/>
                  <a:pt x="9311" y="1886"/>
                </a:cubicBezTo>
                <a:cubicBezTo>
                  <a:pt x="9769" y="2476"/>
                  <a:pt x="9998" y="3117"/>
                  <a:pt x="9998" y="3810"/>
                </a:cubicBezTo>
                <a:cubicBezTo>
                  <a:pt x="9998" y="4254"/>
                  <a:pt x="9902" y="4682"/>
                  <a:pt x="9711" y="5095"/>
                </a:cubicBezTo>
                <a:cubicBezTo>
                  <a:pt x="9519" y="5495"/>
                  <a:pt x="9248" y="5860"/>
                  <a:pt x="8898" y="6190"/>
                </a:cubicBezTo>
                <a:cubicBezTo>
                  <a:pt x="8840" y="6247"/>
                  <a:pt x="8723" y="6342"/>
                  <a:pt x="8548" y="6476"/>
                </a:cubicBezTo>
                <a:cubicBezTo>
                  <a:pt x="8223" y="6736"/>
                  <a:pt x="7994" y="6943"/>
                  <a:pt x="7861" y="7095"/>
                </a:cubicBezTo>
                <a:cubicBezTo>
                  <a:pt x="7619" y="7361"/>
                  <a:pt x="7499" y="7615"/>
                  <a:pt x="7499" y="7857"/>
                </a:cubicBezTo>
                <a:lnTo>
                  <a:pt x="7499" y="9048"/>
                </a:lnTo>
                <a:cubicBezTo>
                  <a:pt x="7499" y="9219"/>
                  <a:pt x="7442" y="9378"/>
                  <a:pt x="7330" y="9524"/>
                </a:cubicBezTo>
                <a:cubicBezTo>
                  <a:pt x="7217" y="9670"/>
                  <a:pt x="7065" y="9785"/>
                  <a:pt x="6874" y="9871"/>
                </a:cubicBezTo>
                <a:cubicBezTo>
                  <a:pt x="6682" y="9957"/>
                  <a:pt x="6473" y="10000"/>
                  <a:pt x="6249" y="10000"/>
                </a:cubicBezTo>
                <a:lnTo>
                  <a:pt x="3749" y="10000"/>
                </a:lnTo>
                <a:cubicBezTo>
                  <a:pt x="3524" y="10000"/>
                  <a:pt x="3316" y="9957"/>
                  <a:pt x="3124" y="9871"/>
                </a:cubicBezTo>
                <a:cubicBezTo>
                  <a:pt x="2932" y="9785"/>
                  <a:pt x="2780" y="9670"/>
                  <a:pt x="2668" y="9524"/>
                </a:cubicBezTo>
                <a:cubicBezTo>
                  <a:pt x="2556" y="9378"/>
                  <a:pt x="2500" y="9219"/>
                  <a:pt x="2500" y="9048"/>
                </a:cubicBezTo>
                <a:lnTo>
                  <a:pt x="2500" y="7857"/>
                </a:lnTo>
                <a:cubicBezTo>
                  <a:pt x="2500" y="7615"/>
                  <a:pt x="2379" y="7361"/>
                  <a:pt x="2137" y="7095"/>
                </a:cubicBezTo>
                <a:cubicBezTo>
                  <a:pt x="2003" y="6943"/>
                  <a:pt x="1774" y="6736"/>
                  <a:pt x="1450" y="6476"/>
                </a:cubicBezTo>
                <a:cubicBezTo>
                  <a:pt x="1274" y="6342"/>
                  <a:pt x="1158" y="6247"/>
                  <a:pt x="1100" y="6190"/>
                </a:cubicBezTo>
              </a:path>
            </a:pathLst>
          </a:custGeom>
          <a:solidFill>
            <a:srgbClr val="5B8CB8">
              <a:alpha val="100000"/>
            </a:srgbClr>
          </a:solidFill>
          <a:ln>
            <a:headEnd type="none"/>
            <a:tailEnd type="none"/>
          </a:ln>
        </p:spPr>
      </p:sp>
      <p:sp>
        <p:nvSpPr>
          <p:cNvPr id="8" name="TextBox 8"/>
          <p:cNvSpPr txBox="true"/>
          <p:nvPr/>
        </p:nvSpPr>
        <p:spPr>
          <a:xfrm flipH="false" flipV="false" rot="0">
            <a:off x="828617" y="1401961"/>
            <a:ext cx="10779455" cy="365671"/>
          </a:xfrm>
          <a:prstGeom prst="rect">
            <a:avLst/>
          </a:prstGeom>
          <a:ln>
            <a:headEnd type="none"/>
            <a:tailEnd type="none"/>
          </a:ln>
        </p:spPr>
        <p:txBody>
          <a:bodyPr anchor="t" anchorCtr="false" bIns="0" lIns="0" rIns="0" rtlCol="false" tIns="0" vert="horz" wrap="square"/>
          <a:lstStyle/>
          <a:p>
            <a:pPr algn="l">
              <a:defRPr/>
            </a:pPr>
            <a:r>
              <a:rPr b="true" i="false" lang="en-US" strike="noStrike" sz="1000">
                <a:ln/>
                <a:solidFill>
                  <a:srgbClr val="0A1F3D">
                    <a:alpha val="90196"/>
                  </a:srgbClr>
                </a:solidFill>
                <a:latin typeface="FZYaYiHei GB18030L2 R"/>
                <a:ea typeface="FZYaYiHei GB18030L2 R"/>
                <a:cs typeface="FZYaYiHei GB18030L2 R"/>
              </a:rPr>
              <a:t>核心洞察：</a:t>
            </a:r>
            <a:r>
              <a:rPr b="false" i="false" strike="noStrike" sz="1000">
                <a:ln/>
                <a:solidFill>
                  <a:srgbClr val="0A1F3D">
                    <a:alpha val="90196"/>
                  </a:srgbClr>
                </a:solidFill>
                <a:latin typeface="FZYaYiHei GB18030L2 R"/>
                <a:ea typeface="FZYaYiHei GB18030L2 R"/>
                <a:cs typeface="FZYaYiHei GB18030L2 R"/>
              </a:rPr>
              <a:t>重复模式的时空特征揭示数据合并逻辑缺陷：非连续分布的交叉重复表明两份独立数据源（本地缓存与网络响应）被顺序加载且未去重合并；时有时无的复现特征对应缓存</a:t>
            </a:r>
            <a:endParaRPr lang="en-US" sz="1100"/>
          </a:p>
          <a:p>
            <a:pPr algn="l"/>
            <a:r>
              <a:rPr b="false" i="false" strike="noStrike" sz="1000">
                <a:ln/>
                <a:solidFill>
                  <a:srgbClr val="0A1F3D">
                    <a:alpha val="90196"/>
                  </a:srgbClr>
                </a:solidFill>
                <a:latin typeface="FZYaYiHei GB18030L2 R"/>
                <a:ea typeface="FZYaYiHei GB18030L2 R"/>
                <a:cs typeface="FZYaYiHei GB18030L2 R"/>
              </a:rPr>
              <a:t>命中与网络请求的成功/失败组合；"共20个同学"的计数与实际数据量脱节表明前端计数与数据加载逻辑分属不同模块且未同步。</a:t>
            </a:r>
            <a:endParaRPr/>
          </a:p>
        </p:txBody>
      </p:sp>
      <p:sp>
        <p:nvSpPr>
          <p:cNvPr id="9" name="AutoShape 9"/>
          <p:cNvSpPr/>
          <p:nvPr/>
        </p:nvSpPr>
        <p:spPr>
          <a:xfrm flipH="false" flipV="false" rot="0">
            <a:off x="380905" y="2114253"/>
            <a:ext cx="11427142" cy="495300"/>
          </a:xfrm>
          <a:prstGeom prst="rect">
            <a:avLst/>
          </a:prstGeom>
          <a:solidFill>
            <a:srgbClr val="0A1F3D">
              <a:alpha val="100000"/>
            </a:srgbClr>
          </a:solidFill>
          <a:ln>
            <a:headEnd type="none"/>
            <a:tailEnd type="none"/>
          </a:ln>
        </p:spPr>
      </p:sp>
      <p:sp>
        <p:nvSpPr>
          <p:cNvPr id="10" name="AutoShape 10"/>
          <p:cNvSpPr/>
          <p:nvPr/>
        </p:nvSpPr>
        <p:spPr>
          <a:xfrm flipH="false" flipV="false" rot="0">
            <a:off x="554469" y="2285703"/>
            <a:ext cx="152362" cy="152400"/>
          </a:xfrm>
          <a:custGeom>
            <a:rect b="b" l="l" r="r" t="t"/>
            <a:pathLst>
              <a:path h="10000" w="9998">
                <a:moveTo>
                  <a:pt x="5499" y="6000"/>
                </a:moveTo>
                <a:lnTo>
                  <a:pt x="5499" y="8950"/>
                </a:lnTo>
                <a:cubicBezTo>
                  <a:pt x="5879" y="8876"/>
                  <a:pt x="6220" y="8721"/>
                  <a:pt x="6524" y="8485"/>
                </a:cubicBezTo>
                <a:cubicBezTo>
                  <a:pt x="6827" y="8248"/>
                  <a:pt x="7065" y="7956"/>
                  <a:pt x="7239" y="7610"/>
                </a:cubicBezTo>
                <a:cubicBezTo>
                  <a:pt x="7412" y="7263"/>
                  <a:pt x="7499" y="6893"/>
                  <a:pt x="7499" y="6500"/>
                </a:cubicBezTo>
                <a:lnTo>
                  <a:pt x="7499" y="5000"/>
                </a:lnTo>
                <a:cubicBezTo>
                  <a:pt x="7499" y="4653"/>
                  <a:pt x="7429" y="4320"/>
                  <a:pt x="7289" y="4000"/>
                </a:cubicBezTo>
                <a:lnTo>
                  <a:pt x="2709" y="4000"/>
                </a:lnTo>
                <a:cubicBezTo>
                  <a:pt x="2569" y="4320"/>
                  <a:pt x="2500" y="4653"/>
                  <a:pt x="2500" y="5000"/>
                </a:cubicBezTo>
                <a:lnTo>
                  <a:pt x="2500" y="6500"/>
                </a:lnTo>
                <a:cubicBezTo>
                  <a:pt x="2500" y="6893"/>
                  <a:pt x="2586" y="7263"/>
                  <a:pt x="2759" y="7610"/>
                </a:cubicBezTo>
                <a:cubicBezTo>
                  <a:pt x="2932" y="7956"/>
                  <a:pt x="3170" y="8248"/>
                  <a:pt x="3474" y="8485"/>
                </a:cubicBezTo>
                <a:cubicBezTo>
                  <a:pt x="3777" y="8721"/>
                  <a:pt x="4119" y="8876"/>
                  <a:pt x="4499" y="8950"/>
                </a:cubicBezTo>
                <a:lnTo>
                  <a:pt x="4499" y="6000"/>
                </a:lnTo>
                <a:lnTo>
                  <a:pt x="5499" y="6000"/>
                </a:lnTo>
                <a:moveTo>
                  <a:pt x="520" y="8570"/>
                </a:moveTo>
                <a:lnTo>
                  <a:pt x="1770" y="7850"/>
                </a:lnTo>
                <a:cubicBezTo>
                  <a:pt x="1590" y="7416"/>
                  <a:pt x="1500" y="6966"/>
                  <a:pt x="1500" y="6500"/>
                </a:cubicBezTo>
                <a:lnTo>
                  <a:pt x="0" y="6500"/>
                </a:lnTo>
                <a:lnTo>
                  <a:pt x="0" y="5500"/>
                </a:lnTo>
                <a:lnTo>
                  <a:pt x="1500" y="5500"/>
                </a:lnTo>
                <a:lnTo>
                  <a:pt x="1500" y="5000"/>
                </a:lnTo>
                <a:cubicBezTo>
                  <a:pt x="1500" y="4686"/>
                  <a:pt x="1540" y="4376"/>
                  <a:pt x="1620" y="4070"/>
                </a:cubicBezTo>
                <a:lnTo>
                  <a:pt x="520" y="3430"/>
                </a:lnTo>
                <a:lnTo>
                  <a:pt x="1020" y="2570"/>
                </a:lnTo>
                <a:lnTo>
                  <a:pt x="2030" y="3150"/>
                </a:lnTo>
                <a:lnTo>
                  <a:pt x="2130" y="3000"/>
                </a:lnTo>
                <a:lnTo>
                  <a:pt x="7868" y="3000"/>
                </a:lnTo>
                <a:lnTo>
                  <a:pt x="7968" y="3150"/>
                </a:lnTo>
                <a:lnTo>
                  <a:pt x="8978" y="2570"/>
                </a:lnTo>
                <a:lnTo>
                  <a:pt x="9478" y="3430"/>
                </a:lnTo>
                <a:lnTo>
                  <a:pt x="8378" y="4070"/>
                </a:lnTo>
                <a:cubicBezTo>
                  <a:pt x="8458" y="4376"/>
                  <a:pt x="8498" y="4686"/>
                  <a:pt x="8498" y="5000"/>
                </a:cubicBezTo>
                <a:lnTo>
                  <a:pt x="8498" y="5500"/>
                </a:lnTo>
                <a:lnTo>
                  <a:pt x="9998" y="5500"/>
                </a:lnTo>
                <a:lnTo>
                  <a:pt x="9998" y="6500"/>
                </a:lnTo>
                <a:lnTo>
                  <a:pt x="8498" y="6500"/>
                </a:lnTo>
                <a:cubicBezTo>
                  <a:pt x="8498" y="6966"/>
                  <a:pt x="8408" y="7416"/>
                  <a:pt x="8228" y="7850"/>
                </a:cubicBezTo>
                <a:lnTo>
                  <a:pt x="9478" y="8570"/>
                </a:lnTo>
                <a:lnTo>
                  <a:pt x="8978" y="9430"/>
                </a:lnTo>
                <a:lnTo>
                  <a:pt x="7718" y="8700"/>
                </a:lnTo>
                <a:cubicBezTo>
                  <a:pt x="7392" y="9106"/>
                  <a:pt x="6995" y="9423"/>
                  <a:pt x="6529" y="9650"/>
                </a:cubicBezTo>
                <a:cubicBezTo>
                  <a:pt x="6049" y="9883"/>
                  <a:pt x="5539" y="10000"/>
                  <a:pt x="4999" y="10000"/>
                </a:cubicBezTo>
                <a:cubicBezTo>
                  <a:pt x="4459" y="10000"/>
                  <a:pt x="3949" y="9883"/>
                  <a:pt x="3469" y="9650"/>
                </a:cubicBezTo>
                <a:cubicBezTo>
                  <a:pt x="3002" y="9423"/>
                  <a:pt x="2606" y="9106"/>
                  <a:pt x="2280" y="8700"/>
                </a:cubicBezTo>
                <a:lnTo>
                  <a:pt x="1020" y="9430"/>
                </a:lnTo>
                <a:lnTo>
                  <a:pt x="520" y="8570"/>
                </a:lnTo>
                <a:moveTo>
                  <a:pt x="6999" y="2000"/>
                </a:moveTo>
                <a:lnTo>
                  <a:pt x="2999" y="2000"/>
                </a:lnTo>
                <a:cubicBezTo>
                  <a:pt x="2999" y="1640"/>
                  <a:pt x="3089" y="1306"/>
                  <a:pt x="3269" y="1000"/>
                </a:cubicBezTo>
                <a:cubicBezTo>
                  <a:pt x="3449" y="693"/>
                  <a:pt x="3692" y="450"/>
                  <a:pt x="3999" y="270"/>
                </a:cubicBezTo>
                <a:cubicBezTo>
                  <a:pt x="4305" y="90"/>
                  <a:pt x="4639" y="0"/>
                  <a:pt x="4999" y="0"/>
                </a:cubicBezTo>
                <a:cubicBezTo>
                  <a:pt x="5359" y="0"/>
                  <a:pt x="5692" y="90"/>
                  <a:pt x="5999" y="270"/>
                </a:cubicBezTo>
                <a:cubicBezTo>
                  <a:pt x="6305" y="450"/>
                  <a:pt x="6549" y="693"/>
                  <a:pt x="6729" y="1000"/>
                </a:cubicBezTo>
                <a:cubicBezTo>
                  <a:pt x="6909" y="1306"/>
                  <a:pt x="6999" y="1640"/>
                  <a:pt x="6999" y="2000"/>
                </a:cubicBezTo>
              </a:path>
            </a:pathLst>
          </a:custGeom>
          <a:solidFill>
            <a:srgbClr val="5B8CB8">
              <a:alpha val="100000"/>
            </a:srgbClr>
          </a:solidFill>
          <a:ln>
            <a:headEnd type="none"/>
            <a:tailEnd type="none"/>
          </a:ln>
        </p:spPr>
      </p:sp>
      <p:sp>
        <p:nvSpPr>
          <p:cNvPr id="11" name="TextBox 11"/>
          <p:cNvSpPr txBox="true"/>
          <p:nvPr/>
        </p:nvSpPr>
        <p:spPr>
          <a:xfrm flipH="false" flipV="false" rot="0">
            <a:off x="804215" y="2288084"/>
            <a:ext cx="6814476"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F1F3F5">
                    <a:alpha val="94901"/>
                  </a:srgbClr>
                </a:solidFill>
                <a:latin typeface="FZYaYiHei GB18030L2 R"/>
                <a:ea typeface="FZYaYiHei GB18030L2 R"/>
                <a:cs typeface="FZYaYiHei GB18030L2 R"/>
              </a:rPr>
              <a:t>根因定位：</a:t>
            </a:r>
            <a:r>
              <a:rPr b="false" i="false" strike="noStrike" sz="900">
                <a:ln/>
                <a:solidFill>
                  <a:srgbClr val="F1F3F5">
                    <a:alpha val="94901"/>
                  </a:srgbClr>
                </a:solidFill>
                <a:latin typeface="FZYaYiHei GB18030L2 R"/>
                <a:ea typeface="FZYaYiHei GB18030L2 R"/>
                <a:cs typeface="FZYaYiHei GB18030L2 R"/>
              </a:rPr>
              <a:t>缓存数据与网络数据合并时采用 addAll 追加策略而非 clear+addAll 替换策略，且缺失按 account_id 的去重校验。</a:t>
            </a:r>
            <a:endParaRPr lang="en-US" sz="1100"/>
          </a:p>
        </p:txBody>
      </p:sp>
      <p:sp>
        <p:nvSpPr>
          <p:cNvPr id="12" name="AutoShape 12"/>
          <p:cNvSpPr/>
          <p:nvPr/>
        </p:nvSpPr>
        <p:spPr>
          <a:xfrm flipH="false" flipV="false" rot="0">
            <a:off x="380905" y="2761953"/>
            <a:ext cx="5656435" cy="1832521"/>
          </a:xfrm>
          <a:prstGeom prst="rect">
            <a:avLst/>
          </a:prstGeom>
          <a:solidFill>
            <a:srgbClr val="E8EBEF">
              <a:alpha val="100000"/>
            </a:srgbClr>
          </a:solidFill>
          <a:ln w="9525">
            <a:solidFill>
              <a:srgbClr val="C5CDD6">
                <a:alpha val="100000"/>
              </a:srgbClr>
            </a:solidFill>
            <a:prstDash val="solid"/>
            <a:headEnd type="none"/>
            <a:tailEnd type="none"/>
          </a:ln>
        </p:spPr>
      </p:sp>
      <p:sp>
        <p:nvSpPr>
          <p:cNvPr id="13" name="AutoShape 13"/>
          <p:cNvSpPr/>
          <p:nvPr/>
        </p:nvSpPr>
        <p:spPr>
          <a:xfrm flipH="false" flipV="false" rot="0">
            <a:off x="523818" y="2966740"/>
            <a:ext cx="171407" cy="171450"/>
          </a:xfrm>
          <a:custGeom>
            <a:rect b="b" l="l" r="r" t="t"/>
            <a:pathLst>
              <a:path h="10000" w="9998">
                <a:moveTo>
                  <a:pt x="1111" y="3853"/>
                </a:moveTo>
                <a:lnTo>
                  <a:pt x="1111" y="5000"/>
                </a:lnTo>
                <a:cubicBezTo>
                  <a:pt x="1111" y="5091"/>
                  <a:pt x="1177" y="5200"/>
                  <a:pt x="1311" y="5326"/>
                </a:cubicBezTo>
                <a:cubicBezTo>
                  <a:pt x="1466" y="5466"/>
                  <a:pt x="1684" y="5603"/>
                  <a:pt x="1966" y="5737"/>
                </a:cubicBezTo>
                <a:cubicBezTo>
                  <a:pt x="2351" y="5919"/>
                  <a:pt x="2807" y="6061"/>
                  <a:pt x="3333" y="6163"/>
                </a:cubicBezTo>
                <a:cubicBezTo>
                  <a:pt x="3858" y="6265"/>
                  <a:pt x="4413" y="6316"/>
                  <a:pt x="4999" y="6316"/>
                </a:cubicBezTo>
                <a:cubicBezTo>
                  <a:pt x="5584" y="6316"/>
                  <a:pt x="6139" y="6265"/>
                  <a:pt x="6665" y="6163"/>
                </a:cubicBezTo>
                <a:cubicBezTo>
                  <a:pt x="7191" y="6061"/>
                  <a:pt x="7646" y="5919"/>
                  <a:pt x="8032" y="5737"/>
                </a:cubicBezTo>
                <a:cubicBezTo>
                  <a:pt x="8313" y="5603"/>
                  <a:pt x="8531" y="5466"/>
                  <a:pt x="8687" y="5326"/>
                </a:cubicBezTo>
                <a:cubicBezTo>
                  <a:pt x="8820" y="5200"/>
                  <a:pt x="8887" y="5091"/>
                  <a:pt x="8887" y="5000"/>
                </a:cubicBezTo>
                <a:lnTo>
                  <a:pt x="8887" y="3853"/>
                </a:lnTo>
                <a:cubicBezTo>
                  <a:pt x="8420" y="4126"/>
                  <a:pt x="7853" y="4340"/>
                  <a:pt x="7187" y="4495"/>
                </a:cubicBezTo>
                <a:cubicBezTo>
                  <a:pt x="6498" y="4656"/>
                  <a:pt x="5769" y="4737"/>
                  <a:pt x="4999" y="4737"/>
                </a:cubicBezTo>
                <a:cubicBezTo>
                  <a:pt x="4229" y="4737"/>
                  <a:pt x="3499" y="4656"/>
                  <a:pt x="2811" y="4495"/>
                </a:cubicBezTo>
                <a:cubicBezTo>
                  <a:pt x="2144" y="4340"/>
                  <a:pt x="1577" y="4126"/>
                  <a:pt x="1111" y="3853"/>
                </a:cubicBezTo>
                <a:moveTo>
                  <a:pt x="8887" y="7632"/>
                </a:moveTo>
                <a:lnTo>
                  <a:pt x="8887" y="6484"/>
                </a:lnTo>
                <a:cubicBezTo>
                  <a:pt x="8420" y="6758"/>
                  <a:pt x="7853" y="6972"/>
                  <a:pt x="7187" y="7126"/>
                </a:cubicBezTo>
                <a:cubicBezTo>
                  <a:pt x="6498" y="7287"/>
                  <a:pt x="5769" y="7368"/>
                  <a:pt x="4999" y="7368"/>
                </a:cubicBezTo>
                <a:cubicBezTo>
                  <a:pt x="4229" y="7368"/>
                  <a:pt x="3499" y="7287"/>
                  <a:pt x="2811" y="7126"/>
                </a:cubicBezTo>
                <a:cubicBezTo>
                  <a:pt x="2144" y="6972"/>
                  <a:pt x="1577" y="6758"/>
                  <a:pt x="1111" y="6484"/>
                </a:cubicBezTo>
                <a:lnTo>
                  <a:pt x="1111" y="7632"/>
                </a:lnTo>
                <a:cubicBezTo>
                  <a:pt x="1111" y="7722"/>
                  <a:pt x="1177" y="7831"/>
                  <a:pt x="1311" y="7958"/>
                </a:cubicBezTo>
                <a:cubicBezTo>
                  <a:pt x="1466" y="8098"/>
                  <a:pt x="1684" y="8234"/>
                  <a:pt x="1966" y="8368"/>
                </a:cubicBezTo>
                <a:cubicBezTo>
                  <a:pt x="2351" y="8550"/>
                  <a:pt x="2807" y="8693"/>
                  <a:pt x="3333" y="8795"/>
                </a:cubicBezTo>
                <a:cubicBezTo>
                  <a:pt x="3858" y="8896"/>
                  <a:pt x="4413" y="8947"/>
                  <a:pt x="4999" y="8947"/>
                </a:cubicBezTo>
                <a:cubicBezTo>
                  <a:pt x="5584" y="8947"/>
                  <a:pt x="6139" y="8896"/>
                  <a:pt x="6665" y="8795"/>
                </a:cubicBezTo>
                <a:cubicBezTo>
                  <a:pt x="7191" y="8693"/>
                  <a:pt x="7646" y="8550"/>
                  <a:pt x="8032" y="8368"/>
                </a:cubicBezTo>
                <a:cubicBezTo>
                  <a:pt x="8313" y="8234"/>
                  <a:pt x="8531" y="8098"/>
                  <a:pt x="8687" y="7958"/>
                </a:cubicBezTo>
                <a:cubicBezTo>
                  <a:pt x="8820" y="7831"/>
                  <a:pt x="8887" y="7722"/>
                  <a:pt x="8887" y="7632"/>
                </a:cubicBezTo>
                <a:moveTo>
                  <a:pt x="0" y="7632"/>
                </a:moveTo>
                <a:lnTo>
                  <a:pt x="0" y="2368"/>
                </a:lnTo>
                <a:cubicBezTo>
                  <a:pt x="0" y="1940"/>
                  <a:pt x="226" y="1540"/>
                  <a:pt x="678" y="1168"/>
                </a:cubicBezTo>
                <a:cubicBezTo>
                  <a:pt x="1122" y="817"/>
                  <a:pt x="1721" y="536"/>
                  <a:pt x="2477" y="326"/>
                </a:cubicBezTo>
                <a:cubicBezTo>
                  <a:pt x="3255" y="108"/>
                  <a:pt x="4095" y="0"/>
                  <a:pt x="4999" y="0"/>
                </a:cubicBezTo>
                <a:cubicBezTo>
                  <a:pt x="5902" y="0"/>
                  <a:pt x="6743" y="108"/>
                  <a:pt x="7521" y="326"/>
                </a:cubicBezTo>
                <a:cubicBezTo>
                  <a:pt x="8276" y="536"/>
                  <a:pt x="8876" y="817"/>
                  <a:pt x="9320" y="1168"/>
                </a:cubicBezTo>
                <a:cubicBezTo>
                  <a:pt x="9772" y="1540"/>
                  <a:pt x="9998" y="1940"/>
                  <a:pt x="9998" y="2368"/>
                </a:cubicBezTo>
                <a:lnTo>
                  <a:pt x="9998" y="7632"/>
                </a:lnTo>
                <a:cubicBezTo>
                  <a:pt x="9998" y="8060"/>
                  <a:pt x="9772" y="8460"/>
                  <a:pt x="9320" y="8832"/>
                </a:cubicBezTo>
                <a:cubicBezTo>
                  <a:pt x="8876" y="9182"/>
                  <a:pt x="8276" y="9463"/>
                  <a:pt x="7521" y="9674"/>
                </a:cubicBezTo>
                <a:cubicBezTo>
                  <a:pt x="6743" y="9891"/>
                  <a:pt x="5902" y="10000"/>
                  <a:pt x="4999" y="10000"/>
                </a:cubicBezTo>
                <a:cubicBezTo>
                  <a:pt x="4095" y="10000"/>
                  <a:pt x="3255" y="9891"/>
                  <a:pt x="2477" y="9674"/>
                </a:cubicBezTo>
                <a:cubicBezTo>
                  <a:pt x="1721" y="9463"/>
                  <a:pt x="1122" y="9182"/>
                  <a:pt x="678" y="8832"/>
                </a:cubicBezTo>
                <a:cubicBezTo>
                  <a:pt x="226" y="8460"/>
                  <a:pt x="0" y="8060"/>
                  <a:pt x="0" y="7632"/>
                </a:cubicBezTo>
                <a:moveTo>
                  <a:pt x="4999" y="3684"/>
                </a:moveTo>
                <a:cubicBezTo>
                  <a:pt x="5584" y="3684"/>
                  <a:pt x="6139" y="3633"/>
                  <a:pt x="6665" y="3532"/>
                </a:cubicBezTo>
                <a:cubicBezTo>
                  <a:pt x="7191" y="3430"/>
                  <a:pt x="7646" y="3287"/>
                  <a:pt x="8032" y="3105"/>
                </a:cubicBezTo>
                <a:cubicBezTo>
                  <a:pt x="8313" y="2971"/>
                  <a:pt x="8531" y="2835"/>
                  <a:pt x="8687" y="2695"/>
                </a:cubicBezTo>
                <a:cubicBezTo>
                  <a:pt x="8820" y="2568"/>
                  <a:pt x="8887" y="2459"/>
                  <a:pt x="8887" y="2368"/>
                </a:cubicBezTo>
                <a:cubicBezTo>
                  <a:pt x="8887" y="2277"/>
                  <a:pt x="8820" y="2168"/>
                  <a:pt x="8687" y="2042"/>
                </a:cubicBezTo>
                <a:cubicBezTo>
                  <a:pt x="8531" y="1902"/>
                  <a:pt x="8313" y="1765"/>
                  <a:pt x="8032" y="1632"/>
                </a:cubicBezTo>
                <a:cubicBezTo>
                  <a:pt x="7646" y="1449"/>
                  <a:pt x="7191" y="1307"/>
                  <a:pt x="6665" y="1205"/>
                </a:cubicBezTo>
                <a:cubicBezTo>
                  <a:pt x="6139" y="1103"/>
                  <a:pt x="5584" y="1053"/>
                  <a:pt x="4999" y="1053"/>
                </a:cubicBezTo>
                <a:cubicBezTo>
                  <a:pt x="4413" y="1053"/>
                  <a:pt x="3858" y="1103"/>
                  <a:pt x="3333" y="1205"/>
                </a:cubicBezTo>
                <a:cubicBezTo>
                  <a:pt x="2807" y="1307"/>
                  <a:pt x="2351" y="1449"/>
                  <a:pt x="1966" y="1632"/>
                </a:cubicBezTo>
                <a:cubicBezTo>
                  <a:pt x="1684" y="1765"/>
                  <a:pt x="1466" y="1902"/>
                  <a:pt x="1311" y="2042"/>
                </a:cubicBezTo>
                <a:cubicBezTo>
                  <a:pt x="1177" y="2168"/>
                  <a:pt x="1111" y="2277"/>
                  <a:pt x="1111" y="2368"/>
                </a:cubicBezTo>
                <a:cubicBezTo>
                  <a:pt x="1111" y="2459"/>
                  <a:pt x="1177" y="2568"/>
                  <a:pt x="1311" y="2695"/>
                </a:cubicBezTo>
                <a:cubicBezTo>
                  <a:pt x="1466" y="2835"/>
                  <a:pt x="1684" y="2971"/>
                  <a:pt x="1966" y="3105"/>
                </a:cubicBezTo>
                <a:cubicBezTo>
                  <a:pt x="2351" y="3287"/>
                  <a:pt x="2807" y="3430"/>
                  <a:pt x="3333" y="3532"/>
                </a:cubicBezTo>
                <a:cubicBezTo>
                  <a:pt x="3858" y="3633"/>
                  <a:pt x="4413" y="3684"/>
                  <a:pt x="4999" y="3684"/>
                </a:cubicBezTo>
              </a:path>
            </a:pathLst>
          </a:custGeom>
          <a:solidFill>
            <a:srgbClr val="5B8CB8">
              <a:alpha val="100000"/>
            </a:srgbClr>
          </a:solidFill>
          <a:ln>
            <a:headEnd type="none"/>
            <a:tailEnd type="none"/>
          </a:ln>
        </p:spPr>
      </p:sp>
      <p:sp>
        <p:nvSpPr>
          <p:cNvPr id="14" name="TextBox 14"/>
          <p:cNvSpPr txBox="true"/>
          <p:nvPr/>
        </p:nvSpPr>
        <p:spPr>
          <a:xfrm flipH="false" flipV="false" rot="0">
            <a:off x="771481" y="2978647"/>
            <a:ext cx="545616"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0A1F3D">
                    <a:alpha val="70196"/>
                  </a:srgbClr>
                </a:solidFill>
                <a:latin typeface="Alibaba PuHuiTi 3.0 55 Regular"/>
                <a:ea typeface="Alibaba PuHuiTi 3.0 55 Regular"/>
                <a:cs typeface="Alibaba PuHuiTi 3.0 55 Regular"/>
              </a:rPr>
              <a:t>数据来源</a:t>
            </a:r>
            <a:endParaRPr lang="en-US" sz="1100"/>
          </a:p>
        </p:txBody>
      </p:sp>
      <p:sp>
        <p:nvSpPr>
          <p:cNvPr id="15" name="TextBox 15"/>
          <p:cNvSpPr txBox="true"/>
          <p:nvPr/>
        </p:nvSpPr>
        <p:spPr>
          <a:xfrm flipH="false" flipV="false" rot="0">
            <a:off x="542789" y="3304878"/>
            <a:ext cx="5494551" cy="605730"/>
          </a:xfrm>
          <a:prstGeom prst="rect">
            <a:avLst/>
          </a:prstGeom>
          <a:ln>
            <a:headEnd type="none"/>
            <a:tailEnd type="none"/>
          </a:ln>
        </p:spPr>
        <p:txBody>
          <a:bodyPr anchor="t" anchorCtr="false" bIns="0" lIns="0" rIns="0" rtlCol="false" tIns="0" vert="horz" wrap="square"/>
          <a:lstStyle/>
          <a:p>
            <a:pPr algn="l">
              <a:defRPr/>
            </a:pPr>
            <a:r>
              <a:rPr b="true" i="false" lang="en-US" strike="noStrike" sz="1000">
                <a:ln/>
                <a:solidFill>
                  <a:srgbClr val="5B8CB8">
                    <a:alpha val="90196"/>
                  </a:srgbClr>
                </a:solidFill>
                <a:latin typeface="FZYaYiHei GB18030L2 R"/>
                <a:ea typeface="FZYaYiHei GB18030L2 R"/>
                <a:cs typeface="FZYaYiHei GB18030L2 R"/>
              </a:rPr>
              <a:t>双源加载机制：</a:t>
            </a:r>
            <a:r>
              <a:rPr b="false" i="false" strike="noStrike" sz="1000">
                <a:ln/>
                <a:solidFill>
                  <a:srgbClr val="0A1F3D">
                    <a:alpha val="90196"/>
                  </a:srgbClr>
                </a:solidFill>
                <a:latin typeface="FZYaYiHei GB18030L2 R"/>
                <a:ea typeface="FZYaYiHei GB18030L2 R"/>
                <a:cs typeface="FZYaYiHei GB18030L2 R"/>
              </a:rPr>
              <a:t>本地缓存数据优先显示以提升首屏体验，网络请求返回后数据被追加到列表</a:t>
            </a:r>
            <a:endParaRPr lang="en-US" sz="1100"/>
          </a:p>
          <a:p>
            <a:pPr algn="l"/>
            <a:r>
              <a:rPr b="false" i="false" strike="noStrike" sz="1000">
                <a:ln/>
                <a:solidFill>
                  <a:srgbClr val="0A1F3D">
                    <a:alpha val="90196"/>
                  </a:srgbClr>
                </a:solidFill>
                <a:latin typeface="FZYaYiHei GB18030L2 R"/>
                <a:ea typeface="FZYaYiHei GB18030L2 R"/>
                <a:cs typeface="FZYaYiHei GB18030L2 R"/>
              </a:rPr>
              <a:t>尾部，形成两份数据并存的中间状态。此设计未考虑数据重叠场景，导致用户可见重复条</a:t>
            </a:r>
            <a:endParaRPr/>
          </a:p>
          <a:p>
            <a:pPr algn="l"/>
            <a:r>
              <a:rPr b="false" i="false" strike="noStrike" sz="1000">
                <a:ln/>
                <a:solidFill>
                  <a:srgbClr val="0A1F3D">
                    <a:alpha val="90196"/>
                  </a:srgbClr>
                </a:solidFill>
                <a:latin typeface="FZYaYiHei GB18030L2 R"/>
                <a:ea typeface="FZYaYiHei GB18030L2 R"/>
                <a:cs typeface="FZYaYiHei GB18030L2 R"/>
              </a:rPr>
              <a:t>目。</a:t>
            </a:r>
            <a:endParaRPr/>
          </a:p>
        </p:txBody>
      </p:sp>
      <p:sp>
        <p:nvSpPr>
          <p:cNvPr id="16" name="AutoShape 16"/>
          <p:cNvSpPr/>
          <p:nvPr/>
        </p:nvSpPr>
        <p:spPr>
          <a:xfrm flipH="false" flipV="false" rot="0">
            <a:off x="542789" y="4070598"/>
            <a:ext cx="5332666" cy="361950"/>
          </a:xfrm>
          <a:prstGeom prst="roundRect">
            <a:avLst>
              <a:gd fmla="val 39889" name="adj"/>
            </a:avLst>
          </a:prstGeom>
          <a:solidFill>
            <a:srgbClr val="5B8CB8">
              <a:alpha val="7843"/>
            </a:srgbClr>
          </a:solidFill>
          <a:ln>
            <a:headEnd type="none"/>
            <a:tailEnd type="none"/>
          </a:ln>
        </p:spPr>
      </p:sp>
      <p:sp>
        <p:nvSpPr>
          <p:cNvPr id="17" name="AutoShape 17"/>
          <p:cNvSpPr/>
          <p:nvPr/>
        </p:nvSpPr>
        <p:spPr>
          <a:xfrm flipH="false" flipV="false" rot="0">
            <a:off x="644413" y="4194423"/>
            <a:ext cx="114271" cy="11430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5499" y="2500"/>
                </a:moveTo>
                <a:lnTo>
                  <a:pt x="5499" y="5000"/>
                </a:lnTo>
                <a:lnTo>
                  <a:pt x="7499" y="5000"/>
                </a:lnTo>
                <a:lnTo>
                  <a:pt x="7499" y="6000"/>
                </a:lnTo>
                <a:lnTo>
                  <a:pt x="4499" y="6000"/>
                </a:lnTo>
                <a:lnTo>
                  <a:pt x="4499" y="2500"/>
                </a:lnTo>
              </a:path>
            </a:pathLst>
          </a:custGeom>
          <a:solidFill>
            <a:srgbClr val="5B8CB8">
              <a:alpha val="100000"/>
            </a:srgbClr>
          </a:solidFill>
          <a:ln>
            <a:headEnd type="none"/>
            <a:tailEnd type="none"/>
          </a:ln>
        </p:spPr>
      </p:sp>
      <p:sp>
        <p:nvSpPr>
          <p:cNvPr id="18" name="TextBox 18"/>
          <p:cNvSpPr txBox="true"/>
          <p:nvPr/>
        </p:nvSpPr>
        <p:spPr>
          <a:xfrm flipH="false" flipV="false" rot="0">
            <a:off x="822218" y="4184898"/>
            <a:ext cx="1755435"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FZYaYiHei GB18030L2 R"/>
                <a:ea typeface="FZYaYiHei GB18030L2 R"/>
                <a:cs typeface="FZYaYiHei GB18030L2 R"/>
              </a:rPr>
              <a:t>缓存显示 → 网络追加 → 重复出现</a:t>
            </a:r>
            <a:endParaRPr lang="en-US" sz="1100"/>
          </a:p>
        </p:txBody>
      </p:sp>
      <p:sp>
        <p:nvSpPr>
          <p:cNvPr id="19" name="AutoShape 19"/>
          <p:cNvSpPr/>
          <p:nvPr/>
        </p:nvSpPr>
        <p:spPr>
          <a:xfrm flipH="false" flipV="false" rot="0">
            <a:off x="6151612" y="2761953"/>
            <a:ext cx="5656435" cy="1832521"/>
          </a:xfrm>
          <a:prstGeom prst="rect">
            <a:avLst/>
          </a:prstGeom>
          <a:solidFill>
            <a:srgbClr val="E8EBEF">
              <a:alpha val="100000"/>
            </a:srgbClr>
          </a:solidFill>
          <a:ln w="9525">
            <a:solidFill>
              <a:srgbClr val="C5CDD6">
                <a:alpha val="100000"/>
              </a:srgbClr>
            </a:solidFill>
            <a:prstDash val="solid"/>
            <a:headEnd type="none"/>
            <a:tailEnd type="none"/>
          </a:ln>
        </p:spPr>
      </p:sp>
      <p:sp>
        <p:nvSpPr>
          <p:cNvPr id="20" name="TextBox 20"/>
          <p:cNvSpPr txBox="true"/>
          <p:nvPr/>
        </p:nvSpPr>
        <p:spPr>
          <a:xfrm flipH="false" flipV="false" rot="0">
            <a:off x="6408722" y="2942928"/>
            <a:ext cx="545616"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0A1F3D">
                    <a:alpha val="70196"/>
                  </a:srgbClr>
                </a:solidFill>
                <a:latin typeface="Alibaba PuHuiTi 3.0 55 Regular"/>
                <a:ea typeface="Alibaba PuHuiTi 3.0 55 Regular"/>
                <a:cs typeface="Alibaba PuHuiTi 3.0 55 Regular"/>
              </a:rPr>
              <a:t>合并策略</a:t>
            </a:r>
            <a:endParaRPr lang="en-US" sz="1100"/>
          </a:p>
        </p:txBody>
      </p:sp>
      <p:sp>
        <p:nvSpPr>
          <p:cNvPr id="21" name="TextBox 21"/>
          <p:cNvSpPr txBox="true"/>
          <p:nvPr/>
        </p:nvSpPr>
        <p:spPr>
          <a:xfrm flipH="false" flipV="false" rot="0">
            <a:off x="6313496" y="3233440"/>
            <a:ext cx="5494551" cy="379066"/>
          </a:xfrm>
          <a:prstGeom prst="rect">
            <a:avLst/>
          </a:prstGeom>
          <a:ln>
            <a:headEnd type="none"/>
            <a:tailEnd type="none"/>
          </a:ln>
        </p:spPr>
        <p:txBody>
          <a:bodyPr anchor="t" anchorCtr="false" bIns="0" lIns="0" rIns="0" rtlCol="false" tIns="0" vert="horz" wrap="square"/>
          <a:lstStyle/>
          <a:p>
            <a:pPr algn="l">
              <a:defRPr/>
            </a:pPr>
            <a:r>
              <a:rPr b="true" i="false" lang="en-US" strike="noStrike" sz="1000">
                <a:ln/>
                <a:solidFill>
                  <a:srgbClr val="5B8CB8">
                    <a:alpha val="90196"/>
                  </a:srgbClr>
                </a:solidFill>
                <a:latin typeface="FZYaYiHei GB18030L2 R"/>
                <a:ea typeface="FZYaYiHei GB18030L2 R"/>
                <a:cs typeface="FZYaYiHei GB18030L2 R"/>
              </a:rPr>
              <a:t>追加而非替换：</a:t>
            </a:r>
            <a:r>
              <a:rPr b="false" i="false" strike="noStrike" sz="1000">
                <a:ln/>
                <a:solidFill>
                  <a:srgbClr val="0A1F3D">
                    <a:alpha val="90196"/>
                  </a:srgbClr>
                </a:solidFill>
                <a:latin typeface="FZYaYiHei GB18030L2 R"/>
                <a:ea typeface="FZYaYiHei GB18030L2 R"/>
                <a:cs typeface="FZYaYiHei GB18030L2 R"/>
              </a:rPr>
              <a:t>代码层面采用 List.addAll() 追加新数据，而非先 clear() 再 addAll() 的完整</a:t>
            </a:r>
            <a:endParaRPr lang="en-US" sz="1100"/>
          </a:p>
          <a:p>
            <a:pPr algn="l"/>
            <a:r>
              <a:rPr b="false" i="false" strike="noStrike" sz="1000">
                <a:ln/>
                <a:solidFill>
                  <a:srgbClr val="0A1F3D">
                    <a:alpha val="90196"/>
                  </a:srgbClr>
                </a:solidFill>
                <a:latin typeface="FZYaYiHei GB18030L2 R"/>
                <a:ea typeface="FZYaYiHei GB18030L2 R"/>
                <a:cs typeface="FZYaYiHei GB18030L2 R"/>
              </a:rPr>
              <a:t>替换模式。该策略假设两份数据互斥，未处理缓存与网络数据存在交集的情况。</a:t>
            </a:r>
            <a:endParaRPr/>
          </a:p>
        </p:txBody>
      </p:sp>
      <p:sp>
        <p:nvSpPr>
          <p:cNvPr id="22" name="AutoShape 22"/>
          <p:cNvSpPr/>
          <p:nvPr/>
        </p:nvSpPr>
        <p:spPr>
          <a:xfrm flipH="false" flipV="false" rot="0">
            <a:off x="6313496" y="4070598"/>
            <a:ext cx="5332666" cy="361950"/>
          </a:xfrm>
          <a:prstGeom prst="roundRect">
            <a:avLst>
              <a:gd fmla="val 39889" name="adj"/>
            </a:avLst>
          </a:prstGeom>
          <a:solidFill>
            <a:srgbClr val="5B8CB8">
              <a:alpha val="7843"/>
            </a:srgbClr>
          </a:solidFill>
          <a:ln>
            <a:headEnd type="none"/>
            <a:tailEnd type="none"/>
          </a:ln>
        </p:spPr>
      </p:sp>
      <p:sp>
        <p:nvSpPr>
          <p:cNvPr id="23" name="AutoShape 23"/>
          <p:cNvSpPr/>
          <p:nvPr/>
        </p:nvSpPr>
        <p:spPr>
          <a:xfrm flipH="false" flipV="false" rot="0">
            <a:off x="6415121" y="4194423"/>
            <a:ext cx="114271" cy="114300"/>
          </a:xfrm>
          <a:custGeom>
            <a:rect b="b" l="l" r="r" t="t"/>
            <a:pathLst>
              <a:path h="10000" w="9998">
                <a:moveTo>
                  <a:pt x="6780" y="0"/>
                </a:moveTo>
                <a:lnTo>
                  <a:pt x="9998" y="5000"/>
                </a:lnTo>
                <a:lnTo>
                  <a:pt x="6780" y="10000"/>
                </a:lnTo>
                <a:lnTo>
                  <a:pt x="6144" y="8997"/>
                </a:lnTo>
                <a:lnTo>
                  <a:pt x="8716" y="5000"/>
                </a:lnTo>
                <a:lnTo>
                  <a:pt x="6144" y="1003"/>
                </a:lnTo>
                <a:lnTo>
                  <a:pt x="6780" y="0"/>
                </a:lnTo>
                <a:moveTo>
                  <a:pt x="3854" y="1003"/>
                </a:moveTo>
                <a:lnTo>
                  <a:pt x="1282" y="5000"/>
                </a:lnTo>
                <a:lnTo>
                  <a:pt x="3854" y="8997"/>
                </a:lnTo>
                <a:lnTo>
                  <a:pt x="3218" y="10000"/>
                </a:lnTo>
                <a:lnTo>
                  <a:pt x="0" y="5000"/>
                </a:lnTo>
                <a:lnTo>
                  <a:pt x="3218" y="0"/>
                </a:lnTo>
              </a:path>
            </a:pathLst>
          </a:custGeom>
          <a:solidFill>
            <a:srgbClr val="5B8CB8">
              <a:alpha val="100000"/>
            </a:srgbClr>
          </a:solidFill>
          <a:ln>
            <a:headEnd type="none"/>
            <a:tailEnd type="none"/>
          </a:ln>
        </p:spPr>
      </p:sp>
      <p:sp>
        <p:nvSpPr>
          <p:cNvPr id="24" name="TextBox 24"/>
          <p:cNvSpPr txBox="true"/>
          <p:nvPr/>
        </p:nvSpPr>
        <p:spPr>
          <a:xfrm flipH="false" flipV="false" rot="0">
            <a:off x="6592926" y="4184898"/>
            <a:ext cx="1819416"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Inter"/>
                <a:ea typeface="Inter"/>
                <a:cs typeface="Inter"/>
              </a:rPr>
              <a:t>list.addAll(networkData) // 问题代码</a:t>
            </a:r>
            <a:endParaRPr lang="en-US" sz="1100"/>
          </a:p>
        </p:txBody>
      </p:sp>
      <p:sp>
        <p:nvSpPr>
          <p:cNvPr id="25" name="AutoShape 25"/>
          <p:cNvSpPr/>
          <p:nvPr/>
        </p:nvSpPr>
        <p:spPr>
          <a:xfrm flipH="false" flipV="false" rot="0">
            <a:off x="380905" y="4708773"/>
            <a:ext cx="5656435" cy="1832521"/>
          </a:xfrm>
          <a:prstGeom prst="rect">
            <a:avLst/>
          </a:prstGeom>
          <a:solidFill>
            <a:srgbClr val="E8EBEF">
              <a:alpha val="100000"/>
            </a:srgbClr>
          </a:solidFill>
          <a:ln w="9525">
            <a:solidFill>
              <a:srgbClr val="C5CDD6">
                <a:alpha val="100000"/>
              </a:srgbClr>
            </a:solidFill>
            <a:prstDash val="solid"/>
            <a:headEnd type="none"/>
            <a:tailEnd type="none"/>
          </a:ln>
        </p:spPr>
      </p:sp>
      <p:sp>
        <p:nvSpPr>
          <p:cNvPr id="26" name="AutoShape 26"/>
          <p:cNvSpPr/>
          <p:nvPr/>
        </p:nvSpPr>
        <p:spPr>
          <a:xfrm flipH="false" flipV="false" rot="0">
            <a:off x="523818" y="4913560"/>
            <a:ext cx="171407" cy="171450"/>
          </a:xfrm>
          <a:custGeom>
            <a:rect b="b" l="l" r="r" t="t"/>
            <a:pathLst>
              <a:path h="10000" w="9998">
                <a:moveTo>
                  <a:pt x="2484" y="0"/>
                </a:moveTo>
                <a:lnTo>
                  <a:pt x="4969" y="2744"/>
                </a:lnTo>
                <a:lnTo>
                  <a:pt x="4265" y="3533"/>
                </a:lnTo>
                <a:lnTo>
                  <a:pt x="2987" y="2122"/>
                </a:lnTo>
                <a:lnTo>
                  <a:pt x="2987" y="9444"/>
                </a:lnTo>
                <a:lnTo>
                  <a:pt x="1981" y="9444"/>
                </a:lnTo>
                <a:lnTo>
                  <a:pt x="1981" y="2122"/>
                </a:lnTo>
                <a:lnTo>
                  <a:pt x="704" y="3533"/>
                </a:lnTo>
                <a:lnTo>
                  <a:pt x="0" y="2744"/>
                </a:lnTo>
                <a:lnTo>
                  <a:pt x="2484" y="0"/>
                </a:lnTo>
                <a:moveTo>
                  <a:pt x="9294" y="6467"/>
                </a:moveTo>
                <a:lnTo>
                  <a:pt x="9998" y="7256"/>
                </a:lnTo>
                <a:lnTo>
                  <a:pt x="7514" y="10000"/>
                </a:lnTo>
                <a:lnTo>
                  <a:pt x="5029" y="7256"/>
                </a:lnTo>
                <a:lnTo>
                  <a:pt x="5733" y="6467"/>
                </a:lnTo>
                <a:lnTo>
                  <a:pt x="7011" y="7878"/>
                </a:lnTo>
                <a:lnTo>
                  <a:pt x="7011" y="556"/>
                </a:lnTo>
                <a:lnTo>
                  <a:pt x="8017" y="556"/>
                </a:lnTo>
                <a:lnTo>
                  <a:pt x="8017" y="7878"/>
                </a:lnTo>
              </a:path>
            </a:pathLst>
          </a:custGeom>
          <a:solidFill>
            <a:srgbClr val="5B8CB8">
              <a:alpha val="100000"/>
            </a:srgbClr>
          </a:solidFill>
          <a:ln>
            <a:headEnd type="none"/>
            <a:tailEnd type="none"/>
          </a:ln>
        </p:spPr>
      </p:sp>
      <p:sp>
        <p:nvSpPr>
          <p:cNvPr id="27" name="TextBox 27"/>
          <p:cNvSpPr txBox="true"/>
          <p:nvPr/>
        </p:nvSpPr>
        <p:spPr>
          <a:xfrm flipH="false" flipV="false" rot="0">
            <a:off x="771481" y="4925466"/>
            <a:ext cx="545616"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0A1F3D">
                    <a:alpha val="70196"/>
                  </a:srgbClr>
                </a:solidFill>
                <a:latin typeface="Alibaba PuHuiTi 3.0 55 Regular"/>
                <a:ea typeface="Alibaba PuHuiTi 3.0 55 Regular"/>
                <a:cs typeface="Alibaba PuHuiTi 3.0 55 Regular"/>
              </a:rPr>
              <a:t>排序差异</a:t>
            </a:r>
            <a:endParaRPr lang="en-US" sz="1100"/>
          </a:p>
        </p:txBody>
      </p:sp>
      <p:sp>
        <p:nvSpPr>
          <p:cNvPr id="28" name="TextBox 28"/>
          <p:cNvSpPr txBox="true"/>
          <p:nvPr/>
        </p:nvSpPr>
        <p:spPr>
          <a:xfrm flipH="false" flipV="false" rot="0">
            <a:off x="542789" y="5251698"/>
            <a:ext cx="5494551" cy="605730"/>
          </a:xfrm>
          <a:prstGeom prst="rect">
            <a:avLst/>
          </a:prstGeom>
          <a:ln>
            <a:headEnd type="none"/>
            <a:tailEnd type="none"/>
          </a:ln>
        </p:spPr>
        <p:txBody>
          <a:bodyPr anchor="t" anchorCtr="false" bIns="0" lIns="0" rIns="0" rtlCol="false" tIns="0" vert="horz" wrap="square"/>
          <a:lstStyle/>
          <a:p>
            <a:pPr algn="l">
              <a:defRPr/>
            </a:pPr>
            <a:r>
              <a:rPr b="true" i="false" lang="en-US" strike="noStrike" sz="1000">
                <a:ln/>
                <a:solidFill>
                  <a:srgbClr val="5B8CB8">
                    <a:alpha val="90196"/>
                  </a:srgbClr>
                </a:solidFill>
                <a:latin typeface="FZYaYiHei GB18030L2 R"/>
                <a:ea typeface="FZYaYiHei GB18030L2 R"/>
                <a:cs typeface="FZYaYiHei GB18030L2 R"/>
              </a:rPr>
              <a:t>排序规则不一致：</a:t>
            </a:r>
            <a:r>
              <a:rPr b="false" i="false" strike="noStrike" sz="1000">
                <a:ln/>
                <a:solidFill>
                  <a:srgbClr val="0A1F3D">
                    <a:alpha val="90196"/>
                  </a:srgbClr>
                </a:solidFill>
                <a:latin typeface="FZYaYiHei GB18030L2 R"/>
                <a:ea typeface="FZYaYiHei GB18030L2 R"/>
                <a:cs typeface="FZYaYiHei GB18030L2 R"/>
              </a:rPr>
              <a:t>本地缓存按上次查看时间排序，网络数据按服务器返回的实时分数排序。</a:t>
            </a:r>
            <a:endParaRPr lang="en-US" sz="1100"/>
          </a:p>
          <a:p>
            <a:pPr algn="l"/>
            <a:r>
              <a:rPr b="false" i="false" strike="noStrike" sz="1000">
                <a:ln/>
                <a:solidFill>
                  <a:srgbClr val="0A1F3D">
                    <a:alpha val="90196"/>
                  </a:srgbClr>
                </a:solidFill>
                <a:latin typeface="FZYaYiHei GB18030L2 R"/>
                <a:ea typeface="FZYaYiHei GB18030L2 R"/>
                <a:cs typeface="FZYaYiHei GB18030L2 R"/>
              </a:rPr>
              <a:t>两份数据排序维度不同，导致重复条目呈现分散交叉的排列模式，而非连续重复的明显特</a:t>
            </a:r>
            <a:endParaRPr/>
          </a:p>
          <a:p>
            <a:pPr algn="l"/>
            <a:r>
              <a:rPr b="false" i="false" strike="noStrike" sz="1000">
                <a:ln/>
                <a:solidFill>
                  <a:srgbClr val="0A1F3D">
                    <a:alpha val="90196"/>
                  </a:srgbClr>
                </a:solidFill>
                <a:latin typeface="FZYaYiHei GB18030L2 R"/>
                <a:ea typeface="FZYaYiHei GB18030L2 R"/>
                <a:cs typeface="FZYaYiHei GB18030L2 R"/>
              </a:rPr>
              <a:t>征，增加了问题识别难度。</a:t>
            </a:r>
            <a:endParaRPr/>
          </a:p>
        </p:txBody>
      </p:sp>
      <p:sp>
        <p:nvSpPr>
          <p:cNvPr id="29" name="AutoShape 29"/>
          <p:cNvSpPr/>
          <p:nvPr/>
        </p:nvSpPr>
        <p:spPr>
          <a:xfrm flipH="false" flipV="false" rot="0">
            <a:off x="542789" y="6017419"/>
            <a:ext cx="5332666" cy="361950"/>
          </a:xfrm>
          <a:prstGeom prst="roundRect">
            <a:avLst>
              <a:gd fmla="val 39889" name="adj"/>
            </a:avLst>
          </a:prstGeom>
          <a:solidFill>
            <a:srgbClr val="5B8CB8">
              <a:alpha val="7843"/>
            </a:srgbClr>
          </a:solidFill>
          <a:ln>
            <a:headEnd type="none"/>
            <a:tailEnd type="none"/>
          </a:ln>
        </p:spPr>
      </p:sp>
      <p:sp>
        <p:nvSpPr>
          <p:cNvPr id="30" name="AutoShape 30"/>
          <p:cNvSpPr/>
          <p:nvPr/>
        </p:nvSpPr>
        <p:spPr>
          <a:xfrm flipH="false" flipV="false" rot="0">
            <a:off x="644413" y="6141244"/>
            <a:ext cx="114271" cy="114300"/>
          </a:xfrm>
          <a:custGeom>
            <a:rect b="b" l="l" r="r" t="t"/>
            <a:pathLst>
              <a:path h="10000" w="9998">
                <a:moveTo>
                  <a:pt x="7618" y="7940"/>
                </a:moveTo>
                <a:lnTo>
                  <a:pt x="7618" y="7000"/>
                </a:lnTo>
                <a:lnTo>
                  <a:pt x="9998" y="8500"/>
                </a:lnTo>
                <a:lnTo>
                  <a:pt x="7618" y="10000"/>
                </a:lnTo>
                <a:lnTo>
                  <a:pt x="7618" y="8950"/>
                </a:lnTo>
                <a:cubicBezTo>
                  <a:pt x="6881" y="8843"/>
                  <a:pt x="6216" y="8551"/>
                  <a:pt x="5623" y="8075"/>
                </a:cubicBezTo>
                <a:cubicBezTo>
                  <a:pt x="5029" y="7598"/>
                  <a:pt x="4583" y="6996"/>
                  <a:pt x="4285" y="6270"/>
                </a:cubicBezTo>
                <a:cubicBezTo>
                  <a:pt x="4063" y="6816"/>
                  <a:pt x="3752" y="7296"/>
                  <a:pt x="3352" y="7710"/>
                </a:cubicBezTo>
                <a:cubicBezTo>
                  <a:pt x="2952" y="8123"/>
                  <a:pt x="2491" y="8441"/>
                  <a:pt x="1971" y="8665"/>
                </a:cubicBezTo>
                <a:cubicBezTo>
                  <a:pt x="1450" y="8888"/>
                  <a:pt x="907" y="9000"/>
                  <a:pt x="343" y="9000"/>
                </a:cubicBezTo>
                <a:lnTo>
                  <a:pt x="0" y="9000"/>
                </a:lnTo>
                <a:lnTo>
                  <a:pt x="0" y="8000"/>
                </a:lnTo>
                <a:lnTo>
                  <a:pt x="343" y="8000"/>
                </a:lnTo>
                <a:cubicBezTo>
                  <a:pt x="787" y="8000"/>
                  <a:pt x="1210" y="7913"/>
                  <a:pt x="1614" y="7740"/>
                </a:cubicBezTo>
                <a:cubicBezTo>
                  <a:pt x="2017" y="7566"/>
                  <a:pt x="2374" y="7320"/>
                  <a:pt x="2685" y="7000"/>
                </a:cubicBezTo>
                <a:cubicBezTo>
                  <a:pt x="2996" y="6680"/>
                  <a:pt x="3237" y="6306"/>
                  <a:pt x="3409" y="5880"/>
                </a:cubicBezTo>
                <a:lnTo>
                  <a:pt x="3771" y="5000"/>
                </a:lnTo>
                <a:lnTo>
                  <a:pt x="3409" y="4120"/>
                </a:lnTo>
                <a:cubicBezTo>
                  <a:pt x="3237" y="3693"/>
                  <a:pt x="2996" y="3320"/>
                  <a:pt x="2685" y="3000"/>
                </a:cubicBezTo>
                <a:cubicBezTo>
                  <a:pt x="2374" y="2680"/>
                  <a:pt x="2017" y="2433"/>
                  <a:pt x="1614" y="2260"/>
                </a:cubicBezTo>
                <a:cubicBezTo>
                  <a:pt x="1210" y="2086"/>
                  <a:pt x="787" y="2000"/>
                  <a:pt x="343" y="2000"/>
                </a:cubicBezTo>
                <a:lnTo>
                  <a:pt x="0" y="2000"/>
                </a:lnTo>
                <a:lnTo>
                  <a:pt x="0" y="1000"/>
                </a:lnTo>
                <a:lnTo>
                  <a:pt x="343" y="1000"/>
                </a:lnTo>
                <a:cubicBezTo>
                  <a:pt x="907" y="1000"/>
                  <a:pt x="1450" y="1111"/>
                  <a:pt x="1971" y="1335"/>
                </a:cubicBezTo>
                <a:cubicBezTo>
                  <a:pt x="2491" y="1558"/>
                  <a:pt x="2952" y="1876"/>
                  <a:pt x="3352" y="2290"/>
                </a:cubicBezTo>
                <a:cubicBezTo>
                  <a:pt x="3752" y="2703"/>
                  <a:pt x="4063" y="3183"/>
                  <a:pt x="4285" y="3730"/>
                </a:cubicBezTo>
                <a:cubicBezTo>
                  <a:pt x="4583" y="3003"/>
                  <a:pt x="5029" y="2401"/>
                  <a:pt x="5623" y="1925"/>
                </a:cubicBezTo>
                <a:cubicBezTo>
                  <a:pt x="6216" y="1448"/>
                  <a:pt x="6881" y="1156"/>
                  <a:pt x="7618" y="1050"/>
                </a:cubicBezTo>
                <a:lnTo>
                  <a:pt x="7618" y="0"/>
                </a:lnTo>
                <a:lnTo>
                  <a:pt x="9998" y="1500"/>
                </a:lnTo>
                <a:lnTo>
                  <a:pt x="7618" y="3000"/>
                </a:lnTo>
                <a:lnTo>
                  <a:pt x="7618" y="2060"/>
                </a:lnTo>
                <a:cubicBezTo>
                  <a:pt x="7072" y="2166"/>
                  <a:pt x="6581" y="2401"/>
                  <a:pt x="6146" y="2765"/>
                </a:cubicBezTo>
                <a:cubicBezTo>
                  <a:pt x="5711" y="3128"/>
                  <a:pt x="5383" y="3580"/>
                  <a:pt x="5161" y="4120"/>
                </a:cubicBezTo>
                <a:lnTo>
                  <a:pt x="4799" y="5000"/>
                </a:lnTo>
                <a:lnTo>
                  <a:pt x="5161" y="5880"/>
                </a:lnTo>
                <a:cubicBezTo>
                  <a:pt x="5383" y="6420"/>
                  <a:pt x="5711" y="6871"/>
                  <a:pt x="6146" y="7235"/>
                </a:cubicBezTo>
                <a:cubicBezTo>
                  <a:pt x="6581" y="7598"/>
                  <a:pt x="7072" y="7833"/>
                  <a:pt x="7618" y="7940"/>
                </a:cubicBezTo>
              </a:path>
            </a:pathLst>
          </a:custGeom>
          <a:solidFill>
            <a:srgbClr val="5B8CB8">
              <a:alpha val="100000"/>
            </a:srgbClr>
          </a:solidFill>
          <a:ln>
            <a:headEnd type="none"/>
            <a:tailEnd type="none"/>
          </a:ln>
        </p:spPr>
      </p:sp>
      <p:sp>
        <p:nvSpPr>
          <p:cNvPr id="31" name="TextBox 31"/>
          <p:cNvSpPr txBox="true"/>
          <p:nvPr/>
        </p:nvSpPr>
        <p:spPr>
          <a:xfrm flipH="false" flipV="false" rot="0">
            <a:off x="822218" y="6131719"/>
            <a:ext cx="2056440"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FZYaYiHei GB18030L2 R"/>
                <a:ea typeface="FZYaYiHei GB18030L2 R"/>
                <a:cs typeface="FZYaYiHei GB18030L2 R"/>
              </a:rPr>
              <a:t>缓存(时间序) ∩ 网络(分数序) = 交叉分布</a:t>
            </a:r>
            <a:endParaRPr lang="en-US" sz="1100"/>
          </a:p>
        </p:txBody>
      </p:sp>
      <p:sp>
        <p:nvSpPr>
          <p:cNvPr id="32" name="AutoShape 32"/>
          <p:cNvSpPr/>
          <p:nvPr/>
        </p:nvSpPr>
        <p:spPr>
          <a:xfrm flipH="false" flipV="false" rot="0">
            <a:off x="6151612" y="4708773"/>
            <a:ext cx="5656435" cy="1832521"/>
          </a:xfrm>
          <a:prstGeom prst="rect">
            <a:avLst/>
          </a:prstGeom>
          <a:solidFill>
            <a:srgbClr val="E8EBEF">
              <a:alpha val="100000"/>
            </a:srgbClr>
          </a:solidFill>
          <a:ln w="9525">
            <a:solidFill>
              <a:srgbClr val="C5CDD6">
                <a:alpha val="100000"/>
              </a:srgbClr>
            </a:solidFill>
            <a:prstDash val="solid"/>
            <a:headEnd type="none"/>
            <a:tailEnd type="none"/>
          </a:ln>
        </p:spPr>
      </p:sp>
      <p:sp>
        <p:nvSpPr>
          <p:cNvPr id="33" name="AutoShape 33"/>
          <p:cNvSpPr/>
          <p:nvPr/>
        </p:nvSpPr>
        <p:spPr>
          <a:xfrm flipH="false" flipV="false" rot="0">
            <a:off x="6294525" y="4913560"/>
            <a:ext cx="171407" cy="171450"/>
          </a:xfrm>
          <a:custGeom>
            <a:rect b="b" l="l" r="r" t="t"/>
            <a:pathLst>
              <a:path h="10000" w="9998">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8887" y="1636"/>
                </a:moveTo>
                <a:lnTo>
                  <a:pt x="4999" y="927"/>
                </a:ln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moveTo>
                  <a:pt x="4721" y="5536"/>
                </a:moveTo>
                <a:lnTo>
                  <a:pt x="7476" y="3282"/>
                </a:lnTo>
                <a:lnTo>
                  <a:pt x="8254" y="3927"/>
                </a:lnTo>
                <a:lnTo>
                  <a:pt x="4721" y="6818"/>
                </a:lnTo>
                <a:lnTo>
                  <a:pt x="2366" y="4891"/>
                </a:lnTo>
                <a:lnTo>
                  <a:pt x="3155" y="4245"/>
                </a:lnTo>
              </a:path>
            </a:pathLst>
          </a:custGeom>
          <a:solidFill>
            <a:srgbClr val="5B8CB8">
              <a:alpha val="100000"/>
            </a:srgbClr>
          </a:solidFill>
          <a:ln>
            <a:headEnd type="none"/>
            <a:tailEnd type="none"/>
          </a:ln>
        </p:spPr>
      </p:sp>
      <p:sp>
        <p:nvSpPr>
          <p:cNvPr id="34" name="TextBox 34"/>
          <p:cNvSpPr txBox="true"/>
          <p:nvPr/>
        </p:nvSpPr>
        <p:spPr>
          <a:xfrm flipH="false" flipV="false" rot="0">
            <a:off x="6542188" y="4925466"/>
            <a:ext cx="545616"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0A1F3D">
                    <a:alpha val="70196"/>
                  </a:srgbClr>
                </a:solidFill>
                <a:latin typeface="Alibaba PuHuiTi 3.0 55 Regular"/>
                <a:ea typeface="Alibaba PuHuiTi 3.0 55 Regular"/>
                <a:cs typeface="Alibaba PuHuiTi 3.0 55 Regular"/>
              </a:rPr>
              <a:t>去重缺失</a:t>
            </a:r>
            <a:endParaRPr lang="en-US" sz="1100"/>
          </a:p>
        </p:txBody>
      </p:sp>
      <p:sp>
        <p:nvSpPr>
          <p:cNvPr id="35" name="TextBox 35"/>
          <p:cNvSpPr txBox="true"/>
          <p:nvPr/>
        </p:nvSpPr>
        <p:spPr>
          <a:xfrm flipH="false" flipV="false" rot="0">
            <a:off x="6313496" y="5251698"/>
            <a:ext cx="5494551" cy="605730"/>
          </a:xfrm>
          <a:prstGeom prst="rect">
            <a:avLst/>
          </a:prstGeom>
          <a:ln>
            <a:headEnd type="none"/>
            <a:tailEnd type="none"/>
          </a:ln>
        </p:spPr>
        <p:txBody>
          <a:bodyPr anchor="t" anchorCtr="false" bIns="0" lIns="0" rIns="0" rtlCol="false" tIns="0" vert="horz" wrap="square"/>
          <a:lstStyle/>
          <a:p>
            <a:pPr algn="l">
              <a:defRPr/>
            </a:pPr>
            <a:r>
              <a:rPr b="true" i="false" lang="en-US" strike="noStrike" sz="1000">
                <a:ln/>
                <a:solidFill>
                  <a:srgbClr val="5B8CB8">
                    <a:alpha val="90196"/>
                  </a:srgbClr>
                </a:solidFill>
                <a:latin typeface="FZYaYiHei GB18030L2 R"/>
                <a:ea typeface="FZYaYiHei GB18030L2 R"/>
                <a:cs typeface="FZYaYiHei GB18030L2 R"/>
              </a:rPr>
              <a:t>唯一键校验缺位：</a:t>
            </a:r>
            <a:r>
              <a:rPr b="false" i="false" strike="noStrike" sz="1000">
                <a:ln/>
                <a:solidFill>
                  <a:srgbClr val="0A1F3D">
                    <a:alpha val="90196"/>
                  </a:srgbClr>
                </a:solidFill>
                <a:latin typeface="FZYaYiHei GB18030L2 R"/>
                <a:ea typeface="FZYaYiHei GB18030L2 R"/>
                <a:cs typeface="FZYaYiHei GB18030L2 R"/>
              </a:rPr>
              <a:t>合并流程未按 account_id 等唯一标识执行去重校验，相同用户在缓存和</a:t>
            </a:r>
            <a:endParaRPr lang="en-US" sz="1100"/>
          </a:p>
          <a:p>
            <a:pPr algn="l"/>
            <a:r>
              <a:rPr b="false" i="false" strike="noStrike" sz="1000">
                <a:ln/>
                <a:solidFill>
                  <a:srgbClr val="0A1F3D">
                    <a:alpha val="90196"/>
                  </a:srgbClr>
                </a:solidFill>
                <a:latin typeface="FZYaYiHei GB18030L2 R"/>
                <a:ea typeface="FZYaYiHei GB18030L2 R"/>
                <a:cs typeface="FZYaYiHei GB18030L2 R"/>
              </a:rPr>
              <a:t>网络数据中均被保留。前端计数逻辑仅统计列表长度，未感知重复实体，造成"20个同学"的</a:t>
            </a:r>
            <a:endParaRPr/>
          </a:p>
          <a:p>
            <a:pPr algn="l"/>
            <a:r>
              <a:rPr b="false" i="false" strike="noStrike" sz="1000">
                <a:ln/>
                <a:solidFill>
                  <a:srgbClr val="0A1F3D">
                    <a:alpha val="90196"/>
                  </a:srgbClr>
                </a:solidFill>
                <a:latin typeface="FZYaYiHei GB18030L2 R"/>
                <a:ea typeface="FZYaYiHei GB18030L2 R"/>
                <a:cs typeface="FZYaYiHei GB18030L2 R"/>
              </a:rPr>
              <a:t>文案与实际条目数不符。</a:t>
            </a:r>
            <a:endParaRPr/>
          </a:p>
        </p:txBody>
      </p:sp>
      <p:sp>
        <p:nvSpPr>
          <p:cNvPr id="36" name="AutoShape 36"/>
          <p:cNvSpPr/>
          <p:nvPr/>
        </p:nvSpPr>
        <p:spPr>
          <a:xfrm flipH="false" flipV="false" rot="0">
            <a:off x="6313496" y="6017419"/>
            <a:ext cx="5332666" cy="361950"/>
          </a:xfrm>
          <a:prstGeom prst="roundRect">
            <a:avLst>
              <a:gd fmla="val 39889" name="adj"/>
            </a:avLst>
          </a:prstGeom>
          <a:solidFill>
            <a:srgbClr val="5B8CB8">
              <a:alpha val="7843"/>
            </a:srgbClr>
          </a:solidFill>
          <a:ln>
            <a:headEnd type="none"/>
            <a:tailEnd type="none"/>
          </a:ln>
        </p:spPr>
      </p:sp>
      <p:sp>
        <p:nvSpPr>
          <p:cNvPr id="37" name="AutoShape 37"/>
          <p:cNvSpPr/>
          <p:nvPr/>
        </p:nvSpPr>
        <p:spPr>
          <a:xfrm flipH="false" flipV="false" rot="0">
            <a:off x="6415121" y="6141244"/>
            <a:ext cx="114271" cy="11430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5B8CB8">
              <a:alpha val="100000"/>
            </a:srgbClr>
          </a:solidFill>
          <a:ln>
            <a:headEnd type="none"/>
            <a:tailEnd type="none"/>
          </a:ln>
        </p:spPr>
      </p:sp>
      <p:sp>
        <p:nvSpPr>
          <p:cNvPr id="38" name="TextBox 38"/>
          <p:cNvSpPr txBox="true"/>
          <p:nvPr/>
        </p:nvSpPr>
        <p:spPr>
          <a:xfrm flipH="false" flipV="false" rot="0">
            <a:off x="6592926" y="6131719"/>
            <a:ext cx="1717940"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FZYaYiHei GB18030L2 R"/>
                <a:ea typeface="FZYaYiHei GB18030L2 R"/>
                <a:cs typeface="FZYaYiHei GB18030L2 R"/>
              </a:rPr>
              <a:t>缺失：Set&lt;account_id&gt; 去重检查</a:t>
            </a:r>
            <a:endParaRPr lang="en-US" sz="1100"/>
          </a:p>
        </p:txBody>
      </p:sp>
    </p:spTree>
  </p:cSld>
  <p:clrMapOvr>
    <a:masterClrMapping/>
  </p:clrMapOvr>
</p:sld>
</file>

<file path=ppt/slides/slide42.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Bug Fix Strategy</a:t>
            </a:r>
            <a:endParaRPr lang="en-US" sz="1100"/>
          </a:p>
        </p:txBody>
      </p:sp>
      <p:sp>
        <p:nvSpPr>
          <p:cNvPr id="4" name="TextBox 4"/>
          <p:cNvSpPr txBox="true"/>
          <p:nvPr/>
        </p:nvSpPr>
        <p:spPr>
          <a:xfrm flipH="false" flipV="false" rot="0">
            <a:off x="457086" y="8001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优秀榜 Bug 修复建议</a:t>
            </a:r>
            <a:endParaRPr lang="en-US" sz="1100"/>
          </a:p>
        </p:txBody>
      </p:sp>
      <p:sp>
        <p:nvSpPr>
          <p:cNvPr id="5" name="AutoShape 5"/>
          <p:cNvSpPr/>
          <p:nvPr/>
        </p:nvSpPr>
        <p:spPr>
          <a:xfrm flipH="false" flipV="false" rot="0">
            <a:off x="457086" y="1428750"/>
            <a:ext cx="11274781" cy="659011"/>
          </a:xfrm>
          <a:prstGeom prst="rect">
            <a:avLst/>
          </a:prstGeom>
          <a:solidFill>
            <a:srgbClr val="E8EBEF">
              <a:alpha val="100000"/>
            </a:srgbClr>
          </a:solidFill>
          <a:ln w="9525">
            <a:solidFill>
              <a:srgbClr val="C5CDD6">
                <a:alpha val="100000"/>
              </a:srgbClr>
            </a:solidFill>
            <a:prstDash val="solid"/>
            <a:headEnd type="none"/>
            <a:tailEnd type="none"/>
          </a:ln>
        </p:spPr>
      </p:sp>
      <p:sp>
        <p:nvSpPr>
          <p:cNvPr id="6" name="AutoShape 6"/>
          <p:cNvSpPr/>
          <p:nvPr/>
        </p:nvSpPr>
        <p:spPr>
          <a:xfrm flipH="false" flipV="false" rot="0">
            <a:off x="457086" y="1428750"/>
            <a:ext cx="9522" cy="659011"/>
          </a:xfrm>
          <a:prstGeom prst="line">
            <a:avLst/>
          </a:prstGeom>
          <a:ln w="28575">
            <a:solidFill>
              <a:srgbClr val="5B8CB8">
                <a:alpha val="100000"/>
              </a:srgbClr>
            </a:solidFill>
            <a:prstDash val="solid"/>
            <a:headEnd type="none"/>
            <a:tailEnd type="none"/>
          </a:ln>
        </p:spPr>
      </p:sp>
      <p:sp>
        <p:nvSpPr>
          <p:cNvPr id="7" name="AutoShape 7"/>
          <p:cNvSpPr/>
          <p:nvPr/>
        </p:nvSpPr>
        <p:spPr>
          <a:xfrm flipH="false" flipV="false" rot="0">
            <a:off x="697309" y="1681162"/>
            <a:ext cx="152362" cy="152400"/>
          </a:xfrm>
          <a:custGeom>
            <a:rect b="b" l="l" r="r" t="t"/>
            <a:pathLst>
              <a:path h="10000" w="9998">
                <a:moveTo>
                  <a:pt x="3737" y="7619"/>
                </a:moveTo>
                <a:lnTo>
                  <a:pt x="4374" y="7619"/>
                </a:lnTo>
                <a:lnTo>
                  <a:pt x="4374" y="5238"/>
                </a:lnTo>
                <a:lnTo>
                  <a:pt x="5624" y="5238"/>
                </a:lnTo>
                <a:lnTo>
                  <a:pt x="5624" y="7619"/>
                </a:lnTo>
                <a:lnTo>
                  <a:pt x="6261" y="7619"/>
                </a:lnTo>
                <a:cubicBezTo>
                  <a:pt x="6303" y="7346"/>
                  <a:pt x="6419" y="7079"/>
                  <a:pt x="6611" y="6819"/>
                </a:cubicBezTo>
                <a:cubicBezTo>
                  <a:pt x="6777" y="6584"/>
                  <a:pt x="7023" y="6330"/>
                  <a:pt x="7349" y="6057"/>
                </a:cubicBezTo>
                <a:lnTo>
                  <a:pt x="7523" y="5914"/>
                </a:lnTo>
                <a:cubicBezTo>
                  <a:pt x="7765" y="5724"/>
                  <a:pt x="7898" y="5619"/>
                  <a:pt x="7923" y="5600"/>
                </a:cubicBezTo>
                <a:cubicBezTo>
                  <a:pt x="8189" y="5346"/>
                  <a:pt x="8394" y="5066"/>
                  <a:pt x="8536" y="4762"/>
                </a:cubicBezTo>
                <a:cubicBezTo>
                  <a:pt x="8677" y="4457"/>
                  <a:pt x="8748" y="4140"/>
                  <a:pt x="8748" y="3810"/>
                </a:cubicBezTo>
                <a:cubicBezTo>
                  <a:pt x="8748" y="3295"/>
                  <a:pt x="8577" y="2815"/>
                  <a:pt x="8236" y="2371"/>
                </a:cubicBezTo>
                <a:cubicBezTo>
                  <a:pt x="7902" y="1939"/>
                  <a:pt x="7452" y="1597"/>
                  <a:pt x="6886" y="1343"/>
                </a:cubicBezTo>
                <a:cubicBezTo>
                  <a:pt x="6302" y="1082"/>
                  <a:pt x="5673" y="952"/>
                  <a:pt x="4999" y="952"/>
                </a:cubicBezTo>
                <a:cubicBezTo>
                  <a:pt x="4324" y="952"/>
                  <a:pt x="3695" y="1082"/>
                  <a:pt x="3112" y="1343"/>
                </a:cubicBezTo>
                <a:cubicBezTo>
                  <a:pt x="2545" y="1597"/>
                  <a:pt x="2095" y="1939"/>
                  <a:pt x="1762" y="2371"/>
                </a:cubicBezTo>
                <a:cubicBezTo>
                  <a:pt x="1420" y="2815"/>
                  <a:pt x="1250" y="3295"/>
                  <a:pt x="1250" y="3810"/>
                </a:cubicBezTo>
                <a:cubicBezTo>
                  <a:pt x="1250" y="4140"/>
                  <a:pt x="1320" y="4457"/>
                  <a:pt x="1462" y="4762"/>
                </a:cubicBezTo>
                <a:cubicBezTo>
                  <a:pt x="1604" y="5066"/>
                  <a:pt x="1808" y="5342"/>
                  <a:pt x="2075" y="5590"/>
                </a:cubicBezTo>
                <a:cubicBezTo>
                  <a:pt x="2099" y="5616"/>
                  <a:pt x="2233" y="5724"/>
                  <a:pt x="2475" y="5914"/>
                </a:cubicBezTo>
                <a:lnTo>
                  <a:pt x="2649" y="6057"/>
                </a:lnTo>
                <a:cubicBezTo>
                  <a:pt x="2974" y="6330"/>
                  <a:pt x="3220" y="6584"/>
                  <a:pt x="3387" y="6819"/>
                </a:cubicBezTo>
                <a:cubicBezTo>
                  <a:pt x="3578" y="7079"/>
                  <a:pt x="3695" y="7346"/>
                  <a:pt x="3737" y="7619"/>
                </a:cubicBezTo>
                <a:moveTo>
                  <a:pt x="6249" y="8571"/>
                </a:moveTo>
                <a:lnTo>
                  <a:pt x="3749" y="8571"/>
                </a:lnTo>
                <a:lnTo>
                  <a:pt x="3749" y="9048"/>
                </a:lnTo>
                <a:lnTo>
                  <a:pt x="6249" y="9048"/>
                </a:lnTo>
                <a:lnTo>
                  <a:pt x="6249" y="8571"/>
                </a:lnTo>
                <a:moveTo>
                  <a:pt x="1100" y="6190"/>
                </a:moveTo>
                <a:cubicBezTo>
                  <a:pt x="750" y="5860"/>
                  <a:pt x="479" y="5495"/>
                  <a:pt x="287" y="5095"/>
                </a:cubicBezTo>
                <a:cubicBezTo>
                  <a:pt x="95" y="4682"/>
                  <a:pt x="0" y="4254"/>
                  <a:pt x="0" y="3810"/>
                </a:cubicBezTo>
                <a:cubicBezTo>
                  <a:pt x="0" y="3117"/>
                  <a:pt x="229" y="2476"/>
                  <a:pt x="687" y="1886"/>
                </a:cubicBezTo>
                <a:cubicBezTo>
                  <a:pt x="1129" y="1314"/>
                  <a:pt x="1725" y="860"/>
                  <a:pt x="2475" y="524"/>
                </a:cubicBezTo>
                <a:cubicBezTo>
                  <a:pt x="3249" y="174"/>
                  <a:pt x="4091" y="0"/>
                  <a:pt x="4999" y="0"/>
                </a:cubicBezTo>
                <a:cubicBezTo>
                  <a:pt x="5907" y="0"/>
                  <a:pt x="6748" y="174"/>
                  <a:pt x="7523" y="524"/>
                </a:cubicBezTo>
                <a:cubicBezTo>
                  <a:pt x="8273" y="860"/>
                  <a:pt x="8869" y="1314"/>
                  <a:pt x="9311" y="1886"/>
                </a:cubicBezTo>
                <a:cubicBezTo>
                  <a:pt x="9769" y="2476"/>
                  <a:pt x="9998" y="3117"/>
                  <a:pt x="9998" y="3810"/>
                </a:cubicBezTo>
                <a:cubicBezTo>
                  <a:pt x="9998" y="4254"/>
                  <a:pt x="9902" y="4682"/>
                  <a:pt x="9711" y="5095"/>
                </a:cubicBezTo>
                <a:cubicBezTo>
                  <a:pt x="9519" y="5495"/>
                  <a:pt x="9248" y="5860"/>
                  <a:pt x="8898" y="6190"/>
                </a:cubicBezTo>
                <a:cubicBezTo>
                  <a:pt x="8840" y="6247"/>
                  <a:pt x="8723" y="6342"/>
                  <a:pt x="8548" y="6476"/>
                </a:cubicBezTo>
                <a:cubicBezTo>
                  <a:pt x="8223" y="6736"/>
                  <a:pt x="7994" y="6943"/>
                  <a:pt x="7861" y="7095"/>
                </a:cubicBezTo>
                <a:cubicBezTo>
                  <a:pt x="7619" y="7361"/>
                  <a:pt x="7498" y="7615"/>
                  <a:pt x="7498" y="7857"/>
                </a:cubicBezTo>
                <a:lnTo>
                  <a:pt x="7498" y="9048"/>
                </a:lnTo>
                <a:cubicBezTo>
                  <a:pt x="7498" y="9219"/>
                  <a:pt x="7442" y="9378"/>
                  <a:pt x="7330" y="9524"/>
                </a:cubicBezTo>
                <a:cubicBezTo>
                  <a:pt x="7217" y="9670"/>
                  <a:pt x="7065" y="9785"/>
                  <a:pt x="6874" y="9871"/>
                </a:cubicBezTo>
                <a:cubicBezTo>
                  <a:pt x="6682" y="9957"/>
                  <a:pt x="6473" y="10000"/>
                  <a:pt x="6249" y="10000"/>
                </a:cubicBezTo>
                <a:lnTo>
                  <a:pt x="3749" y="10000"/>
                </a:lnTo>
                <a:cubicBezTo>
                  <a:pt x="3524" y="10000"/>
                  <a:pt x="3316" y="9957"/>
                  <a:pt x="3124" y="9871"/>
                </a:cubicBezTo>
                <a:cubicBezTo>
                  <a:pt x="2932" y="9785"/>
                  <a:pt x="2780" y="9670"/>
                  <a:pt x="2668" y="9524"/>
                </a:cubicBezTo>
                <a:cubicBezTo>
                  <a:pt x="2555" y="9378"/>
                  <a:pt x="2499" y="9219"/>
                  <a:pt x="2499" y="9048"/>
                </a:cubicBezTo>
                <a:lnTo>
                  <a:pt x="2499" y="7857"/>
                </a:lnTo>
                <a:cubicBezTo>
                  <a:pt x="2499" y="7615"/>
                  <a:pt x="2378" y="7361"/>
                  <a:pt x="2137" y="7095"/>
                </a:cubicBezTo>
                <a:cubicBezTo>
                  <a:pt x="2003" y="6943"/>
                  <a:pt x="1774" y="6736"/>
                  <a:pt x="1450" y="6476"/>
                </a:cubicBezTo>
                <a:cubicBezTo>
                  <a:pt x="1274" y="6342"/>
                  <a:pt x="1158" y="6247"/>
                  <a:pt x="1100" y="6190"/>
                </a:cubicBezTo>
              </a:path>
            </a:pathLst>
          </a:custGeom>
          <a:solidFill>
            <a:srgbClr val="5B8CB8">
              <a:alpha val="100000"/>
            </a:srgbClr>
          </a:solidFill>
          <a:ln>
            <a:headEnd type="none"/>
            <a:tailEnd type="none"/>
          </a:ln>
        </p:spPr>
      </p:sp>
      <p:sp>
        <p:nvSpPr>
          <p:cNvPr id="8" name="TextBox 8"/>
          <p:cNvSpPr txBox="true"/>
          <p:nvPr/>
        </p:nvSpPr>
        <p:spPr>
          <a:xfrm flipH="false" flipV="false" rot="0">
            <a:off x="951370" y="1676400"/>
            <a:ext cx="10542431"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5B8CB8">
                    <a:alpha val="90196"/>
                  </a:srgbClr>
                </a:solidFill>
                <a:latin typeface="FZYaYiHei GB18030L2 R"/>
                <a:ea typeface="FZYaYiHei GB18030L2 R"/>
                <a:cs typeface="FZYaYiHei GB18030L2 R"/>
              </a:rPr>
              <a:t>核心策略：</a:t>
            </a:r>
            <a:r>
              <a:rPr b="false" i="false" strike="noStrike" sz="1200">
                <a:ln/>
                <a:solidFill>
                  <a:srgbClr val="0A1F3D">
                    <a:alpha val="90196"/>
                  </a:srgbClr>
                </a:solidFill>
                <a:latin typeface="FZYaYiHei GB18030L2 R"/>
                <a:ea typeface="FZYaYiHei GB18030L2 R"/>
                <a:cs typeface="FZYaYiHei GB18030L2 R"/>
              </a:rPr>
              <a:t>将增量追加模式改为全量替换模式，并引入实体唯一标识校验，确保UI展示与后端数据状态的一致性，消除缓存污染导致的显示异常。</a:t>
            </a:r>
            <a:endParaRPr lang="en-US" sz="1100"/>
          </a:p>
        </p:txBody>
      </p:sp>
      <p:sp>
        <p:nvSpPr>
          <p:cNvPr id="9" name="AutoShape 9"/>
          <p:cNvSpPr/>
          <p:nvPr/>
        </p:nvSpPr>
        <p:spPr>
          <a:xfrm flipH="false" flipV="false" rot="0">
            <a:off x="457086" y="2354461"/>
            <a:ext cx="11274781" cy="1106686"/>
          </a:xfrm>
          <a:prstGeom prst="rect">
            <a:avLst/>
          </a:prstGeom>
          <a:solidFill>
            <a:srgbClr val="E8EBEF">
              <a:alpha val="100000"/>
            </a:srgbClr>
          </a:solidFill>
          <a:ln w="9525">
            <a:solidFill>
              <a:srgbClr val="C5CDD6">
                <a:alpha val="100000"/>
              </a:srgbClr>
            </a:solidFill>
            <a:prstDash val="solid"/>
            <a:headEnd type="none"/>
            <a:tailEnd type="none"/>
          </a:ln>
        </p:spPr>
      </p:sp>
      <p:sp>
        <p:nvSpPr>
          <p:cNvPr id="10" name="AutoShape 10"/>
          <p:cNvSpPr/>
          <p:nvPr/>
        </p:nvSpPr>
        <p:spPr>
          <a:xfrm flipH="false" flipV="false" rot="0">
            <a:off x="457086" y="2354461"/>
            <a:ext cx="11274781" cy="9525"/>
          </a:xfrm>
          <a:prstGeom prst="line">
            <a:avLst/>
          </a:prstGeom>
          <a:ln w="19050">
            <a:solidFill>
              <a:srgbClr val="5B8CB8">
                <a:alpha val="100000"/>
              </a:srgbClr>
            </a:solidFill>
            <a:prstDash val="solid"/>
            <a:headEnd type="none"/>
            <a:tailEnd type="none"/>
          </a:ln>
        </p:spPr>
      </p:sp>
      <p:sp>
        <p:nvSpPr>
          <p:cNvPr id="11" name="AutoShape 11"/>
          <p:cNvSpPr/>
          <p:nvPr/>
        </p:nvSpPr>
        <p:spPr>
          <a:xfrm flipH="false" flipV="false" rot="0">
            <a:off x="695151" y="2602111"/>
            <a:ext cx="380905" cy="381000"/>
          </a:xfrm>
          <a:prstGeom prst="rect">
            <a:avLst/>
          </a:prstGeom>
          <a:solidFill>
            <a:srgbClr val="5B8CB8">
              <a:alpha val="100000"/>
            </a:srgbClr>
          </a:solidFill>
          <a:ln>
            <a:headEnd type="none"/>
            <a:tailEnd type="none"/>
          </a:ln>
        </p:spPr>
      </p:sp>
      <p:sp>
        <p:nvSpPr>
          <p:cNvPr id="12" name="TextBox 12"/>
          <p:cNvSpPr txBox="true"/>
          <p:nvPr/>
        </p:nvSpPr>
        <p:spPr>
          <a:xfrm flipH="false" flipV="false" rot="0">
            <a:off x="800792" y="2706886"/>
            <a:ext cx="275264" cy="161925"/>
          </a:xfrm>
          <a:prstGeom prst="rect">
            <a:avLst/>
          </a:prstGeom>
          <a:ln>
            <a:headEnd type="none"/>
            <a:tailEnd type="none"/>
          </a:ln>
        </p:spPr>
        <p:txBody>
          <a:bodyPr anchor="ctr" anchorCtr="false" bIns="0" lIns="0" rIns="0" rtlCol="false" tIns="0" vert="horz" wrap="none"/>
          <a:lstStyle/>
          <a:p>
            <a:pPr algn="l">
              <a:defRPr/>
            </a:pPr>
            <a:r>
              <a:rPr b="true" i="false" lang="en-US" strike="noStrike" sz="1200">
                <a:ln/>
                <a:solidFill>
                  <a:srgbClr val="F1F3F5">
                    <a:alpha val="100000"/>
                  </a:srgbClr>
                </a:solidFill>
                <a:latin typeface="Inter"/>
                <a:ea typeface="Inter"/>
                <a:cs typeface="Inter"/>
              </a:rPr>
              <a:t>01</a:t>
            </a:r>
            <a:endParaRPr lang="en-US" sz="1100"/>
          </a:p>
        </p:txBody>
      </p:sp>
      <p:sp>
        <p:nvSpPr>
          <p:cNvPr id="13" name="TextBox 13"/>
          <p:cNvSpPr txBox="true"/>
          <p:nvPr/>
        </p:nvSpPr>
        <p:spPr>
          <a:xfrm flipH="false" flipV="false" rot="0">
            <a:off x="1228418" y="2640211"/>
            <a:ext cx="10265383" cy="209550"/>
          </a:xfrm>
          <a:prstGeom prst="rect">
            <a:avLst/>
          </a:prstGeom>
          <a:ln>
            <a:headEnd type="none"/>
            <a:tailEnd type="none"/>
          </a:ln>
        </p:spPr>
        <p:txBody>
          <a:bodyPr anchor="t" anchorCtr="false" bIns="0" lIns="0" rIns="0" rtlCol="false" tIns="0" vert="horz" wrap="none"/>
          <a:lstStyle/>
          <a:p>
            <a:pPr algn="l">
              <a:defRPr/>
            </a:pPr>
            <a:r>
              <a:rPr b="true" i="false" lang="en-US" strike="noStrike" sz="1500">
                <a:ln/>
                <a:solidFill>
                  <a:srgbClr val="0A1F3D">
                    <a:alpha val="100000"/>
                  </a:srgbClr>
                </a:solidFill>
                <a:latin typeface="Alibaba PuHuiTi 3.0 55 Regular"/>
                <a:ea typeface="Alibaba PuHuiTi 3.0 55 Regular"/>
                <a:cs typeface="Alibaba PuHuiTi 3.0 55 Regular"/>
              </a:rPr>
              <a:t>数据加载策略修正</a:t>
            </a:r>
            <a:endParaRPr lang="en-US" sz="1100"/>
          </a:p>
        </p:txBody>
      </p:sp>
      <p:sp>
        <p:nvSpPr>
          <p:cNvPr id="14" name="TextBox 14"/>
          <p:cNvSpPr txBox="true"/>
          <p:nvPr/>
        </p:nvSpPr>
        <p:spPr>
          <a:xfrm flipH="false" flipV="false" rot="0">
            <a:off x="1228418" y="3011686"/>
            <a:ext cx="10265383"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85098"/>
                  </a:srgbClr>
                </a:solidFill>
                <a:latin typeface="FZYaYiHei GB18030L2 R"/>
                <a:ea typeface="FZYaYiHei GB18030L2 R"/>
                <a:cs typeface="FZYaYiHei GB18030L2 R"/>
              </a:rPr>
              <a:t>网络数据返回后执行</a:t>
            </a:r>
            <a:r>
              <a:rPr b="true" i="false" strike="noStrike" sz="1200">
                <a:ln/>
                <a:solidFill>
                  <a:srgbClr val="5B8CB8">
                    <a:alpha val="85098"/>
                  </a:srgbClr>
                </a:solidFill>
                <a:latin typeface="FZYaYiHei GB18030L2 R"/>
                <a:ea typeface="FZYaYiHei GB18030L2 R"/>
                <a:cs typeface="FZYaYiHei GB18030L2 R"/>
              </a:rPr>
              <a:t>clear()</a:t>
            </a:r>
            <a:r>
              <a:rPr b="false" i="false" strike="noStrike" sz="1200">
                <a:ln/>
                <a:solidFill>
                  <a:srgbClr val="0A1F3D">
                    <a:alpha val="85098"/>
                  </a:srgbClr>
                </a:solidFill>
                <a:latin typeface="FZYaYiHei GB18030L2 R"/>
                <a:ea typeface="FZYaYiHei GB18030L2 R"/>
                <a:cs typeface="FZYaYiHei GB18030L2 R"/>
              </a:rPr>
              <a:t>清空现有列表，再执行</a:t>
            </a:r>
            <a:r>
              <a:rPr b="true" i="false" strike="noStrike" sz="1200">
                <a:ln/>
                <a:solidFill>
                  <a:srgbClr val="5B8CB8">
                    <a:alpha val="85098"/>
                  </a:srgbClr>
                </a:solidFill>
                <a:latin typeface="FZYaYiHei GB18030L2 R"/>
                <a:ea typeface="FZYaYiHei GB18030L2 R"/>
                <a:cs typeface="FZYaYiHei GB18030L2 R"/>
              </a:rPr>
              <a:t>addAll()</a:t>
            </a:r>
            <a:r>
              <a:rPr b="false" i="false" strike="noStrike" sz="1200">
                <a:ln/>
                <a:solidFill>
                  <a:srgbClr val="0A1F3D">
                    <a:alpha val="85098"/>
                  </a:srgbClr>
                </a:solidFill>
                <a:latin typeface="FZYaYiHei GB18030L2 R"/>
                <a:ea typeface="FZYaYiHei GB18030L2 R"/>
                <a:cs typeface="FZYaYiHei GB18030L2 R"/>
              </a:rPr>
              <a:t>加载新数据，禁止直接追加</a:t>
            </a:r>
            <a:endParaRPr lang="en-US" sz="1100"/>
          </a:p>
        </p:txBody>
      </p:sp>
      <p:sp>
        <p:nvSpPr>
          <p:cNvPr id="15" name="AutoShape 15"/>
          <p:cNvSpPr/>
          <p:nvPr/>
        </p:nvSpPr>
        <p:spPr>
          <a:xfrm flipH="false" flipV="false" rot="0">
            <a:off x="457086" y="3824288"/>
            <a:ext cx="11274781" cy="1106686"/>
          </a:xfrm>
          <a:prstGeom prst="rect">
            <a:avLst/>
          </a:prstGeom>
          <a:solidFill>
            <a:srgbClr val="E8EBEF">
              <a:alpha val="100000"/>
            </a:srgbClr>
          </a:solidFill>
          <a:ln w="9525">
            <a:solidFill>
              <a:srgbClr val="C5CDD6">
                <a:alpha val="100000"/>
              </a:srgbClr>
            </a:solidFill>
            <a:prstDash val="solid"/>
            <a:headEnd type="none"/>
            <a:tailEnd type="none"/>
          </a:ln>
        </p:spPr>
      </p:sp>
      <p:sp>
        <p:nvSpPr>
          <p:cNvPr id="16" name="AutoShape 16"/>
          <p:cNvSpPr/>
          <p:nvPr/>
        </p:nvSpPr>
        <p:spPr>
          <a:xfrm flipH="false" flipV="false" rot="0">
            <a:off x="457086" y="3824288"/>
            <a:ext cx="11274781" cy="9525"/>
          </a:xfrm>
          <a:prstGeom prst="line">
            <a:avLst/>
          </a:prstGeom>
          <a:ln w="19050">
            <a:solidFill>
              <a:srgbClr val="5B8CB8">
                <a:alpha val="100000"/>
              </a:srgbClr>
            </a:solidFill>
            <a:prstDash val="solid"/>
            <a:headEnd type="none"/>
            <a:tailEnd type="none"/>
          </a:ln>
        </p:spPr>
      </p:sp>
      <p:sp>
        <p:nvSpPr>
          <p:cNvPr id="17" name="AutoShape 17"/>
          <p:cNvSpPr/>
          <p:nvPr/>
        </p:nvSpPr>
        <p:spPr>
          <a:xfrm flipH="false" flipV="false" rot="0">
            <a:off x="695151" y="4071938"/>
            <a:ext cx="380905" cy="381000"/>
          </a:xfrm>
          <a:prstGeom prst="rect">
            <a:avLst/>
          </a:prstGeom>
          <a:solidFill>
            <a:srgbClr val="5B8CB8">
              <a:alpha val="100000"/>
            </a:srgbClr>
          </a:solidFill>
          <a:ln>
            <a:headEnd type="none"/>
            <a:tailEnd type="none"/>
          </a:ln>
        </p:spPr>
      </p:sp>
      <p:sp>
        <p:nvSpPr>
          <p:cNvPr id="18" name="TextBox 18"/>
          <p:cNvSpPr txBox="true"/>
          <p:nvPr/>
        </p:nvSpPr>
        <p:spPr>
          <a:xfrm flipH="false" flipV="false" rot="0">
            <a:off x="800792" y="4176712"/>
            <a:ext cx="275264" cy="161925"/>
          </a:xfrm>
          <a:prstGeom prst="rect">
            <a:avLst/>
          </a:prstGeom>
          <a:ln>
            <a:headEnd type="none"/>
            <a:tailEnd type="none"/>
          </a:ln>
        </p:spPr>
        <p:txBody>
          <a:bodyPr anchor="ctr" anchorCtr="false" bIns="0" lIns="0" rIns="0" rtlCol="false" tIns="0" vert="horz" wrap="none"/>
          <a:lstStyle/>
          <a:p>
            <a:pPr algn="l">
              <a:defRPr/>
            </a:pPr>
            <a:r>
              <a:rPr b="true" i="false" lang="en-US" strike="noStrike" sz="1200">
                <a:ln/>
                <a:solidFill>
                  <a:srgbClr val="F1F3F5">
                    <a:alpha val="100000"/>
                  </a:srgbClr>
                </a:solidFill>
                <a:latin typeface="Inter"/>
                <a:ea typeface="Inter"/>
                <a:cs typeface="Inter"/>
              </a:rPr>
              <a:t>02</a:t>
            </a:r>
            <a:endParaRPr lang="en-US" sz="1100"/>
          </a:p>
        </p:txBody>
      </p:sp>
      <p:sp>
        <p:nvSpPr>
          <p:cNvPr id="19" name="TextBox 19"/>
          <p:cNvSpPr txBox="true"/>
          <p:nvPr/>
        </p:nvSpPr>
        <p:spPr>
          <a:xfrm flipH="false" flipV="false" rot="0">
            <a:off x="1228418" y="4110038"/>
            <a:ext cx="10265383" cy="209550"/>
          </a:xfrm>
          <a:prstGeom prst="rect">
            <a:avLst/>
          </a:prstGeom>
          <a:ln>
            <a:headEnd type="none"/>
            <a:tailEnd type="none"/>
          </a:ln>
        </p:spPr>
        <p:txBody>
          <a:bodyPr anchor="t" anchorCtr="false" bIns="0" lIns="0" rIns="0" rtlCol="false" tIns="0" vert="horz" wrap="none"/>
          <a:lstStyle/>
          <a:p>
            <a:pPr algn="l">
              <a:defRPr/>
            </a:pPr>
            <a:r>
              <a:rPr b="true" i="false" lang="en-US" strike="noStrike" sz="1500">
                <a:ln/>
                <a:solidFill>
                  <a:srgbClr val="0A1F3D">
                    <a:alpha val="100000"/>
                  </a:srgbClr>
                </a:solidFill>
                <a:latin typeface="Alibaba PuHuiTi 3.0 55 Regular"/>
                <a:ea typeface="Alibaba PuHuiTi 3.0 55 Regular"/>
                <a:cs typeface="Alibaba PuHuiTi 3.0 55 Regular"/>
              </a:rPr>
              <a:t>去重机制补充</a:t>
            </a:r>
            <a:endParaRPr lang="en-US" sz="1100"/>
          </a:p>
        </p:txBody>
      </p:sp>
      <p:sp>
        <p:nvSpPr>
          <p:cNvPr id="20" name="TextBox 20"/>
          <p:cNvSpPr txBox="true"/>
          <p:nvPr/>
        </p:nvSpPr>
        <p:spPr>
          <a:xfrm flipH="false" flipV="false" rot="0">
            <a:off x="1228418" y="4481512"/>
            <a:ext cx="10265383"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85098"/>
                  </a:srgbClr>
                </a:solidFill>
                <a:latin typeface="FZYaYiHei GB18030L2 R"/>
                <a:ea typeface="FZYaYiHei GB18030L2 R"/>
                <a:cs typeface="FZYaYiHei GB18030L2 R"/>
              </a:rPr>
              <a:t>在数据合并阶段增加按</a:t>
            </a:r>
            <a:r>
              <a:rPr b="true" i="false" strike="noStrike" sz="1200">
                <a:ln/>
                <a:solidFill>
                  <a:srgbClr val="5B8CB8">
                    <a:alpha val="85098"/>
                  </a:srgbClr>
                </a:solidFill>
                <a:latin typeface="FZYaYiHei GB18030L2 R"/>
                <a:ea typeface="FZYaYiHei GB18030L2 R"/>
                <a:cs typeface="FZYaYiHei GB18030L2 R"/>
              </a:rPr>
              <a:t>account_id</a:t>
            </a:r>
            <a:r>
              <a:rPr b="false" i="false" strike="noStrike" sz="1200">
                <a:ln/>
                <a:solidFill>
                  <a:srgbClr val="0A1F3D">
                    <a:alpha val="85098"/>
                  </a:srgbClr>
                </a:solidFill>
                <a:latin typeface="FZYaYiHei GB18030L2 R"/>
                <a:ea typeface="FZYaYiHei GB18030L2 R"/>
                <a:cs typeface="FZYaYiHei GB18030L2 R"/>
              </a:rPr>
              <a:t>的唯一性校验，过滤重复实体</a:t>
            </a:r>
            <a:endParaRPr lang="en-US" sz="1100"/>
          </a:p>
        </p:txBody>
      </p:sp>
      <p:sp>
        <p:nvSpPr>
          <p:cNvPr id="21" name="AutoShape 21"/>
          <p:cNvSpPr/>
          <p:nvPr/>
        </p:nvSpPr>
        <p:spPr>
          <a:xfrm flipH="false" flipV="false" rot="0">
            <a:off x="457086" y="5294114"/>
            <a:ext cx="11274781" cy="1106686"/>
          </a:xfrm>
          <a:prstGeom prst="rect">
            <a:avLst/>
          </a:prstGeom>
          <a:solidFill>
            <a:srgbClr val="E8EBEF">
              <a:alpha val="100000"/>
            </a:srgbClr>
          </a:solidFill>
          <a:ln w="9525">
            <a:solidFill>
              <a:srgbClr val="C5CDD6">
                <a:alpha val="100000"/>
              </a:srgbClr>
            </a:solidFill>
            <a:prstDash val="solid"/>
            <a:headEnd type="none"/>
            <a:tailEnd type="none"/>
          </a:ln>
        </p:spPr>
      </p:sp>
      <p:sp>
        <p:nvSpPr>
          <p:cNvPr id="22" name="AutoShape 22"/>
          <p:cNvSpPr/>
          <p:nvPr/>
        </p:nvSpPr>
        <p:spPr>
          <a:xfrm flipH="false" flipV="false" rot="0">
            <a:off x="457086" y="5294114"/>
            <a:ext cx="11274781" cy="9525"/>
          </a:xfrm>
          <a:prstGeom prst="line">
            <a:avLst/>
          </a:prstGeom>
          <a:ln w="19050">
            <a:solidFill>
              <a:srgbClr val="5B8CB8">
                <a:alpha val="100000"/>
              </a:srgbClr>
            </a:solidFill>
            <a:prstDash val="solid"/>
            <a:headEnd type="none"/>
            <a:tailEnd type="none"/>
          </a:ln>
        </p:spPr>
      </p:sp>
      <p:sp>
        <p:nvSpPr>
          <p:cNvPr id="23" name="AutoShape 23"/>
          <p:cNvSpPr/>
          <p:nvPr/>
        </p:nvSpPr>
        <p:spPr>
          <a:xfrm flipH="false" flipV="false" rot="0">
            <a:off x="695151" y="5541764"/>
            <a:ext cx="380905" cy="381000"/>
          </a:xfrm>
          <a:prstGeom prst="rect">
            <a:avLst/>
          </a:prstGeom>
          <a:solidFill>
            <a:srgbClr val="5B8CB8">
              <a:alpha val="100000"/>
            </a:srgbClr>
          </a:solidFill>
          <a:ln>
            <a:headEnd type="none"/>
            <a:tailEnd type="none"/>
          </a:ln>
        </p:spPr>
      </p:sp>
      <p:sp>
        <p:nvSpPr>
          <p:cNvPr id="24" name="TextBox 24"/>
          <p:cNvSpPr txBox="true"/>
          <p:nvPr/>
        </p:nvSpPr>
        <p:spPr>
          <a:xfrm flipH="false" flipV="false" rot="0">
            <a:off x="800792" y="5646539"/>
            <a:ext cx="275264" cy="161925"/>
          </a:xfrm>
          <a:prstGeom prst="rect">
            <a:avLst/>
          </a:prstGeom>
          <a:ln>
            <a:headEnd type="none"/>
            <a:tailEnd type="none"/>
          </a:ln>
        </p:spPr>
        <p:txBody>
          <a:bodyPr anchor="ctr" anchorCtr="false" bIns="0" lIns="0" rIns="0" rtlCol="false" tIns="0" vert="horz" wrap="none"/>
          <a:lstStyle/>
          <a:p>
            <a:pPr algn="l">
              <a:defRPr/>
            </a:pPr>
            <a:r>
              <a:rPr b="true" i="false" lang="en-US" strike="noStrike" sz="1200">
                <a:ln/>
                <a:solidFill>
                  <a:srgbClr val="F1F3F5">
                    <a:alpha val="100000"/>
                  </a:srgbClr>
                </a:solidFill>
                <a:latin typeface="Inter"/>
                <a:ea typeface="Inter"/>
                <a:cs typeface="Inter"/>
              </a:rPr>
              <a:t>03</a:t>
            </a:r>
            <a:endParaRPr lang="en-US" sz="1100"/>
          </a:p>
        </p:txBody>
      </p:sp>
      <p:sp>
        <p:nvSpPr>
          <p:cNvPr id="25" name="TextBox 25"/>
          <p:cNvSpPr txBox="true"/>
          <p:nvPr/>
        </p:nvSpPr>
        <p:spPr>
          <a:xfrm flipH="false" flipV="false" rot="0">
            <a:off x="1228418" y="5579864"/>
            <a:ext cx="10265383" cy="209550"/>
          </a:xfrm>
          <a:prstGeom prst="rect">
            <a:avLst/>
          </a:prstGeom>
          <a:ln>
            <a:headEnd type="none"/>
            <a:tailEnd type="none"/>
          </a:ln>
        </p:spPr>
        <p:txBody>
          <a:bodyPr anchor="t" anchorCtr="false" bIns="0" lIns="0" rIns="0" rtlCol="false" tIns="0" vert="horz" wrap="none"/>
          <a:lstStyle/>
          <a:p>
            <a:pPr algn="l">
              <a:defRPr/>
            </a:pPr>
            <a:r>
              <a:rPr b="true" i="false" lang="en-US" strike="noStrike" sz="1500">
                <a:ln/>
                <a:solidFill>
                  <a:srgbClr val="0A1F3D">
                    <a:alpha val="100000"/>
                  </a:srgbClr>
                </a:solidFill>
                <a:latin typeface="Alibaba PuHuiTi 3.0 55 Regular"/>
                <a:ea typeface="Alibaba PuHuiTi 3.0 55 Regular"/>
                <a:cs typeface="Alibaba PuHuiTi 3.0 55 Regular"/>
              </a:rPr>
              <a:t>计数同步修复</a:t>
            </a:r>
            <a:endParaRPr lang="en-US" sz="1100"/>
          </a:p>
        </p:txBody>
      </p:sp>
      <p:sp>
        <p:nvSpPr>
          <p:cNvPr id="26" name="TextBox 26"/>
          <p:cNvSpPr txBox="true"/>
          <p:nvPr/>
        </p:nvSpPr>
        <p:spPr>
          <a:xfrm flipH="false" flipV="false" rot="0">
            <a:off x="1228418" y="5951339"/>
            <a:ext cx="10265383"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85098"/>
                  </a:srgbClr>
                </a:solidFill>
                <a:latin typeface="FZYaYiHei GB18030L2 R"/>
                <a:ea typeface="FZYaYiHei GB18030L2 R"/>
                <a:cs typeface="FZYaYiHei GB18030L2 R"/>
              </a:rPr>
              <a:t>确保"共XX个同学"的计数逻辑与实际列表数据量同步更新</a:t>
            </a:r>
            <a:endParaRPr lang="en-US" sz="1100"/>
          </a:p>
        </p:txBody>
      </p:sp>
    </p:spTree>
  </p:cSld>
  <p:clrMapOvr>
    <a:masterClrMapping/>
  </p:clrMapOvr>
</p:sld>
</file>

<file path=ppt/slides/slide43.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CHANNEL VERSION ANALYSIS</a:t>
            </a:r>
            <a:endParaRPr lang="en-US" sz="1100"/>
          </a:p>
        </p:txBody>
      </p:sp>
      <p:sp>
        <p:nvSpPr>
          <p:cNvPr id="4" name="TextBox 4"/>
          <p:cNvSpPr txBox="true"/>
          <p:nvPr/>
        </p:nvSpPr>
        <p:spPr>
          <a:xfrm flipH="false" flipV="false" rot="0">
            <a:off x="457086" y="7620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渠道版本对比：核心发现</a:t>
            </a:r>
            <a:endParaRPr lang="en-US" sz="1100"/>
          </a:p>
        </p:txBody>
      </p:sp>
      <p:sp>
        <p:nvSpPr>
          <p:cNvPr id="5" name="AutoShape 5"/>
          <p:cNvSpPr/>
          <p:nvPr/>
        </p:nvSpPr>
        <p:spPr>
          <a:xfrm flipH="false" flipV="false" rot="0">
            <a:off x="457086" y="1428750"/>
            <a:ext cx="11274781" cy="1602878"/>
          </a:xfrm>
          <a:prstGeom prst="rect">
            <a:avLst/>
          </a:prstGeom>
          <a:solidFill>
            <a:srgbClr val="E8EBEF">
              <a:alpha val="100000"/>
            </a:srgbClr>
          </a:solidFill>
          <a:ln w="9525">
            <a:solidFill>
              <a:srgbClr val="C5CDD6">
                <a:alpha val="100000"/>
              </a:srgbClr>
            </a:solidFill>
            <a:prstDash val="solid"/>
            <a:headEnd type="none"/>
            <a:tailEnd type="none"/>
          </a:ln>
        </p:spPr>
      </p:sp>
      <p:sp>
        <p:nvSpPr>
          <p:cNvPr id="6" name="AutoShape 6"/>
          <p:cNvSpPr/>
          <p:nvPr/>
        </p:nvSpPr>
        <p:spPr>
          <a:xfrm flipH="false" flipV="false" rot="0">
            <a:off x="457086" y="1428750"/>
            <a:ext cx="11274781" cy="9525"/>
          </a:xfrm>
          <a:prstGeom prst="line">
            <a:avLst/>
          </a:prstGeom>
          <a:ln w="28575">
            <a:solidFill>
              <a:srgbClr val="5B8CB8">
                <a:alpha val="100000"/>
              </a:srgbClr>
            </a:solidFill>
            <a:prstDash val="solid"/>
            <a:headEnd type="none"/>
            <a:tailEnd type="none"/>
          </a:ln>
        </p:spPr>
      </p:sp>
      <p:sp>
        <p:nvSpPr>
          <p:cNvPr id="7" name="AutoShape 7"/>
          <p:cNvSpPr/>
          <p:nvPr/>
        </p:nvSpPr>
        <p:spPr>
          <a:xfrm flipH="false" flipV="false" rot="0">
            <a:off x="707873" y="1743075"/>
            <a:ext cx="228543" cy="22860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5B8CB8">
              <a:alpha val="100000"/>
            </a:srgbClr>
          </a:solidFill>
          <a:ln>
            <a:headEnd type="none"/>
            <a:tailEnd type="none"/>
          </a:ln>
        </p:spPr>
      </p:sp>
      <p:sp>
        <p:nvSpPr>
          <p:cNvPr id="8" name="TextBox 8"/>
          <p:cNvSpPr txBox="true"/>
          <p:nvPr/>
        </p:nvSpPr>
        <p:spPr>
          <a:xfrm flipH="false" flipV="false" rot="0">
            <a:off x="1063409" y="1704975"/>
            <a:ext cx="10392302"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关键洞察</a:t>
            </a:r>
            <a:endParaRPr lang="en-US" sz="1100"/>
          </a:p>
        </p:txBody>
      </p:sp>
      <p:sp>
        <p:nvSpPr>
          <p:cNvPr id="9" name="TextBox 9"/>
          <p:cNvSpPr txBox="true"/>
          <p:nvPr/>
        </p:nvSpPr>
        <p:spPr>
          <a:xfrm flipH="false" flipV="false" rot="0">
            <a:off x="1063409" y="1966912"/>
            <a:ext cx="10409413" cy="773311"/>
          </a:xfrm>
          <a:prstGeom prst="rect">
            <a:avLst/>
          </a:prstGeom>
          <a:ln>
            <a:headEnd type="none"/>
            <a:tailEnd type="none"/>
          </a:ln>
        </p:spPr>
        <p:txBody>
          <a:bodyPr anchor="t" anchorCtr="false" bIns="0" lIns="0" rIns="0" rtlCol="false" tIns="0" vert="horz" wrap="square"/>
          <a:lstStyle/>
          <a:p>
            <a:pPr algn="l">
              <a:defRPr/>
            </a:pPr>
            <a:r>
              <a:rPr b="false" i="false" lang="en-US" strike="noStrike" sz="1300">
                <a:ln/>
                <a:solidFill>
                  <a:srgbClr val="0A1F3D">
                    <a:alpha val="90196"/>
                  </a:srgbClr>
                </a:solidFill>
                <a:latin typeface="FZYaYiHei GB18030L2 R"/>
                <a:ea typeface="FZYaYiHei GB18030L2 R"/>
                <a:cs typeface="FZYaYiHei GB18030L2 R"/>
              </a:rPr>
              <a:t>渠道版本存在严重的构建产物不一致问题：官网版与应用商店版</a:t>
            </a:r>
            <a:r>
              <a:rPr b="true" i="false" strike="noStrike" sz="1300">
                <a:ln/>
                <a:solidFill>
                  <a:srgbClr val="5B8CB8">
                    <a:alpha val="90196"/>
                  </a:srgbClr>
                </a:solidFill>
                <a:latin typeface="FZYaYiHei GB18030L2 R"/>
                <a:ea typeface="FZYaYiHei GB18030L2 R"/>
                <a:cs typeface="FZYaYiHei GB18030L2 R"/>
              </a:rPr>
              <a:t>versionName、versionCode、targetSdkVersion完全一致</a:t>
            </a:r>
            <a:r>
              <a:rPr b="false" i="false" strike="noStrike" sz="1300">
                <a:ln/>
                <a:solidFill>
                  <a:srgbClr val="0A1F3D">
                    <a:alpha val="90196"/>
                  </a:srgbClr>
                </a:solidFill>
                <a:latin typeface="FZYaYiHei GB18030L2 R"/>
                <a:ea typeface="FZYaYiHei GB18030L2 R"/>
                <a:cs typeface="FZYaYiHei GB18030L2 R"/>
              </a:rPr>
              <a:t>，但res/xml/</a:t>
            </a:r>
            <a:endParaRPr lang="en-US" sz="1100"/>
          </a:p>
          <a:p>
            <a:pPr algn="l"/>
            <a:r>
              <a:rPr b="false" i="false" strike="noStrike" sz="1300">
                <a:ln/>
                <a:solidFill>
                  <a:srgbClr val="0A1F3D">
                    <a:alpha val="90196"/>
                  </a:srgbClr>
                </a:solidFill>
                <a:latin typeface="FZYaYiHei GB18030L2 R"/>
                <a:ea typeface="FZYaYiHei GB18030L2 R"/>
                <a:cs typeface="FZYaYiHei GB18030L2 R"/>
              </a:rPr>
              <a:t>目录文件数不同（官网5个 vs 商店6个）。商店版新增file_provider_paths.xml文件，该现象明确指向</a:t>
            </a:r>
            <a:r>
              <a:rPr b="true" i="false" strike="noStrike" sz="1300">
                <a:ln/>
                <a:solidFill>
                  <a:srgbClr val="5B8CB8">
                    <a:alpha val="90196"/>
                  </a:srgbClr>
                </a:solidFill>
                <a:latin typeface="FZYaYiHei GB18030L2 R"/>
                <a:ea typeface="FZYaYiHei GB18030L2 R"/>
                <a:cs typeface="FZYaYiHei GB18030L2 R"/>
              </a:rPr>
              <a:t>同一版本号下的多分支并行构建或构建</a:t>
            </a:r>
            <a:endParaRPr/>
          </a:p>
          <a:p>
            <a:pPr algn="l"/>
            <a:r>
              <a:rPr b="true" i="false" strike="noStrike" sz="1300">
                <a:ln/>
                <a:solidFill>
                  <a:srgbClr val="5B8CB8">
                    <a:alpha val="90196"/>
                  </a:srgbClr>
                </a:solidFill>
                <a:latin typeface="FZYaYiHei GB18030L2 R"/>
                <a:ea typeface="FZYaYiHei GB18030L2 R"/>
                <a:cs typeface="FZYaYiHei GB18030L2 R"/>
              </a:rPr>
              <a:t>产物未同步</a:t>
            </a:r>
            <a:r>
              <a:rPr b="false" i="false" strike="noStrike" sz="1300">
                <a:ln/>
                <a:solidFill>
                  <a:srgbClr val="0A1F3D">
                    <a:alpha val="90196"/>
                  </a:srgbClr>
                </a:solidFill>
                <a:latin typeface="FZYaYiHei GB18030L2 R"/>
                <a:ea typeface="FZYaYiHei GB18030L2 R"/>
                <a:cs typeface="FZYaYiHei GB18030L2 R"/>
              </a:rPr>
              <a:t>，是工程配置管理和CI/CD流程的严重缺陷，为版本追溯和热修复部署埋下重大隐患。</a:t>
            </a:r>
            <a:endParaRPr/>
          </a:p>
        </p:txBody>
      </p:sp>
      <p:sp>
        <p:nvSpPr>
          <p:cNvPr id="10" name="AutoShape 10"/>
          <p:cNvSpPr/>
          <p:nvPr/>
        </p:nvSpPr>
        <p:spPr>
          <a:xfrm flipH="false" flipV="false" rot="0">
            <a:off x="457086" y="3260228"/>
            <a:ext cx="11274781" cy="833438"/>
          </a:xfrm>
          <a:prstGeom prst="rect">
            <a:avLst/>
          </a:prstGeom>
          <a:solidFill>
            <a:srgbClr val="E8EBEF">
              <a:alpha val="100000"/>
            </a:srgbClr>
          </a:solidFill>
          <a:ln w="9525">
            <a:solidFill>
              <a:srgbClr val="C5CDD6">
                <a:alpha val="100000"/>
              </a:srgbClr>
            </a:solidFill>
            <a:prstDash val="solid"/>
            <a:headEnd type="none"/>
            <a:tailEnd type="none"/>
          </a:ln>
        </p:spPr>
      </p:sp>
      <p:sp>
        <p:nvSpPr>
          <p:cNvPr id="11" name="AutoShape 11"/>
          <p:cNvSpPr/>
          <p:nvPr/>
        </p:nvSpPr>
        <p:spPr>
          <a:xfrm flipH="false" flipV="false" rot="0">
            <a:off x="657061" y="3422153"/>
            <a:ext cx="266633" cy="266700"/>
          </a:xfrm>
          <a:prstGeom prst="rect">
            <a:avLst/>
          </a:prstGeom>
          <a:solidFill>
            <a:srgbClr val="5B8CB8">
              <a:alpha val="100000"/>
            </a:srgbClr>
          </a:solidFill>
          <a:ln>
            <a:headEnd type="none"/>
            <a:tailEnd type="none"/>
          </a:ln>
        </p:spPr>
      </p:sp>
      <p:sp>
        <p:nvSpPr>
          <p:cNvPr id="12" name="TextBox 12"/>
          <p:cNvSpPr txBox="true"/>
          <p:nvPr/>
        </p:nvSpPr>
        <p:spPr>
          <a:xfrm flipH="false" flipV="false" rot="0">
            <a:off x="716130" y="3474541"/>
            <a:ext cx="207564" cy="152400"/>
          </a:xfrm>
          <a:prstGeom prst="rect">
            <a:avLst/>
          </a:prstGeom>
          <a:ln>
            <a:headEnd type="none"/>
            <a:tailEnd type="none"/>
          </a:ln>
        </p:spPr>
        <p:txBody>
          <a:bodyPr anchor="t" anchorCtr="false" bIns="0" lIns="0" rIns="0" rtlCol="false" tIns="0" vert="horz" wrap="none"/>
          <a:lstStyle/>
          <a:p>
            <a:pPr algn="l">
              <a:defRPr/>
            </a:pPr>
            <a:r>
              <a:rPr b="true" i="false" lang="en-US" strike="noStrike" sz="1000">
                <a:ln/>
                <a:solidFill>
                  <a:srgbClr val="F1F3F5">
                    <a:alpha val="100000"/>
                  </a:srgbClr>
                </a:solidFill>
                <a:latin typeface="Inter"/>
                <a:ea typeface="Inter"/>
                <a:cs typeface="Inter"/>
              </a:rPr>
              <a:t>01</a:t>
            </a:r>
            <a:endParaRPr lang="en-US" sz="1100"/>
          </a:p>
        </p:txBody>
      </p:sp>
      <p:sp>
        <p:nvSpPr>
          <p:cNvPr id="13" name="TextBox 13"/>
          <p:cNvSpPr txBox="true"/>
          <p:nvPr/>
        </p:nvSpPr>
        <p:spPr>
          <a:xfrm flipH="false" flipV="false" rot="0">
            <a:off x="1076056" y="3450728"/>
            <a:ext cx="10455835"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版本号一致性</a:t>
            </a:r>
            <a:endParaRPr lang="en-US" sz="1100"/>
          </a:p>
        </p:txBody>
      </p:sp>
      <p:sp>
        <p:nvSpPr>
          <p:cNvPr id="14" name="TextBox 14"/>
          <p:cNvSpPr txBox="true"/>
          <p:nvPr/>
        </p:nvSpPr>
        <p:spPr>
          <a:xfrm flipH="false" flipV="false" rot="0">
            <a:off x="1076056" y="3731716"/>
            <a:ext cx="10455835"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0000"/>
                  </a:srgbClr>
                </a:solidFill>
                <a:latin typeface="FZYaYiHei GB18030L2 R"/>
                <a:ea typeface="FZYaYiHei GB18030L2 R"/>
                <a:cs typeface="FZYaYiHei GB18030L2 R"/>
              </a:rPr>
              <a:t>versionName、versionCode、targetSdkVersion两版本完全一致</a:t>
            </a:r>
            <a:endParaRPr lang="en-US" sz="1100"/>
          </a:p>
        </p:txBody>
      </p:sp>
      <p:sp>
        <p:nvSpPr>
          <p:cNvPr id="15" name="AutoShape 15"/>
          <p:cNvSpPr/>
          <p:nvPr/>
        </p:nvSpPr>
        <p:spPr>
          <a:xfrm flipH="false" flipV="false" rot="0">
            <a:off x="457086" y="4246066"/>
            <a:ext cx="11274781" cy="833438"/>
          </a:xfrm>
          <a:prstGeom prst="rect">
            <a:avLst/>
          </a:prstGeom>
          <a:solidFill>
            <a:srgbClr val="E8EBEF">
              <a:alpha val="100000"/>
            </a:srgbClr>
          </a:solidFill>
          <a:ln w="9525">
            <a:solidFill>
              <a:srgbClr val="C5CDD6">
                <a:alpha val="100000"/>
              </a:srgbClr>
            </a:solidFill>
            <a:prstDash val="solid"/>
            <a:headEnd type="none"/>
            <a:tailEnd type="none"/>
          </a:ln>
        </p:spPr>
      </p:sp>
      <p:sp>
        <p:nvSpPr>
          <p:cNvPr id="16" name="AutoShape 16"/>
          <p:cNvSpPr/>
          <p:nvPr/>
        </p:nvSpPr>
        <p:spPr>
          <a:xfrm flipH="false" flipV="false" rot="0">
            <a:off x="657061" y="4407991"/>
            <a:ext cx="266633" cy="266700"/>
          </a:xfrm>
          <a:prstGeom prst="rect">
            <a:avLst/>
          </a:prstGeom>
          <a:solidFill>
            <a:srgbClr val="5B8CB8">
              <a:alpha val="100000"/>
            </a:srgbClr>
          </a:solidFill>
          <a:ln>
            <a:headEnd type="none"/>
            <a:tailEnd type="none"/>
          </a:ln>
        </p:spPr>
      </p:sp>
      <p:sp>
        <p:nvSpPr>
          <p:cNvPr id="17" name="TextBox 17"/>
          <p:cNvSpPr txBox="true"/>
          <p:nvPr/>
        </p:nvSpPr>
        <p:spPr>
          <a:xfrm flipH="false" flipV="false" rot="0">
            <a:off x="716130" y="4460378"/>
            <a:ext cx="207564" cy="152400"/>
          </a:xfrm>
          <a:prstGeom prst="rect">
            <a:avLst/>
          </a:prstGeom>
          <a:ln>
            <a:headEnd type="none"/>
            <a:tailEnd type="none"/>
          </a:ln>
        </p:spPr>
        <p:txBody>
          <a:bodyPr anchor="t" anchorCtr="false" bIns="0" lIns="0" rIns="0" rtlCol="false" tIns="0" vert="horz" wrap="none"/>
          <a:lstStyle/>
          <a:p>
            <a:pPr algn="l">
              <a:defRPr/>
            </a:pPr>
            <a:r>
              <a:rPr b="true" i="false" lang="en-US" strike="noStrike" sz="1000">
                <a:ln/>
                <a:solidFill>
                  <a:srgbClr val="F1F3F5">
                    <a:alpha val="100000"/>
                  </a:srgbClr>
                </a:solidFill>
                <a:latin typeface="Inter"/>
                <a:ea typeface="Inter"/>
                <a:cs typeface="Inter"/>
              </a:rPr>
              <a:t>02</a:t>
            </a:r>
            <a:endParaRPr lang="en-US" sz="1100"/>
          </a:p>
        </p:txBody>
      </p:sp>
      <p:sp>
        <p:nvSpPr>
          <p:cNvPr id="18" name="TextBox 18"/>
          <p:cNvSpPr txBox="true"/>
          <p:nvPr/>
        </p:nvSpPr>
        <p:spPr>
          <a:xfrm flipH="false" flipV="false" rot="0">
            <a:off x="1076056" y="4436566"/>
            <a:ext cx="10455835"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文件数差异</a:t>
            </a:r>
            <a:endParaRPr lang="en-US" sz="1100"/>
          </a:p>
        </p:txBody>
      </p:sp>
      <p:sp>
        <p:nvSpPr>
          <p:cNvPr id="19" name="TextBox 19"/>
          <p:cNvSpPr txBox="true"/>
          <p:nvPr/>
        </p:nvSpPr>
        <p:spPr>
          <a:xfrm flipH="false" flipV="false" rot="0">
            <a:off x="1076056" y="4717553"/>
            <a:ext cx="10455835"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0000"/>
                  </a:srgbClr>
                </a:solidFill>
                <a:latin typeface="FZYaYiHei GB18030L2 R"/>
                <a:ea typeface="FZYaYiHei GB18030L2 R"/>
                <a:cs typeface="FZYaYiHei GB18030L2 R"/>
              </a:rPr>
              <a:t>res/xml/目录官网版5文件，商店版6文件，差异明确可量化</a:t>
            </a:r>
            <a:endParaRPr lang="en-US" sz="1100"/>
          </a:p>
        </p:txBody>
      </p:sp>
      <p:sp>
        <p:nvSpPr>
          <p:cNvPr id="20" name="AutoShape 20"/>
          <p:cNvSpPr/>
          <p:nvPr/>
        </p:nvSpPr>
        <p:spPr>
          <a:xfrm flipH="false" flipV="false" rot="0">
            <a:off x="457086" y="5231903"/>
            <a:ext cx="11274781" cy="833438"/>
          </a:xfrm>
          <a:prstGeom prst="rect">
            <a:avLst/>
          </a:prstGeom>
          <a:solidFill>
            <a:srgbClr val="E8EBEF">
              <a:alpha val="100000"/>
            </a:srgbClr>
          </a:solidFill>
          <a:ln w="9525">
            <a:solidFill>
              <a:srgbClr val="C5CDD6">
                <a:alpha val="100000"/>
              </a:srgbClr>
            </a:solidFill>
            <a:prstDash val="solid"/>
            <a:headEnd type="none"/>
            <a:tailEnd type="none"/>
          </a:ln>
        </p:spPr>
      </p:sp>
      <p:sp>
        <p:nvSpPr>
          <p:cNvPr id="21" name="AutoShape 21"/>
          <p:cNvSpPr/>
          <p:nvPr/>
        </p:nvSpPr>
        <p:spPr>
          <a:xfrm flipH="false" flipV="false" rot="0">
            <a:off x="657061" y="5393828"/>
            <a:ext cx="266633" cy="266700"/>
          </a:xfrm>
          <a:prstGeom prst="rect">
            <a:avLst/>
          </a:prstGeom>
          <a:solidFill>
            <a:srgbClr val="5B8CB8">
              <a:alpha val="100000"/>
            </a:srgbClr>
          </a:solidFill>
          <a:ln>
            <a:headEnd type="none"/>
            <a:tailEnd type="none"/>
          </a:ln>
        </p:spPr>
      </p:sp>
      <p:sp>
        <p:nvSpPr>
          <p:cNvPr id="22" name="TextBox 22"/>
          <p:cNvSpPr txBox="true"/>
          <p:nvPr/>
        </p:nvSpPr>
        <p:spPr>
          <a:xfrm flipH="false" flipV="false" rot="0">
            <a:off x="716130" y="5446216"/>
            <a:ext cx="207564" cy="152400"/>
          </a:xfrm>
          <a:prstGeom prst="rect">
            <a:avLst/>
          </a:prstGeom>
          <a:ln>
            <a:headEnd type="none"/>
            <a:tailEnd type="none"/>
          </a:ln>
        </p:spPr>
        <p:txBody>
          <a:bodyPr anchor="t" anchorCtr="false" bIns="0" lIns="0" rIns="0" rtlCol="false" tIns="0" vert="horz" wrap="none"/>
          <a:lstStyle/>
          <a:p>
            <a:pPr algn="l">
              <a:defRPr/>
            </a:pPr>
            <a:r>
              <a:rPr b="true" i="false" lang="en-US" strike="noStrike" sz="1000">
                <a:ln/>
                <a:solidFill>
                  <a:srgbClr val="F1F3F5">
                    <a:alpha val="100000"/>
                  </a:srgbClr>
                </a:solidFill>
                <a:latin typeface="Inter"/>
                <a:ea typeface="Inter"/>
                <a:cs typeface="Inter"/>
              </a:rPr>
              <a:t>03</a:t>
            </a:r>
            <a:endParaRPr lang="en-US" sz="1100"/>
          </a:p>
        </p:txBody>
      </p:sp>
      <p:sp>
        <p:nvSpPr>
          <p:cNvPr id="23" name="TextBox 23"/>
          <p:cNvSpPr txBox="true"/>
          <p:nvPr/>
        </p:nvSpPr>
        <p:spPr>
          <a:xfrm flipH="false" flipV="false" rot="0">
            <a:off x="1076056" y="5422403"/>
            <a:ext cx="10455835"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新增文件</a:t>
            </a:r>
            <a:endParaRPr lang="en-US" sz="1100"/>
          </a:p>
        </p:txBody>
      </p:sp>
      <p:sp>
        <p:nvSpPr>
          <p:cNvPr id="24" name="TextBox 24"/>
          <p:cNvSpPr txBox="true"/>
          <p:nvPr/>
        </p:nvSpPr>
        <p:spPr>
          <a:xfrm flipH="false" flipV="false" rot="0">
            <a:off x="1076056" y="5703391"/>
            <a:ext cx="10455835"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0000"/>
                  </a:srgbClr>
                </a:solidFill>
                <a:latin typeface="FZYaYiHei GB18030L2 R"/>
                <a:ea typeface="FZYaYiHei GB18030L2 R"/>
                <a:cs typeface="FZYaYiHei GB18030L2 R"/>
              </a:rPr>
              <a:t>商店版独占</a:t>
            </a:r>
            <a:r>
              <a:rPr b="false" i="false" strike="noStrike" sz="1100">
                <a:ln/>
                <a:solidFill>
                  <a:srgbClr val="0A1F3D">
                    <a:alpha val="80000"/>
                  </a:srgbClr>
                </a:solidFill>
                <a:latin typeface="Inter"/>
                <a:ea typeface="Inter"/>
                <a:cs typeface="Inter"/>
              </a:rPr>
              <a:t>file_provider_paths.xml</a:t>
            </a:r>
            <a:r>
              <a:rPr b="false" i="false" strike="noStrike" sz="1100">
                <a:ln/>
                <a:solidFill>
                  <a:srgbClr val="0A1F3D">
                    <a:alpha val="80000"/>
                  </a:srgbClr>
                </a:solidFill>
                <a:latin typeface="FZYaYiHei GB18030L2 R"/>
                <a:ea typeface="FZYaYiHei GB18030L2 R"/>
                <a:cs typeface="FZYaYiHei GB18030L2 R"/>
              </a:rPr>
              <a:t>，意图修复FileProvider配置</a:t>
            </a:r>
            <a:endParaRPr lang="en-US" sz="1100"/>
          </a:p>
        </p:txBody>
      </p:sp>
      <p:sp>
        <p:nvSpPr>
          <p:cNvPr id="25" name="AutoShape 25"/>
          <p:cNvSpPr/>
          <p:nvPr/>
        </p:nvSpPr>
        <p:spPr>
          <a:xfrm flipH="false" flipV="false" rot="0">
            <a:off x="457086" y="6217741"/>
            <a:ext cx="11274781" cy="640259"/>
          </a:xfrm>
          <a:prstGeom prst="rect">
            <a:avLst/>
          </a:prstGeom>
          <a:solidFill>
            <a:srgbClr val="E8EBEF">
              <a:alpha val="100000"/>
            </a:srgbClr>
          </a:solidFill>
          <a:ln w="9525">
            <a:solidFill>
              <a:srgbClr val="C5CDD6">
                <a:alpha val="100000"/>
              </a:srgbClr>
            </a:solidFill>
            <a:prstDash val="solid"/>
            <a:headEnd type="none"/>
            <a:tailEnd type="none"/>
          </a:ln>
        </p:spPr>
      </p:sp>
      <p:sp>
        <p:nvSpPr>
          <p:cNvPr id="26" name="AutoShape 26"/>
          <p:cNvSpPr/>
          <p:nvPr/>
        </p:nvSpPr>
        <p:spPr>
          <a:xfrm flipH="false" flipV="false" rot="0">
            <a:off x="457086" y="6217741"/>
            <a:ext cx="9522" cy="640259"/>
          </a:xfrm>
          <a:prstGeom prst="line">
            <a:avLst/>
          </a:prstGeom>
          <a:ln w="28575">
            <a:solidFill>
              <a:srgbClr val="5B8CB8">
                <a:alpha val="100000"/>
              </a:srgbClr>
            </a:solidFill>
            <a:prstDash val="solid"/>
            <a:headEnd type="none"/>
            <a:tailEnd type="none"/>
          </a:ln>
        </p:spPr>
      </p:sp>
      <p:sp>
        <p:nvSpPr>
          <p:cNvPr id="27" name="AutoShape 27"/>
          <p:cNvSpPr/>
          <p:nvPr/>
        </p:nvSpPr>
        <p:spPr>
          <a:xfrm flipH="false" flipV="false" rot="0">
            <a:off x="676106" y="6379666"/>
            <a:ext cx="266633" cy="266700"/>
          </a:xfrm>
          <a:prstGeom prst="rect">
            <a:avLst/>
          </a:prstGeom>
          <a:solidFill>
            <a:srgbClr val="0A1F3D">
              <a:alpha val="100000"/>
            </a:srgbClr>
          </a:solidFill>
          <a:ln>
            <a:headEnd type="none"/>
            <a:tailEnd type="none"/>
          </a:ln>
        </p:spPr>
      </p:sp>
      <p:sp>
        <p:nvSpPr>
          <p:cNvPr id="28" name="AutoShape 28"/>
          <p:cNvSpPr/>
          <p:nvPr/>
        </p:nvSpPr>
        <p:spPr>
          <a:xfrm flipH="false" flipV="false" rot="0">
            <a:off x="742690" y="6446341"/>
            <a:ext cx="133317" cy="133350"/>
          </a:xfrm>
          <a:custGeom>
            <a:rect b="b" l="l" r="r" t="t"/>
            <a:pathLst>
              <a:path h="10000" w="9998">
                <a:moveTo>
                  <a:pt x="5415" y="254"/>
                </a:moveTo>
                <a:lnTo>
                  <a:pt x="9955" y="9188"/>
                </a:lnTo>
                <a:cubicBezTo>
                  <a:pt x="10018" y="9310"/>
                  <a:pt x="10032" y="9444"/>
                  <a:pt x="9998" y="9589"/>
                </a:cubicBezTo>
                <a:cubicBezTo>
                  <a:pt x="9963" y="9733"/>
                  <a:pt x="9888" y="9844"/>
                  <a:pt x="9774" y="9924"/>
                </a:cubicBezTo>
                <a:cubicBezTo>
                  <a:pt x="9704" y="9974"/>
                  <a:pt x="9625" y="10000"/>
                  <a:pt x="9536" y="10000"/>
                </a:cubicBezTo>
                <a:lnTo>
                  <a:pt x="476" y="10000"/>
                </a:lnTo>
                <a:cubicBezTo>
                  <a:pt x="342" y="10000"/>
                  <a:pt x="230" y="9946"/>
                  <a:pt x="138" y="9838"/>
                </a:cubicBezTo>
                <a:cubicBezTo>
                  <a:pt x="46" y="9729"/>
                  <a:pt x="0" y="9603"/>
                  <a:pt x="0" y="9459"/>
                </a:cubicBezTo>
                <a:cubicBezTo>
                  <a:pt x="0" y="9357"/>
                  <a:pt x="19" y="9267"/>
                  <a:pt x="57" y="9188"/>
                </a:cubicBezTo>
                <a:lnTo>
                  <a:pt x="4597" y="254"/>
                </a:lnTo>
                <a:cubicBezTo>
                  <a:pt x="4660" y="124"/>
                  <a:pt x="4755" y="40"/>
                  <a:pt x="4882" y="0"/>
                </a:cubicBezTo>
                <a:cubicBezTo>
                  <a:pt x="5009" y="-40"/>
                  <a:pt x="5130" y="-23"/>
                  <a:pt x="5244" y="49"/>
                </a:cubicBezTo>
                <a:cubicBezTo>
                  <a:pt x="5320" y="99"/>
                  <a:pt x="5377" y="168"/>
                  <a:pt x="5415" y="254"/>
                </a:cubicBezTo>
                <a:moveTo>
                  <a:pt x="5006" y="1608"/>
                </a:moveTo>
                <a:lnTo>
                  <a:pt x="1294" y="8917"/>
                </a:lnTo>
                <a:lnTo>
                  <a:pt x="8718" y="8917"/>
                </a:lnTo>
                <a:lnTo>
                  <a:pt x="5006" y="1608"/>
                </a:lnTo>
                <a:moveTo>
                  <a:pt x="4530" y="8376"/>
                </a:moveTo>
                <a:lnTo>
                  <a:pt x="4530" y="7293"/>
                </a:lnTo>
                <a:lnTo>
                  <a:pt x="5482" y="7293"/>
                </a:lnTo>
                <a:lnTo>
                  <a:pt x="5482" y="8376"/>
                </a:lnTo>
                <a:lnTo>
                  <a:pt x="4530" y="8376"/>
                </a:lnTo>
                <a:moveTo>
                  <a:pt x="4530" y="6210"/>
                </a:moveTo>
                <a:lnTo>
                  <a:pt x="4530" y="3503"/>
                </a:lnTo>
                <a:lnTo>
                  <a:pt x="5482" y="3503"/>
                </a:lnTo>
                <a:lnTo>
                  <a:pt x="5482" y="6210"/>
                </a:lnTo>
              </a:path>
            </a:pathLst>
          </a:custGeom>
          <a:solidFill>
            <a:srgbClr val="F1F3F5">
              <a:alpha val="100000"/>
            </a:srgbClr>
          </a:solidFill>
          <a:ln>
            <a:headEnd type="none"/>
            <a:tailEnd type="none"/>
          </a:ln>
        </p:spPr>
      </p:sp>
      <p:sp>
        <p:nvSpPr>
          <p:cNvPr id="29" name="TextBox 29"/>
          <p:cNvSpPr txBox="true"/>
          <p:nvPr/>
        </p:nvSpPr>
        <p:spPr>
          <a:xfrm flipH="false" flipV="false" rot="0">
            <a:off x="1095101" y="6408241"/>
            <a:ext cx="10436790"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工程隐患</a:t>
            </a:r>
            <a:endParaRPr lang="en-US" sz="1100"/>
          </a:p>
        </p:txBody>
      </p:sp>
      <p:sp>
        <p:nvSpPr>
          <p:cNvPr id="30" name="TextBox 30"/>
          <p:cNvSpPr txBox="true"/>
          <p:nvPr/>
        </p:nvSpPr>
        <p:spPr>
          <a:xfrm flipH="false" flipV="false" rot="0">
            <a:off x="1095101" y="6689228"/>
            <a:ext cx="10436790"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同一版本号对应不同构建产物，版本追溯和故障定位困难</a:t>
            </a:r>
            <a:endParaRPr lang="en-US" sz="1100"/>
          </a:p>
        </p:txBody>
      </p:sp>
    </p:spTree>
  </p:cSld>
  <p:clrMapOvr>
    <a:masterClrMapping/>
  </p:clrMapOvr>
</p:sld>
</file>

<file path=ppt/slides/slide44.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SECURITY ANALYSIS</a:t>
            </a:r>
            <a:endParaRPr lang="en-US" sz="1100"/>
          </a:p>
        </p:txBody>
      </p:sp>
      <p:sp>
        <p:nvSpPr>
          <p:cNvPr id="4" name="TextBox 4"/>
          <p:cNvSpPr txBox="true"/>
          <p:nvPr/>
        </p:nvSpPr>
        <p:spPr>
          <a:xfrm flipH="false" flipV="false" rot="0">
            <a:off x="457086" y="733425"/>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渠道版本对比：新增文件作用</a:t>
            </a:r>
            <a:endParaRPr lang="en-US" sz="1100"/>
          </a:p>
        </p:txBody>
      </p:sp>
      <p:sp>
        <p:nvSpPr>
          <p:cNvPr id="5" name="TextBox 5"/>
          <p:cNvSpPr txBox="true"/>
          <p:nvPr/>
        </p:nvSpPr>
        <p:spPr>
          <a:xfrm flipH="false" flipV="false" rot="0">
            <a:off x="457086" y="1295400"/>
            <a:ext cx="1127478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74901"/>
                  </a:srgbClr>
                </a:solidFill>
                <a:latin typeface="FZYaYiHei GB18030L2 R"/>
                <a:ea typeface="FZYaYiHei GB18030L2 R"/>
                <a:cs typeface="FZYaYiHei GB18030L2 R"/>
              </a:rPr>
              <a:t>商店版 file_provider_paths.xml 呈现符合安全规范的配置实践</a:t>
            </a:r>
            <a:endParaRPr lang="en-US" sz="1100"/>
          </a:p>
        </p:txBody>
      </p:sp>
      <p:sp>
        <p:nvSpPr>
          <p:cNvPr id="6" name="AutoShape 6"/>
          <p:cNvSpPr/>
          <p:nvPr/>
        </p:nvSpPr>
        <p:spPr>
          <a:xfrm flipH="false" flipV="false" rot="0">
            <a:off x="457086" y="1653480"/>
            <a:ext cx="11274781" cy="1029593"/>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1653480"/>
            <a:ext cx="11274781" cy="9525"/>
          </a:xfrm>
          <a:prstGeom prst="line">
            <a:avLst/>
          </a:prstGeom>
          <a:ln w="28575">
            <a:solidFill>
              <a:srgbClr val="5B8CB8">
                <a:alpha val="100000"/>
              </a:srgbClr>
            </a:solidFill>
            <a:prstDash val="solid"/>
            <a:headEnd type="none"/>
            <a:tailEnd type="none"/>
          </a:ln>
        </p:spPr>
      </p:sp>
      <p:sp>
        <p:nvSpPr>
          <p:cNvPr id="8" name="AutoShape 8"/>
          <p:cNvSpPr/>
          <p:nvPr/>
        </p:nvSpPr>
        <p:spPr>
          <a:xfrm flipH="false" flipV="false" rot="0">
            <a:off x="668666" y="1858268"/>
            <a:ext cx="104748" cy="104775"/>
          </a:xfrm>
          <a:custGeom>
            <a:rect b="b" l="l" r="r" t="t"/>
            <a:pathLst>
              <a:path h="10000" w="9998">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8887" y="1636"/>
                </a:moveTo>
                <a:lnTo>
                  <a:pt x="4999" y="927"/>
                </a:ln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moveTo>
                  <a:pt x="4721" y="5536"/>
                </a:moveTo>
                <a:lnTo>
                  <a:pt x="7476" y="3282"/>
                </a:lnTo>
                <a:lnTo>
                  <a:pt x="8254" y="3927"/>
                </a:lnTo>
                <a:lnTo>
                  <a:pt x="4721" y="6818"/>
                </a:lnTo>
                <a:lnTo>
                  <a:pt x="2366" y="4891"/>
                </a:lnTo>
                <a:lnTo>
                  <a:pt x="3155" y="4245"/>
                </a:lnTo>
              </a:path>
            </a:pathLst>
          </a:custGeom>
          <a:solidFill>
            <a:srgbClr val="0A1F3D">
              <a:alpha val="100000"/>
            </a:srgbClr>
          </a:solidFill>
          <a:ln>
            <a:headEnd type="none"/>
            <a:tailEnd type="none"/>
          </a:ln>
        </p:spPr>
      </p:sp>
      <p:sp>
        <p:nvSpPr>
          <p:cNvPr id="9" name="TextBox 9"/>
          <p:cNvSpPr txBox="true"/>
          <p:nvPr/>
        </p:nvSpPr>
        <p:spPr>
          <a:xfrm flipH="false" flipV="false" rot="0">
            <a:off x="823111" y="1853505"/>
            <a:ext cx="10689735"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核心发现</a:t>
            </a:r>
            <a:endParaRPr lang="en-US" sz="1100"/>
          </a:p>
        </p:txBody>
      </p:sp>
      <p:sp>
        <p:nvSpPr>
          <p:cNvPr id="10" name="TextBox 10"/>
          <p:cNvSpPr txBox="true"/>
          <p:nvPr/>
        </p:nvSpPr>
        <p:spPr>
          <a:xfrm flipH="false" flipV="false" rot="0">
            <a:off x="676106" y="2096393"/>
            <a:ext cx="11512846" cy="379066"/>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90196"/>
                  </a:srgbClr>
                </a:solidFill>
                <a:latin typeface="FZYaYiHei GB18030L2 R"/>
                <a:ea typeface="FZYaYiHei GB18030L2 R"/>
                <a:cs typeface="FZYaYiHei GB18030L2 R"/>
              </a:rPr>
              <a:t>商店版新增的 file_provider_paths.xml 呈现符合安全规范的配置实践：external-files-path 限定为 shareData/ 和 shareData2/ 子目录，external-cache-path 和 cache-path 同样指向特定子</a:t>
            </a:r>
            <a:endParaRPr lang="en-US" sz="1100"/>
          </a:p>
          <a:p>
            <a:pPr algn="l"/>
            <a:r>
              <a:rPr b="false" i="false" strike="noStrike" sz="1000">
                <a:ln/>
                <a:solidFill>
                  <a:srgbClr val="0A1F3D">
                    <a:alpha val="90196"/>
                  </a:srgbClr>
                </a:solidFill>
                <a:latin typeface="FZYaYiHei GB18030L2 R"/>
                <a:ea typeface="FZYaYiHei GB18030L2 R"/>
                <a:cs typeface="FZYaYiHei GB18030L2 R"/>
              </a:rPr>
              <a:t>文件夹，完全规避了 root-path 和 path='.' 的危险配置。该配置证明开发团队具备正确的安全知识，能够识别并实施最小权限原则的 FileProvider 路径设计，与旧配置形成鲜明对比。</a:t>
            </a:r>
            <a:endParaRPr/>
          </a:p>
        </p:txBody>
      </p:sp>
      <p:sp>
        <p:nvSpPr>
          <p:cNvPr id="11" name="AutoShape 11"/>
          <p:cNvSpPr/>
          <p:nvPr/>
        </p:nvSpPr>
        <p:spPr>
          <a:xfrm flipH="false" flipV="false" rot="0">
            <a:off x="457086" y="2835473"/>
            <a:ext cx="5570732" cy="1715988"/>
          </a:xfrm>
          <a:prstGeom prst="rect">
            <a:avLst/>
          </a:prstGeom>
          <a:solidFill>
            <a:srgbClr val="E8EBEF">
              <a:alpha val="100000"/>
            </a:srgbClr>
          </a:solidFill>
          <a:ln w="9525">
            <a:solidFill>
              <a:srgbClr val="C5CDD6">
                <a:alpha val="100000"/>
              </a:srgbClr>
            </a:solidFill>
            <a:prstDash val="solid"/>
            <a:headEnd type="none"/>
            <a:tailEnd type="none"/>
          </a:ln>
        </p:spPr>
      </p:sp>
      <p:sp>
        <p:nvSpPr>
          <p:cNvPr id="12" name="AutoShape 12"/>
          <p:cNvSpPr/>
          <p:nvPr/>
        </p:nvSpPr>
        <p:spPr>
          <a:xfrm flipH="false" flipV="false" rot="0">
            <a:off x="652894" y="3087886"/>
            <a:ext cx="209498" cy="209550"/>
          </a:xfrm>
          <a:custGeom>
            <a:rect b="b" l="l" r="r" t="t"/>
            <a:pathLst>
              <a:path h="10000" w="9998">
                <a:moveTo>
                  <a:pt x="4209" y="0"/>
                </a:moveTo>
                <a:lnTo>
                  <a:pt x="5209" y="1111"/>
                </a:lnTo>
                <a:lnTo>
                  <a:pt x="9498" y="1111"/>
                </a:lnTo>
                <a:cubicBezTo>
                  <a:pt x="9638" y="1111"/>
                  <a:pt x="9756" y="1164"/>
                  <a:pt x="9853" y="1272"/>
                </a:cubicBezTo>
                <a:cubicBezTo>
                  <a:pt x="9949" y="1379"/>
                  <a:pt x="9998" y="1511"/>
                  <a:pt x="9998" y="1667"/>
                </a:cubicBezTo>
                <a:lnTo>
                  <a:pt x="9998" y="9444"/>
                </a:lnTo>
                <a:cubicBezTo>
                  <a:pt x="9998" y="9600"/>
                  <a:pt x="9949" y="9731"/>
                  <a:pt x="9853" y="9839"/>
                </a:cubicBezTo>
                <a:cubicBezTo>
                  <a:pt x="9756" y="9946"/>
                  <a:pt x="9638" y="10000"/>
                  <a:pt x="9498" y="10000"/>
                </a:cubicBezTo>
                <a:lnTo>
                  <a:pt x="500" y="10000"/>
                </a:lnTo>
                <a:cubicBezTo>
                  <a:pt x="360" y="10000"/>
                  <a:pt x="241" y="9946"/>
                  <a:pt x="145" y="9839"/>
                </a:cubicBezTo>
                <a:cubicBezTo>
                  <a:pt x="48" y="9731"/>
                  <a:pt x="0" y="9600"/>
                  <a:pt x="0" y="9444"/>
                </a:cubicBezTo>
                <a:lnTo>
                  <a:pt x="0" y="556"/>
                </a:lnTo>
                <a:cubicBezTo>
                  <a:pt x="0" y="400"/>
                  <a:pt x="48" y="268"/>
                  <a:pt x="145" y="161"/>
                </a:cubicBezTo>
                <a:cubicBezTo>
                  <a:pt x="241" y="53"/>
                  <a:pt x="360" y="0"/>
                  <a:pt x="500" y="0"/>
                </a:cubicBezTo>
                <a:lnTo>
                  <a:pt x="4209" y="0"/>
                </a:lnTo>
                <a:moveTo>
                  <a:pt x="3789" y="1111"/>
                </a:moveTo>
                <a:lnTo>
                  <a:pt x="1000" y="1111"/>
                </a:lnTo>
                <a:lnTo>
                  <a:pt x="1000" y="8889"/>
                </a:lnTo>
                <a:lnTo>
                  <a:pt x="8998" y="8889"/>
                </a:lnTo>
                <a:lnTo>
                  <a:pt x="8998" y="2222"/>
                </a:lnTo>
                <a:lnTo>
                  <a:pt x="4789" y="2222"/>
                </a:lnTo>
                <a:lnTo>
                  <a:pt x="3789" y="1111"/>
                </a:lnTo>
                <a:moveTo>
                  <a:pt x="6499" y="5000"/>
                </a:moveTo>
                <a:lnTo>
                  <a:pt x="6499" y="5556"/>
                </a:lnTo>
                <a:lnTo>
                  <a:pt x="6999" y="5556"/>
                </a:lnTo>
                <a:lnTo>
                  <a:pt x="6999" y="7778"/>
                </a:lnTo>
                <a:lnTo>
                  <a:pt x="2999" y="7778"/>
                </a:lnTo>
                <a:lnTo>
                  <a:pt x="2999" y="5556"/>
                </a:lnTo>
                <a:lnTo>
                  <a:pt x="3499" y="5556"/>
                </a:lnTo>
                <a:lnTo>
                  <a:pt x="3499" y="5000"/>
                </a:lnTo>
                <a:cubicBezTo>
                  <a:pt x="3499" y="4696"/>
                  <a:pt x="3565" y="4416"/>
                  <a:pt x="3699" y="4161"/>
                </a:cubicBezTo>
                <a:cubicBezTo>
                  <a:pt x="3832" y="3905"/>
                  <a:pt x="4014" y="3704"/>
                  <a:pt x="4244" y="3556"/>
                </a:cubicBezTo>
                <a:cubicBezTo>
                  <a:pt x="4474" y="3407"/>
                  <a:pt x="4725" y="3333"/>
                  <a:pt x="4999" y="3333"/>
                </a:cubicBezTo>
                <a:cubicBezTo>
                  <a:pt x="5272" y="3333"/>
                  <a:pt x="5524" y="3407"/>
                  <a:pt x="5754" y="3556"/>
                </a:cubicBezTo>
                <a:cubicBezTo>
                  <a:pt x="5984" y="3704"/>
                  <a:pt x="6165" y="3905"/>
                  <a:pt x="6299" y="4161"/>
                </a:cubicBezTo>
                <a:cubicBezTo>
                  <a:pt x="6432" y="4416"/>
                  <a:pt x="6499" y="4696"/>
                  <a:pt x="6499" y="5000"/>
                </a:cubicBezTo>
                <a:moveTo>
                  <a:pt x="4499" y="5556"/>
                </a:moveTo>
                <a:lnTo>
                  <a:pt x="5499" y="5556"/>
                </a:lnTo>
                <a:lnTo>
                  <a:pt x="5499" y="5000"/>
                </a:lnTo>
                <a:cubicBezTo>
                  <a:pt x="5499" y="4844"/>
                  <a:pt x="5450" y="4713"/>
                  <a:pt x="5354" y="4606"/>
                </a:cubicBezTo>
                <a:cubicBezTo>
                  <a:pt x="5257" y="4498"/>
                  <a:pt x="5139" y="4444"/>
                  <a:pt x="4999" y="4444"/>
                </a:cubicBezTo>
                <a:cubicBezTo>
                  <a:pt x="4859" y="4444"/>
                  <a:pt x="4740" y="4498"/>
                  <a:pt x="4644" y="4606"/>
                </a:cubicBezTo>
                <a:cubicBezTo>
                  <a:pt x="4547" y="4713"/>
                  <a:pt x="4499" y="4844"/>
                  <a:pt x="4499" y="5000"/>
                </a:cubicBezTo>
              </a:path>
            </a:pathLst>
          </a:custGeom>
          <a:solidFill>
            <a:srgbClr val="5B8CB8">
              <a:alpha val="100000"/>
            </a:srgbClr>
          </a:solidFill>
          <a:ln>
            <a:headEnd type="none"/>
            <a:tailEnd type="none"/>
          </a:ln>
        </p:spPr>
      </p:sp>
      <p:sp>
        <p:nvSpPr>
          <p:cNvPr id="13" name="TextBox 13"/>
          <p:cNvSpPr txBox="true"/>
          <p:nvPr/>
        </p:nvSpPr>
        <p:spPr>
          <a:xfrm flipH="false" flipV="false" rot="0">
            <a:off x="934408" y="3092648"/>
            <a:ext cx="722380"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路径限定</a:t>
            </a:r>
            <a:endParaRPr lang="en-US" sz="1100"/>
          </a:p>
        </p:txBody>
      </p:sp>
      <p:sp>
        <p:nvSpPr>
          <p:cNvPr id="14" name="TextBox 14"/>
          <p:cNvSpPr txBox="true"/>
          <p:nvPr/>
        </p:nvSpPr>
        <p:spPr>
          <a:xfrm flipH="false" flipV="false" rot="0">
            <a:off x="676106" y="3483173"/>
            <a:ext cx="513269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external-files-path path='shareData/'，精确子目录而非通配</a:t>
            </a:r>
            <a:endParaRPr lang="en-US" sz="1100"/>
          </a:p>
        </p:txBody>
      </p:sp>
      <p:sp>
        <p:nvSpPr>
          <p:cNvPr id="15" name="TextBox 15"/>
          <p:cNvSpPr txBox="true"/>
          <p:nvPr/>
        </p:nvSpPr>
        <p:spPr>
          <a:xfrm flipH="false" flipV="false" rot="0">
            <a:off x="676106" y="3847504"/>
            <a:ext cx="5132691"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限制文件暴露范围，防止目录遍历攻击</a:t>
            </a:r>
            <a:endParaRPr lang="en-US" sz="1100"/>
          </a:p>
        </p:txBody>
      </p:sp>
      <p:sp>
        <p:nvSpPr>
          <p:cNvPr id="16" name="AutoShape 16"/>
          <p:cNvSpPr/>
          <p:nvPr/>
        </p:nvSpPr>
        <p:spPr>
          <a:xfrm flipH="false" flipV="false" rot="0">
            <a:off x="6161134" y="2835473"/>
            <a:ext cx="5570732" cy="1715988"/>
          </a:xfrm>
          <a:prstGeom prst="rect">
            <a:avLst/>
          </a:prstGeom>
          <a:solidFill>
            <a:srgbClr val="E8EBEF">
              <a:alpha val="100000"/>
            </a:srgbClr>
          </a:solidFill>
          <a:ln w="9525">
            <a:solidFill>
              <a:srgbClr val="C5CDD6">
                <a:alpha val="100000"/>
              </a:srgbClr>
            </a:solidFill>
            <a:prstDash val="solid"/>
            <a:headEnd type="none"/>
            <a:tailEnd type="none"/>
          </a:ln>
        </p:spPr>
      </p:sp>
      <p:sp>
        <p:nvSpPr>
          <p:cNvPr id="17" name="AutoShape 17"/>
          <p:cNvSpPr/>
          <p:nvPr/>
        </p:nvSpPr>
        <p:spPr>
          <a:xfrm flipH="false" flipV="false" rot="0">
            <a:off x="6356943" y="3087886"/>
            <a:ext cx="209498" cy="209550"/>
          </a:xfrm>
          <a:custGeom>
            <a:rect b="b" l="l" r="r" t="t"/>
            <a:pathLst>
              <a:path h="10000" w="9998">
                <a:moveTo>
                  <a:pt x="500" y="2222"/>
                </a:moveTo>
                <a:lnTo>
                  <a:pt x="2000" y="2222"/>
                </a:lnTo>
                <a:lnTo>
                  <a:pt x="2000" y="556"/>
                </a:lnTo>
                <a:cubicBezTo>
                  <a:pt x="2000" y="400"/>
                  <a:pt x="2048" y="268"/>
                  <a:pt x="2145" y="161"/>
                </a:cubicBezTo>
                <a:cubicBezTo>
                  <a:pt x="2241" y="53"/>
                  <a:pt x="2360" y="0"/>
                  <a:pt x="2500" y="0"/>
                </a:cubicBezTo>
                <a:lnTo>
                  <a:pt x="5709" y="0"/>
                </a:lnTo>
                <a:lnTo>
                  <a:pt x="6709" y="1111"/>
                </a:lnTo>
                <a:lnTo>
                  <a:pt x="9498" y="1111"/>
                </a:lnTo>
                <a:cubicBezTo>
                  <a:pt x="9638" y="1111"/>
                  <a:pt x="9756" y="1164"/>
                  <a:pt x="9853" y="1272"/>
                </a:cubicBezTo>
                <a:cubicBezTo>
                  <a:pt x="9949" y="1379"/>
                  <a:pt x="9998" y="1511"/>
                  <a:pt x="9998" y="1667"/>
                </a:cubicBezTo>
                <a:lnTo>
                  <a:pt x="9998" y="7222"/>
                </a:lnTo>
                <a:cubicBezTo>
                  <a:pt x="9998" y="7378"/>
                  <a:pt x="9949" y="7509"/>
                  <a:pt x="9853" y="7617"/>
                </a:cubicBezTo>
                <a:cubicBezTo>
                  <a:pt x="9756" y="7724"/>
                  <a:pt x="9638" y="7778"/>
                  <a:pt x="9498" y="7778"/>
                </a:cubicBezTo>
                <a:lnTo>
                  <a:pt x="7998" y="7778"/>
                </a:lnTo>
                <a:lnTo>
                  <a:pt x="7998" y="9444"/>
                </a:lnTo>
                <a:cubicBezTo>
                  <a:pt x="7998" y="9600"/>
                  <a:pt x="7949" y="9731"/>
                  <a:pt x="7853" y="9839"/>
                </a:cubicBezTo>
                <a:cubicBezTo>
                  <a:pt x="7756" y="9946"/>
                  <a:pt x="7638" y="10000"/>
                  <a:pt x="7499" y="10000"/>
                </a:cubicBezTo>
                <a:lnTo>
                  <a:pt x="500" y="10000"/>
                </a:lnTo>
                <a:cubicBezTo>
                  <a:pt x="360" y="10000"/>
                  <a:pt x="241" y="9946"/>
                  <a:pt x="145" y="9839"/>
                </a:cubicBezTo>
                <a:cubicBezTo>
                  <a:pt x="48" y="9731"/>
                  <a:pt x="0" y="9600"/>
                  <a:pt x="0" y="9444"/>
                </a:cubicBezTo>
                <a:lnTo>
                  <a:pt x="0" y="2778"/>
                </a:lnTo>
                <a:cubicBezTo>
                  <a:pt x="0" y="2622"/>
                  <a:pt x="48" y="2490"/>
                  <a:pt x="145" y="2383"/>
                </a:cubicBezTo>
                <a:cubicBezTo>
                  <a:pt x="241" y="2275"/>
                  <a:pt x="360" y="2222"/>
                  <a:pt x="500" y="2222"/>
                </a:cubicBezTo>
                <a:moveTo>
                  <a:pt x="2000" y="7778"/>
                </a:moveTo>
                <a:lnTo>
                  <a:pt x="2000" y="3333"/>
                </a:lnTo>
                <a:lnTo>
                  <a:pt x="1000" y="3333"/>
                </a:lnTo>
                <a:lnTo>
                  <a:pt x="1000" y="8889"/>
                </a:lnTo>
                <a:lnTo>
                  <a:pt x="6999" y="8889"/>
                </a:lnTo>
                <a:lnTo>
                  <a:pt x="6999" y="7778"/>
                </a:lnTo>
                <a:lnTo>
                  <a:pt x="2000" y="7778"/>
                </a:lnTo>
                <a:moveTo>
                  <a:pt x="5289" y="1111"/>
                </a:moveTo>
                <a:lnTo>
                  <a:pt x="2999" y="1111"/>
                </a:lnTo>
                <a:lnTo>
                  <a:pt x="2999" y="6667"/>
                </a:lnTo>
                <a:lnTo>
                  <a:pt x="8998" y="6667"/>
                </a:lnTo>
                <a:lnTo>
                  <a:pt x="8998" y="2222"/>
                </a:lnTo>
                <a:lnTo>
                  <a:pt x="6289" y="2222"/>
                </a:lnTo>
              </a:path>
            </a:pathLst>
          </a:custGeom>
          <a:solidFill>
            <a:srgbClr val="5B8CB8">
              <a:alpha val="100000"/>
            </a:srgbClr>
          </a:solidFill>
          <a:ln>
            <a:headEnd type="none"/>
            <a:tailEnd type="none"/>
          </a:ln>
        </p:spPr>
      </p:sp>
      <p:sp>
        <p:nvSpPr>
          <p:cNvPr id="18" name="TextBox 18"/>
          <p:cNvSpPr txBox="true"/>
          <p:nvPr/>
        </p:nvSpPr>
        <p:spPr>
          <a:xfrm flipH="false" flipV="false" rot="0">
            <a:off x="6638455" y="3092648"/>
            <a:ext cx="890960"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多路径配置</a:t>
            </a:r>
            <a:endParaRPr lang="en-US" sz="1100"/>
          </a:p>
        </p:txBody>
      </p:sp>
      <p:sp>
        <p:nvSpPr>
          <p:cNvPr id="19" name="TextBox 19"/>
          <p:cNvSpPr txBox="true"/>
          <p:nvPr/>
        </p:nvSpPr>
        <p:spPr>
          <a:xfrm flipH="false" flipV="false" rot="0">
            <a:off x="6380155" y="3483173"/>
            <a:ext cx="513269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区分 shareData、shareData2、shareData3、shareData4 不同用途</a:t>
            </a:r>
            <a:endParaRPr lang="en-US" sz="1100"/>
          </a:p>
        </p:txBody>
      </p:sp>
      <p:sp>
        <p:nvSpPr>
          <p:cNvPr id="20" name="TextBox 20"/>
          <p:cNvSpPr txBox="true"/>
          <p:nvPr/>
        </p:nvSpPr>
        <p:spPr>
          <a:xfrm flipH="false" flipV="false" rot="0">
            <a:off x="6380155" y="3847504"/>
            <a:ext cx="5132691"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按业务场景隔离存储，实现细粒度访问控制</a:t>
            </a:r>
            <a:endParaRPr lang="en-US" sz="1100"/>
          </a:p>
        </p:txBody>
      </p:sp>
      <p:sp>
        <p:nvSpPr>
          <p:cNvPr id="21" name="AutoShape 21"/>
          <p:cNvSpPr/>
          <p:nvPr/>
        </p:nvSpPr>
        <p:spPr>
          <a:xfrm flipH="false" flipV="false" rot="0">
            <a:off x="457086" y="4684812"/>
            <a:ext cx="5570732" cy="1715988"/>
          </a:xfrm>
          <a:prstGeom prst="rect">
            <a:avLst/>
          </a:prstGeom>
          <a:solidFill>
            <a:srgbClr val="E8EBEF">
              <a:alpha val="100000"/>
            </a:srgbClr>
          </a:solidFill>
          <a:ln w="9525">
            <a:solidFill>
              <a:srgbClr val="C5CDD6">
                <a:alpha val="100000"/>
              </a:srgbClr>
            </a:solidFill>
            <a:prstDash val="solid"/>
            <a:headEnd type="none"/>
            <a:tailEnd type="none"/>
          </a:ln>
        </p:spPr>
      </p:sp>
      <p:sp>
        <p:nvSpPr>
          <p:cNvPr id="22" name="AutoShape 22"/>
          <p:cNvSpPr/>
          <p:nvPr/>
        </p:nvSpPr>
        <p:spPr>
          <a:xfrm flipH="false" flipV="false" rot="0">
            <a:off x="652894" y="4937224"/>
            <a:ext cx="209498" cy="209550"/>
          </a:xfrm>
          <a:custGeom>
            <a:rect b="b" l="l" r="r" t="t"/>
            <a:pathLst>
              <a:path h="10000" w="9998">
                <a:moveTo>
                  <a:pt x="4999" y="927"/>
                </a:move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lnTo>
                  <a:pt x="4999" y="927"/>
                </a:lnTo>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6632" y="6382"/>
                </a:moveTo>
                <a:lnTo>
                  <a:pt x="4999" y="5682"/>
                </a:lnTo>
                <a:lnTo>
                  <a:pt x="3366" y="6382"/>
                </a:lnTo>
                <a:lnTo>
                  <a:pt x="3677" y="4900"/>
                </a:lnTo>
                <a:lnTo>
                  <a:pt x="2355" y="3845"/>
                </a:lnTo>
                <a:lnTo>
                  <a:pt x="4188" y="3627"/>
                </a:lnTo>
                <a:lnTo>
                  <a:pt x="4999" y="2273"/>
                </a:lnTo>
                <a:lnTo>
                  <a:pt x="5810" y="3627"/>
                </a:lnTo>
                <a:lnTo>
                  <a:pt x="7643" y="3845"/>
                </a:lnTo>
                <a:lnTo>
                  <a:pt x="6321" y="4900"/>
                </a:lnTo>
              </a:path>
            </a:pathLst>
          </a:custGeom>
          <a:solidFill>
            <a:srgbClr val="5B8CB8">
              <a:alpha val="100000"/>
            </a:srgbClr>
          </a:solidFill>
          <a:ln>
            <a:headEnd type="none"/>
            <a:tailEnd type="none"/>
          </a:ln>
        </p:spPr>
      </p:sp>
      <p:sp>
        <p:nvSpPr>
          <p:cNvPr id="23" name="TextBox 23"/>
          <p:cNvSpPr txBox="true"/>
          <p:nvPr/>
        </p:nvSpPr>
        <p:spPr>
          <a:xfrm flipH="false" flipV="false" rot="0">
            <a:off x="934408" y="4941987"/>
            <a:ext cx="722380"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安全合规</a:t>
            </a:r>
            <a:endParaRPr lang="en-US" sz="1100"/>
          </a:p>
        </p:txBody>
      </p:sp>
      <p:sp>
        <p:nvSpPr>
          <p:cNvPr id="24" name="TextBox 24"/>
          <p:cNvSpPr txBox="true"/>
          <p:nvPr/>
        </p:nvSpPr>
        <p:spPr>
          <a:xfrm flipH="false" flipV="false" rot="0">
            <a:off x="676106" y="5332512"/>
            <a:ext cx="513269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完全规避 root-path、external-path、path='.' 等危险配置模式</a:t>
            </a:r>
            <a:endParaRPr lang="en-US" sz="1100"/>
          </a:p>
        </p:txBody>
      </p:sp>
      <p:sp>
        <p:nvSpPr>
          <p:cNvPr id="25" name="TextBox 25"/>
          <p:cNvSpPr txBox="true"/>
          <p:nvPr/>
        </p:nvSpPr>
        <p:spPr>
          <a:xfrm flipH="false" flipV="false" rot="0">
            <a:off x="676106" y="5696843"/>
            <a:ext cx="5132691"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消除全局文件系统暴露风险，符合安全审计要求</a:t>
            </a:r>
            <a:endParaRPr lang="en-US" sz="1100"/>
          </a:p>
        </p:txBody>
      </p:sp>
      <p:sp>
        <p:nvSpPr>
          <p:cNvPr id="26" name="AutoShape 26"/>
          <p:cNvSpPr/>
          <p:nvPr/>
        </p:nvSpPr>
        <p:spPr>
          <a:xfrm flipH="false" flipV="false" rot="0">
            <a:off x="6161134" y="4684812"/>
            <a:ext cx="5570732" cy="1715988"/>
          </a:xfrm>
          <a:prstGeom prst="rect">
            <a:avLst/>
          </a:prstGeom>
          <a:solidFill>
            <a:srgbClr val="E8EBEF">
              <a:alpha val="100000"/>
            </a:srgbClr>
          </a:solidFill>
          <a:ln w="9525">
            <a:solidFill>
              <a:srgbClr val="C5CDD6">
                <a:alpha val="100000"/>
              </a:srgbClr>
            </a:solidFill>
            <a:prstDash val="solid"/>
            <a:headEnd type="none"/>
            <a:tailEnd type="none"/>
          </a:ln>
        </p:spPr>
      </p:sp>
      <p:sp>
        <p:nvSpPr>
          <p:cNvPr id="27" name="AutoShape 27"/>
          <p:cNvSpPr/>
          <p:nvPr/>
        </p:nvSpPr>
        <p:spPr>
          <a:xfrm flipH="false" flipV="false" rot="0">
            <a:off x="6356943" y="4937224"/>
            <a:ext cx="209498" cy="209550"/>
          </a:xfrm>
          <a:custGeom>
            <a:rect b="b" l="l" r="r" t="t"/>
            <a:pathLst>
              <a:path h="10000" w="9998">
                <a:moveTo>
                  <a:pt x="4849" y="320"/>
                </a:moveTo>
                <a:lnTo>
                  <a:pt x="3999" y="50"/>
                </a:lnTo>
                <a:cubicBezTo>
                  <a:pt x="3772" y="-23"/>
                  <a:pt x="3540" y="-40"/>
                  <a:pt x="3304" y="0"/>
                </a:cubicBezTo>
                <a:cubicBezTo>
                  <a:pt x="3067" y="40"/>
                  <a:pt x="2852" y="128"/>
                  <a:pt x="2659" y="265"/>
                </a:cubicBezTo>
                <a:cubicBezTo>
                  <a:pt x="2466" y="401"/>
                  <a:pt x="2316" y="580"/>
                  <a:pt x="2210" y="800"/>
                </a:cubicBezTo>
                <a:lnTo>
                  <a:pt x="1800" y="1590"/>
                </a:lnTo>
                <a:cubicBezTo>
                  <a:pt x="1753" y="1683"/>
                  <a:pt x="1683" y="1753"/>
                  <a:pt x="1590" y="1800"/>
                </a:cubicBezTo>
                <a:lnTo>
                  <a:pt x="800" y="2210"/>
                </a:lnTo>
                <a:cubicBezTo>
                  <a:pt x="580" y="2316"/>
                  <a:pt x="401" y="2466"/>
                  <a:pt x="265" y="2660"/>
                </a:cubicBezTo>
                <a:cubicBezTo>
                  <a:pt x="128" y="2853"/>
                  <a:pt x="40" y="3068"/>
                  <a:pt x="0" y="3305"/>
                </a:cubicBezTo>
                <a:cubicBezTo>
                  <a:pt x="-40" y="3541"/>
                  <a:pt x="-23" y="3773"/>
                  <a:pt x="50" y="4000"/>
                </a:cubicBezTo>
                <a:lnTo>
                  <a:pt x="320" y="4850"/>
                </a:lnTo>
                <a:cubicBezTo>
                  <a:pt x="353" y="4950"/>
                  <a:pt x="353" y="5050"/>
                  <a:pt x="320" y="5150"/>
                </a:cubicBezTo>
                <a:lnTo>
                  <a:pt x="50" y="6000"/>
                </a:lnTo>
                <a:cubicBezTo>
                  <a:pt x="-23" y="6226"/>
                  <a:pt x="-40" y="6458"/>
                  <a:pt x="0" y="6695"/>
                </a:cubicBezTo>
                <a:cubicBezTo>
                  <a:pt x="40" y="6931"/>
                  <a:pt x="128" y="7146"/>
                  <a:pt x="265" y="7340"/>
                </a:cubicBezTo>
                <a:cubicBezTo>
                  <a:pt x="401" y="7533"/>
                  <a:pt x="580" y="7683"/>
                  <a:pt x="800" y="7790"/>
                </a:cubicBezTo>
                <a:lnTo>
                  <a:pt x="1590" y="8200"/>
                </a:lnTo>
                <a:cubicBezTo>
                  <a:pt x="1683" y="8246"/>
                  <a:pt x="1753" y="8316"/>
                  <a:pt x="1800" y="8410"/>
                </a:cubicBezTo>
                <a:lnTo>
                  <a:pt x="2210" y="9200"/>
                </a:lnTo>
                <a:cubicBezTo>
                  <a:pt x="2316" y="9420"/>
                  <a:pt x="2466" y="9598"/>
                  <a:pt x="2659" y="9735"/>
                </a:cubicBezTo>
                <a:cubicBezTo>
                  <a:pt x="2852" y="9871"/>
                  <a:pt x="3067" y="9960"/>
                  <a:pt x="3304" y="10000"/>
                </a:cubicBezTo>
                <a:cubicBezTo>
                  <a:pt x="3540" y="10040"/>
                  <a:pt x="3772" y="10023"/>
                  <a:pt x="3999" y="9950"/>
                </a:cubicBezTo>
                <a:lnTo>
                  <a:pt x="4849" y="9680"/>
                </a:lnTo>
                <a:cubicBezTo>
                  <a:pt x="4949" y="9646"/>
                  <a:pt x="5049" y="9646"/>
                  <a:pt x="5149" y="9680"/>
                </a:cubicBezTo>
                <a:lnTo>
                  <a:pt x="5999" y="9950"/>
                </a:lnTo>
                <a:cubicBezTo>
                  <a:pt x="6225" y="10023"/>
                  <a:pt x="6457" y="10040"/>
                  <a:pt x="6694" y="10000"/>
                </a:cubicBezTo>
                <a:cubicBezTo>
                  <a:pt x="6930" y="9960"/>
                  <a:pt x="7145" y="9871"/>
                  <a:pt x="7339" y="9735"/>
                </a:cubicBezTo>
                <a:cubicBezTo>
                  <a:pt x="7531" y="9598"/>
                  <a:pt x="7681" y="9420"/>
                  <a:pt x="7788" y="9200"/>
                </a:cubicBezTo>
                <a:lnTo>
                  <a:pt x="8198" y="8410"/>
                </a:lnTo>
                <a:cubicBezTo>
                  <a:pt x="8244" y="8316"/>
                  <a:pt x="8314" y="8246"/>
                  <a:pt x="8408" y="8200"/>
                </a:cubicBezTo>
                <a:lnTo>
                  <a:pt x="9198" y="7790"/>
                </a:lnTo>
                <a:cubicBezTo>
                  <a:pt x="9418" y="7683"/>
                  <a:pt x="9596" y="7533"/>
                  <a:pt x="9733" y="7340"/>
                </a:cubicBezTo>
                <a:cubicBezTo>
                  <a:pt x="9869" y="7146"/>
                  <a:pt x="9958" y="6931"/>
                  <a:pt x="9998" y="6695"/>
                </a:cubicBezTo>
                <a:cubicBezTo>
                  <a:pt x="10038" y="6458"/>
                  <a:pt x="10021" y="6226"/>
                  <a:pt x="9948" y="6000"/>
                </a:cubicBezTo>
                <a:lnTo>
                  <a:pt x="9678" y="5150"/>
                </a:lnTo>
                <a:cubicBezTo>
                  <a:pt x="9644" y="5050"/>
                  <a:pt x="9644" y="4950"/>
                  <a:pt x="9678" y="4850"/>
                </a:cubicBezTo>
                <a:lnTo>
                  <a:pt x="9948" y="4000"/>
                </a:lnTo>
                <a:cubicBezTo>
                  <a:pt x="10021" y="3773"/>
                  <a:pt x="10038" y="3541"/>
                  <a:pt x="9998" y="3305"/>
                </a:cubicBezTo>
                <a:cubicBezTo>
                  <a:pt x="9958" y="3068"/>
                  <a:pt x="9869" y="2853"/>
                  <a:pt x="9733" y="2660"/>
                </a:cubicBezTo>
                <a:cubicBezTo>
                  <a:pt x="9596" y="2466"/>
                  <a:pt x="9418" y="2316"/>
                  <a:pt x="9198" y="2210"/>
                </a:cubicBezTo>
                <a:lnTo>
                  <a:pt x="8408" y="1800"/>
                </a:lnTo>
                <a:cubicBezTo>
                  <a:pt x="8314" y="1753"/>
                  <a:pt x="8244" y="1683"/>
                  <a:pt x="8198" y="1590"/>
                </a:cubicBezTo>
                <a:lnTo>
                  <a:pt x="7788" y="800"/>
                </a:lnTo>
                <a:cubicBezTo>
                  <a:pt x="7681" y="580"/>
                  <a:pt x="7531" y="401"/>
                  <a:pt x="7339" y="265"/>
                </a:cubicBezTo>
                <a:cubicBezTo>
                  <a:pt x="7145" y="128"/>
                  <a:pt x="6930" y="40"/>
                  <a:pt x="6694" y="0"/>
                </a:cubicBezTo>
                <a:cubicBezTo>
                  <a:pt x="6457" y="-40"/>
                  <a:pt x="6225" y="-23"/>
                  <a:pt x="5999" y="50"/>
                </a:cubicBezTo>
                <a:lnTo>
                  <a:pt x="5149" y="320"/>
                </a:lnTo>
                <a:cubicBezTo>
                  <a:pt x="5049" y="353"/>
                  <a:pt x="4949" y="353"/>
                  <a:pt x="4849" y="320"/>
                </a:cubicBezTo>
                <a:moveTo>
                  <a:pt x="2689" y="2040"/>
                </a:moveTo>
                <a:lnTo>
                  <a:pt x="3099" y="1250"/>
                </a:lnTo>
                <a:cubicBezTo>
                  <a:pt x="3152" y="1143"/>
                  <a:pt x="3235" y="1066"/>
                  <a:pt x="3349" y="1020"/>
                </a:cubicBezTo>
                <a:cubicBezTo>
                  <a:pt x="3462" y="973"/>
                  <a:pt x="3579" y="966"/>
                  <a:pt x="3699" y="1000"/>
                </a:cubicBezTo>
                <a:lnTo>
                  <a:pt x="4539" y="1280"/>
                </a:lnTo>
                <a:cubicBezTo>
                  <a:pt x="4845" y="1380"/>
                  <a:pt x="5152" y="1380"/>
                  <a:pt x="5459" y="1280"/>
                </a:cubicBezTo>
                <a:lnTo>
                  <a:pt x="6299" y="1000"/>
                </a:lnTo>
                <a:cubicBezTo>
                  <a:pt x="6419" y="966"/>
                  <a:pt x="6535" y="973"/>
                  <a:pt x="6649" y="1020"/>
                </a:cubicBezTo>
                <a:cubicBezTo>
                  <a:pt x="6762" y="1066"/>
                  <a:pt x="6845" y="1143"/>
                  <a:pt x="6899" y="1250"/>
                </a:cubicBezTo>
                <a:lnTo>
                  <a:pt x="7309" y="2040"/>
                </a:lnTo>
                <a:cubicBezTo>
                  <a:pt x="7455" y="2326"/>
                  <a:pt x="7671" y="2543"/>
                  <a:pt x="7958" y="2690"/>
                </a:cubicBezTo>
                <a:lnTo>
                  <a:pt x="8748" y="3100"/>
                </a:lnTo>
                <a:cubicBezTo>
                  <a:pt x="8854" y="3153"/>
                  <a:pt x="8931" y="3236"/>
                  <a:pt x="8978" y="3350"/>
                </a:cubicBezTo>
                <a:cubicBezTo>
                  <a:pt x="9024" y="3463"/>
                  <a:pt x="9031" y="3580"/>
                  <a:pt x="8998" y="3700"/>
                </a:cubicBezTo>
                <a:lnTo>
                  <a:pt x="8718" y="4540"/>
                </a:lnTo>
                <a:cubicBezTo>
                  <a:pt x="8618" y="4846"/>
                  <a:pt x="8618" y="5153"/>
                  <a:pt x="8718" y="5460"/>
                </a:cubicBezTo>
                <a:lnTo>
                  <a:pt x="8998" y="6300"/>
                </a:lnTo>
                <a:cubicBezTo>
                  <a:pt x="9031" y="6420"/>
                  <a:pt x="9024" y="6536"/>
                  <a:pt x="8978" y="6650"/>
                </a:cubicBezTo>
                <a:cubicBezTo>
                  <a:pt x="8931" y="6763"/>
                  <a:pt x="8854" y="6846"/>
                  <a:pt x="8748" y="6900"/>
                </a:cubicBezTo>
                <a:lnTo>
                  <a:pt x="7958" y="7310"/>
                </a:lnTo>
                <a:cubicBezTo>
                  <a:pt x="7671" y="7456"/>
                  <a:pt x="7455" y="7673"/>
                  <a:pt x="7309" y="7960"/>
                </a:cubicBezTo>
                <a:lnTo>
                  <a:pt x="6899" y="8750"/>
                </a:lnTo>
                <a:cubicBezTo>
                  <a:pt x="6845" y="8856"/>
                  <a:pt x="6762" y="8933"/>
                  <a:pt x="6649" y="8980"/>
                </a:cubicBezTo>
                <a:cubicBezTo>
                  <a:pt x="6535" y="9026"/>
                  <a:pt x="6419" y="9033"/>
                  <a:pt x="6299" y="9000"/>
                </a:cubicBezTo>
                <a:lnTo>
                  <a:pt x="5459" y="8720"/>
                </a:lnTo>
                <a:cubicBezTo>
                  <a:pt x="5152" y="8620"/>
                  <a:pt x="4845" y="8620"/>
                  <a:pt x="4539" y="8720"/>
                </a:cubicBezTo>
                <a:lnTo>
                  <a:pt x="3699" y="9000"/>
                </a:lnTo>
                <a:cubicBezTo>
                  <a:pt x="3579" y="9033"/>
                  <a:pt x="3462" y="9026"/>
                  <a:pt x="3349" y="8980"/>
                </a:cubicBezTo>
                <a:cubicBezTo>
                  <a:pt x="3235" y="8933"/>
                  <a:pt x="3152" y="8856"/>
                  <a:pt x="3099" y="8750"/>
                </a:cubicBezTo>
                <a:lnTo>
                  <a:pt x="2689" y="7960"/>
                </a:lnTo>
                <a:cubicBezTo>
                  <a:pt x="2543" y="7673"/>
                  <a:pt x="2326" y="7456"/>
                  <a:pt x="2040" y="7310"/>
                </a:cubicBezTo>
                <a:lnTo>
                  <a:pt x="1250" y="6900"/>
                </a:lnTo>
                <a:cubicBezTo>
                  <a:pt x="1143" y="6846"/>
                  <a:pt x="1066" y="6763"/>
                  <a:pt x="1020" y="6650"/>
                </a:cubicBezTo>
                <a:cubicBezTo>
                  <a:pt x="973" y="6536"/>
                  <a:pt x="966" y="6420"/>
                  <a:pt x="1000" y="6300"/>
                </a:cubicBezTo>
                <a:lnTo>
                  <a:pt x="1280" y="5460"/>
                </a:lnTo>
                <a:cubicBezTo>
                  <a:pt x="1380" y="5153"/>
                  <a:pt x="1380" y="4846"/>
                  <a:pt x="1280" y="4540"/>
                </a:cubicBezTo>
                <a:lnTo>
                  <a:pt x="1000" y="3700"/>
                </a:lnTo>
                <a:cubicBezTo>
                  <a:pt x="966" y="3580"/>
                  <a:pt x="973" y="3463"/>
                  <a:pt x="1020" y="3350"/>
                </a:cubicBezTo>
                <a:cubicBezTo>
                  <a:pt x="1066" y="3236"/>
                  <a:pt x="1143" y="3153"/>
                  <a:pt x="1250" y="3100"/>
                </a:cubicBezTo>
                <a:lnTo>
                  <a:pt x="2040" y="2690"/>
                </a:lnTo>
                <a:cubicBezTo>
                  <a:pt x="2326" y="2543"/>
                  <a:pt x="2543" y="2326"/>
                  <a:pt x="2689" y="2040"/>
                </a:cubicBezTo>
                <a:moveTo>
                  <a:pt x="3089" y="4170"/>
                </a:moveTo>
                <a:lnTo>
                  <a:pt x="2380" y="4880"/>
                </a:lnTo>
                <a:lnTo>
                  <a:pt x="4499" y="7000"/>
                </a:lnTo>
                <a:lnTo>
                  <a:pt x="8038" y="3460"/>
                </a:lnTo>
                <a:lnTo>
                  <a:pt x="7329" y="2760"/>
                </a:lnTo>
                <a:lnTo>
                  <a:pt x="4499" y="5590"/>
                </a:lnTo>
              </a:path>
            </a:pathLst>
          </a:custGeom>
          <a:solidFill>
            <a:srgbClr val="5B8CB8">
              <a:alpha val="100000"/>
            </a:srgbClr>
          </a:solidFill>
          <a:ln>
            <a:headEnd type="none"/>
            <a:tailEnd type="none"/>
          </a:ln>
        </p:spPr>
      </p:sp>
      <p:sp>
        <p:nvSpPr>
          <p:cNvPr id="28" name="TextBox 28"/>
          <p:cNvSpPr txBox="true"/>
          <p:nvPr/>
        </p:nvSpPr>
        <p:spPr>
          <a:xfrm flipH="false" flipV="false" rot="0">
            <a:off x="6638455" y="4941987"/>
            <a:ext cx="722380"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知识确认</a:t>
            </a:r>
            <a:endParaRPr lang="en-US" sz="1100"/>
          </a:p>
        </p:txBody>
      </p:sp>
      <p:sp>
        <p:nvSpPr>
          <p:cNvPr id="29" name="TextBox 29"/>
          <p:cNvSpPr txBox="true"/>
          <p:nvPr/>
        </p:nvSpPr>
        <p:spPr>
          <a:xfrm flipH="false" flipV="false" rot="0">
            <a:off x="6380155" y="5332512"/>
            <a:ext cx="513269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开发团队具备正确的 FileProvider 安全配置能力</a:t>
            </a:r>
            <a:endParaRPr lang="en-US" sz="1100"/>
          </a:p>
        </p:txBody>
      </p:sp>
      <p:sp>
        <p:nvSpPr>
          <p:cNvPr id="30" name="TextBox 30"/>
          <p:cNvSpPr txBox="true"/>
          <p:nvPr/>
        </p:nvSpPr>
        <p:spPr>
          <a:xfrm flipH="false" flipV="false" rot="0">
            <a:off x="6380155" y="5696843"/>
            <a:ext cx="5132691"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FZYaYiHei GB18030L2 R"/>
                <a:ea typeface="FZYaYiHei GB18030L2 R"/>
                <a:cs typeface="FZYaYiHei GB18030L2 R"/>
              </a:rPr>
              <a:t>体现最小权限原则意识，安全开发实践成熟</a:t>
            </a:r>
            <a:endParaRPr lang="en-US" sz="1100"/>
          </a:p>
        </p:txBody>
      </p:sp>
    </p:spTree>
  </p:cSld>
  <p:clrMapOvr>
    <a:masterClrMapping/>
  </p:clrMapOvr>
</p:sld>
</file>

<file path=ppt/slides/slide45.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安全分析</a:t>
            </a:r>
            <a:endParaRPr lang="en-US" sz="1100"/>
          </a:p>
        </p:txBody>
      </p:sp>
      <p:sp>
        <p:nvSpPr>
          <p:cNvPr id="4" name="TextBox 4"/>
          <p:cNvSpPr txBox="true"/>
          <p:nvPr/>
        </p:nvSpPr>
        <p:spPr>
          <a:xfrm flipH="false" flipV="false" rot="0">
            <a:off x="457086" y="7620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渠道版本对比：为什么"创可贴"无效？</a:t>
            </a:r>
            <a:endParaRPr lang="en-US" sz="1100"/>
          </a:p>
        </p:txBody>
      </p:sp>
      <p:sp>
        <p:nvSpPr>
          <p:cNvPr id="5" name="AutoShape 5"/>
          <p:cNvSpPr/>
          <p:nvPr/>
        </p:nvSpPr>
        <p:spPr>
          <a:xfrm flipH="false" flipV="false" rot="0">
            <a:off x="457086" y="1428750"/>
            <a:ext cx="11274781" cy="898923"/>
          </a:xfrm>
          <a:prstGeom prst="rect">
            <a:avLst/>
          </a:prstGeom>
          <a:solidFill>
            <a:srgbClr val="E8EBEF">
              <a:alpha val="100000"/>
            </a:srgbClr>
          </a:solidFill>
          <a:ln>
            <a:headEnd type="none"/>
            <a:tailEnd type="none"/>
          </a:ln>
        </p:spPr>
      </p:sp>
      <p:sp>
        <p:nvSpPr>
          <p:cNvPr id="6" name="AutoShape 6"/>
          <p:cNvSpPr/>
          <p:nvPr/>
        </p:nvSpPr>
        <p:spPr>
          <a:xfrm flipH="false" flipV="false" rot="0">
            <a:off x="457086" y="1428750"/>
            <a:ext cx="9522" cy="898923"/>
          </a:xfrm>
          <a:prstGeom prst="line">
            <a:avLst/>
          </a:prstGeom>
          <a:ln w="28575">
            <a:solidFill>
              <a:srgbClr val="5B8CB8">
                <a:alpha val="100000"/>
              </a:srgbClr>
            </a:solidFill>
            <a:prstDash val="solid"/>
            <a:headEnd type="none"/>
            <a:tailEnd type="none"/>
          </a:ln>
        </p:spPr>
      </p:sp>
      <p:sp>
        <p:nvSpPr>
          <p:cNvPr id="7" name="TextBox 7"/>
          <p:cNvSpPr txBox="true"/>
          <p:nvPr/>
        </p:nvSpPr>
        <p:spPr>
          <a:xfrm flipH="false" flipV="false" rot="0">
            <a:off x="714196" y="1666875"/>
            <a:ext cx="11474756" cy="420886"/>
          </a:xfrm>
          <a:prstGeom prst="rect">
            <a:avLst/>
          </a:prstGeom>
          <a:ln>
            <a:headEnd type="none"/>
            <a:tailEnd type="none"/>
          </a:ln>
        </p:spPr>
        <p:txBody>
          <a:bodyPr anchor="t" anchorCtr="false" bIns="0" lIns="0" rIns="0" rtlCol="false" tIns="0" vert="horz" wrap="square"/>
          <a:lstStyle/>
          <a:p>
            <a:pPr algn="l">
              <a:defRPr/>
            </a:pPr>
            <a:r>
              <a:rPr b="true" i="false" lang="en-US" strike="noStrike" sz="1200">
                <a:ln/>
                <a:solidFill>
                  <a:srgbClr val="5B8CB8">
                    <a:alpha val="90196"/>
                  </a:srgbClr>
                </a:solidFill>
                <a:latin typeface="FZYaYiHei GB18030L2 R"/>
                <a:ea typeface="FZYaYiHei GB18030L2 R"/>
                <a:cs typeface="FZYaYiHei GB18030L2 R"/>
              </a:rPr>
              <a:t>核心发现：</a:t>
            </a:r>
            <a:r>
              <a:rPr b="false" i="false" strike="noStrike" sz="1200">
                <a:ln/>
                <a:solidFill>
                  <a:srgbClr val="0A1F3D">
                    <a:alpha val="90196"/>
                  </a:srgbClr>
                </a:solidFill>
                <a:latin typeface="FZYaYiHei GB18030L2 R"/>
                <a:ea typeface="FZYaYiHei GB18030L2 R"/>
                <a:cs typeface="FZYaYiHei GB18030L2 R"/>
              </a:rPr>
              <a:t>Android的FileProvider采用路径声明叠加模型，所有被引用的XML配置文件中的路径条目合并生效，而非后者替换前者。官网版和商店版中的危险配</a:t>
            </a:r>
            <a:endParaRPr lang="en-US" sz="1100"/>
          </a:p>
          <a:p>
            <a:pPr algn="l"/>
            <a:r>
              <a:rPr b="false" i="false" strike="noStrike" sz="1200">
                <a:ln/>
                <a:solidFill>
                  <a:srgbClr val="0A1F3D">
                    <a:alpha val="90196"/>
                  </a:srgbClr>
                </a:solidFill>
                <a:latin typeface="FZYaYiHei GB18030L2 R"/>
                <a:ea typeface="FZYaYiHei GB18030L2 R"/>
                <a:cs typeface="FZYaYiHei GB18030L2 R"/>
              </a:rPr>
              <a:t>置依然被Manifest引用且保持有效，新增的安全配置仅并行存在，形成"安全门与危险门并存"的悖论局面。</a:t>
            </a:r>
            <a:endParaRPr/>
          </a:p>
        </p:txBody>
      </p:sp>
      <p:sp>
        <p:nvSpPr>
          <p:cNvPr id="8" name="AutoShape 8"/>
          <p:cNvSpPr/>
          <p:nvPr/>
        </p:nvSpPr>
        <p:spPr>
          <a:xfrm flipH="false" flipV="false" rot="0">
            <a:off x="445629" y="2675335"/>
            <a:ext cx="133317" cy="133350"/>
          </a:xfrm>
          <a:custGeom>
            <a:rect b="b" l="l" r="r" t="t"/>
            <a:pathLst>
              <a:path h="10000" w="9998">
                <a:moveTo>
                  <a:pt x="1000" y="1111"/>
                </a:moveTo>
                <a:lnTo>
                  <a:pt x="1000" y="2778"/>
                </a:lnTo>
                <a:lnTo>
                  <a:pt x="8998" y="2778"/>
                </a:lnTo>
                <a:lnTo>
                  <a:pt x="8998" y="1111"/>
                </a:lnTo>
                <a:lnTo>
                  <a:pt x="1000" y="1111"/>
                </a:lnTo>
                <a:moveTo>
                  <a:pt x="3999" y="8889"/>
                </a:moveTo>
                <a:lnTo>
                  <a:pt x="5999" y="8889"/>
                </a:lnTo>
                <a:lnTo>
                  <a:pt x="5999" y="3889"/>
                </a:lnTo>
                <a:lnTo>
                  <a:pt x="3999" y="3889"/>
                </a:lnTo>
                <a:lnTo>
                  <a:pt x="3999" y="8889"/>
                </a:lnTo>
                <a:moveTo>
                  <a:pt x="6999" y="3889"/>
                </a:moveTo>
                <a:lnTo>
                  <a:pt x="6999" y="8889"/>
                </a:lnTo>
                <a:lnTo>
                  <a:pt x="8998" y="8889"/>
                </a:lnTo>
                <a:lnTo>
                  <a:pt x="8998" y="3889"/>
                </a:lnTo>
                <a:lnTo>
                  <a:pt x="6999" y="3889"/>
                </a:lnTo>
                <a:moveTo>
                  <a:pt x="1000" y="8889"/>
                </a:moveTo>
                <a:lnTo>
                  <a:pt x="2999" y="8889"/>
                </a:lnTo>
                <a:lnTo>
                  <a:pt x="2999" y="3889"/>
                </a:lnTo>
                <a:lnTo>
                  <a:pt x="1000" y="3889"/>
                </a:lnTo>
                <a:lnTo>
                  <a:pt x="1000" y="8889"/>
                </a:lnTo>
                <a:moveTo>
                  <a:pt x="500" y="0"/>
                </a:moveTo>
                <a:lnTo>
                  <a:pt x="9498" y="0"/>
                </a:lnTo>
                <a:cubicBezTo>
                  <a:pt x="9638" y="0"/>
                  <a:pt x="9756" y="53"/>
                  <a:pt x="9853" y="161"/>
                </a:cubicBezTo>
                <a:cubicBezTo>
                  <a:pt x="9949" y="268"/>
                  <a:pt x="9998" y="400"/>
                  <a:pt x="9998" y="556"/>
                </a:cubicBezTo>
                <a:lnTo>
                  <a:pt x="9998" y="9444"/>
                </a:lnTo>
                <a:cubicBezTo>
                  <a:pt x="9998" y="9600"/>
                  <a:pt x="9949" y="9731"/>
                  <a:pt x="9853" y="9839"/>
                </a:cubicBezTo>
                <a:cubicBezTo>
                  <a:pt x="9756" y="9946"/>
                  <a:pt x="9638" y="10000"/>
                  <a:pt x="9498" y="10000"/>
                </a:cubicBezTo>
                <a:lnTo>
                  <a:pt x="500" y="10000"/>
                </a:lnTo>
                <a:cubicBezTo>
                  <a:pt x="360" y="10000"/>
                  <a:pt x="241" y="9946"/>
                  <a:pt x="145" y="9839"/>
                </a:cubicBezTo>
                <a:cubicBezTo>
                  <a:pt x="48" y="9731"/>
                  <a:pt x="0" y="9600"/>
                  <a:pt x="0" y="9444"/>
                </a:cubicBezTo>
                <a:lnTo>
                  <a:pt x="0" y="556"/>
                </a:lnTo>
                <a:cubicBezTo>
                  <a:pt x="0" y="400"/>
                  <a:pt x="48" y="268"/>
                  <a:pt x="145" y="161"/>
                </a:cubicBezTo>
                <a:cubicBezTo>
                  <a:pt x="241" y="53"/>
                  <a:pt x="360" y="0"/>
                  <a:pt x="500" y="0"/>
                </a:cubicBezTo>
              </a:path>
            </a:pathLst>
          </a:custGeom>
          <a:solidFill>
            <a:srgbClr val="0A1F3D">
              <a:alpha val="100000"/>
            </a:srgbClr>
          </a:solidFill>
          <a:ln>
            <a:headEnd type="none"/>
            <a:tailEnd type="none"/>
          </a:ln>
        </p:spPr>
      </p:sp>
      <p:sp>
        <p:nvSpPr>
          <p:cNvPr id="9" name="TextBox 9"/>
          <p:cNvSpPr txBox="true"/>
          <p:nvPr/>
        </p:nvSpPr>
        <p:spPr>
          <a:xfrm flipH="false" flipV="false" rot="0">
            <a:off x="624624" y="2651521"/>
            <a:ext cx="11107242"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70196"/>
                  </a:srgbClr>
                </a:solidFill>
                <a:latin typeface="Alibaba PuHuiTi 3.0 55 Regular"/>
                <a:ea typeface="Alibaba PuHuiTi 3.0 55 Regular"/>
                <a:cs typeface="Alibaba PuHuiTi 3.0 55 Regular"/>
              </a:rPr>
              <a:t>配置叠加生效分析</a:t>
            </a:r>
            <a:endParaRPr lang="en-US" sz="1100"/>
          </a:p>
        </p:txBody>
      </p:sp>
      <p:graphicFrame>
        <p:nvGraphicFramePr>
          <p:cNvPr id="10" name="Table 10"/>
          <p:cNvGraphicFramePr>
            <a:graphicFrameLocks noGrp="true"/>
          </p:cNvGraphicFramePr>
          <p:nvPr/>
        </p:nvGraphicFramePr>
        <p:xfrm>
          <a:off x="457086" y="2994421"/>
          <a:ext cx="11274781" cy="2438400"/>
        </p:xfrm>
        <a:graphic>
          <a:graphicData uri="http://schemas.openxmlformats.org/drawingml/2006/table">
            <a:tbl>
              <a:tblPr/>
              <a:tblGrid>
                <a:gridCol w="3937000"/>
                <a:gridCol w="1346200"/>
                <a:gridCol w="1346200"/>
                <a:gridCol w="4622800"/>
              </a:tblGrid>
              <a:tr h="508000">
                <a:tc gridSpan="1" rowSpan="1">
                  <a:txBody>
                    <a:bodyPr anchor="ctr" anchorCtr="false" bIns="152400" lIns="152400" rIns="152400" rot="0" tIns="152400" vert="horz" wrap="square"/>
                    <a:p>
                      <a:pPr algn="l">
                        <a:def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rPr>
                        <a:t>配置</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C5CDD6">
                        <a:alpha val="100000"/>
                      </a:srgbClr>
                    </a:solidFill>
                  </a:tcPr>
                </a:tc>
                <a:tc gridSpan="1" rowSpan="1">
                  <a:txBody>
                    <a:bodyPr anchor="ctr" anchorCtr="true" bIns="152400" lIns="152400" rIns="152400" rot="0" tIns="152400" vert="horz" wrap="square"/>
                    <a:p>
                      <a:pPr algn="ctr">
                        <a:def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rPr>
                        <a:t>官网版</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C5CDD6">
                        <a:alpha val="100000"/>
                      </a:srgbClr>
                    </a:solidFill>
                  </a:tcPr>
                </a:tc>
                <a:tc gridSpan="1" rowSpan="1">
                  <a:txBody>
                    <a:bodyPr anchor="ctr" anchorCtr="true" bIns="152400" lIns="152400" rIns="152400" rot="0" tIns="152400" vert="horz" wrap="square"/>
                    <a:p>
                      <a:pPr algn="ctr">
                        <a:def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rPr>
                        <a:t>商店版</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C5CDD6">
                        <a:alpha val="100000"/>
                      </a:srgbClr>
                    </a:solidFill>
                  </a:tcPr>
                </a:tc>
                <a:tc gridSpan="1" rowSpan="1">
                  <a:txBody>
                    <a:bodyPr anchor="ctr" anchorCtr="false" bIns="152400" lIns="152400" rIns="152400" rot="0" tIns="152400" vert="horz" wrap="square"/>
                    <a:p>
                      <a:pPr algn="l">
                        <a:def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100">
                          <a:ln/>
                          <a:solidFill>
                            <a:srgbClr val="0A1F3D">
                              <a:alpha val="100000"/>
                            </a:srgbClr>
                          </a:solidFill>
                          <a:latin typeface="&quot;Alibaba PuHuiTi 3.0 55 Regular&quot;, sans-serif"/>
                          <a:ea typeface="&quot;Alibaba PuHuiTi 3.0 55 Regular&quot;, sans-serif"/>
                          <a:cs typeface="&quot;Alibaba PuHuiTi 3.0 55 Regular&quot;, sans-serif"/>
                        </a:rPr>
                        <a:t>生效情况</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C5CDD6">
                        <a:alpha val="100000"/>
                      </a:srgbClr>
                    </a:solidFill>
                  </a:tcPr>
                </a:tc>
              </a:tr>
              <a:tr h="469900">
                <a:tc gridSpan="1" rowSpan="1">
                  <a:txBody>
                    <a:bodyPr anchor="ctr" anchorCtr="false" bIns="133350" lIns="152400" rIns="152400" rot="0" tIns="133350" vert="horz" wrap="square"/>
                    <a:p>
                      <a:pPr algn="l">
                        <a:defRPr b="true" i="false" strike="noStrike" sz="1000">
                          <a:ln/>
                          <a:solidFill>
                            <a:srgbClr val="5B8CB8">
                              <a:alpha val="100000"/>
                            </a:srgbClr>
                          </a:solidFill>
                          <a:latin typeface="FZYaYiHei GB18030L2 R"/>
                          <a:ea typeface="FZYaYiHei GB18030L2 R"/>
                          <a:cs typeface="FZYaYiHei GB18030L2 R"/>
                        </a:defRPr>
                      </a:pPr>
                      <a:r>
                        <a:rPr b="true" i="false" strike="noStrike" sz="1000">
                          <a:ln/>
                          <a:solidFill>
                            <a:srgbClr val="5B8CB8">
                              <a:alpha val="100000"/>
                            </a:srgbClr>
                          </a:solidFill>
                          <a:latin typeface="FZYaYiHei GB18030L2 R"/>
                          <a:ea typeface="FZYaYiHei GB18030L2 R"/>
                          <a:cs typeface="FZYaYiHei GB18030L2 R"/>
                        </a:rPr>
                        <a:t>root-path path=''</a:t>
                      </a:r>
                      <a:r>
                        <a:rPr b="false" i="false" strike="noStrike" sz="1000">
                          <a:ln/>
                          <a:solidFill>
                            <a:srgbClr val="0A1F3D">
                              <a:alpha val="100000"/>
                            </a:srgbClr>
                          </a:solidFill>
                          <a:latin typeface="FZYaYiHei GB18030L2 R"/>
                          <a:ea typeface="FZYaYiHei GB18030L2 R"/>
                          <a:cs typeface="FZYaYiHei GB18030L2 R"/>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true" bIns="133350" lIns="152400" rIns="152400" rot="0" tIns="133350" vert="horz" wrap="square"/>
                    <a:p>
                      <a:pPr algn="ctr">
                        <a:defRPr b="true" i="false" strike="noStrike" sz="1100">
                          <a:ln/>
                          <a:solidFill>
                            <a:srgbClr val="2E7D32">
                              <a:alpha val="100000"/>
                            </a:srgbClr>
                          </a:solidFill>
                          <a:latin typeface="Inter, sans-serif"/>
                          <a:ea typeface="Inter, sans-serif"/>
                          <a:cs typeface="Inter, sans-serif"/>
                        </a:defRPr>
                      </a:pPr>
                      <a:r>
                        <a:rPr b="true" i="false" strike="noStrike" sz="1100">
                          <a:ln/>
                          <a:solidFill>
                            <a:srgbClr val="2E7D32">
                              <a:alpha val="100000"/>
                            </a:srgbClr>
                          </a:solidFill>
                          <a:latin typeface="Inter, sans-serif"/>
                          <a:ea typeface="Inter, sans-serif"/>
                          <a:cs typeface="Inter,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true" bIns="133350" lIns="152400" rIns="152400" rot="0" tIns="133350" vert="horz" wrap="square"/>
                    <a:p>
                      <a:pPr algn="ctr">
                        <a:defRPr b="true" i="false" strike="noStrike" sz="1100">
                          <a:ln/>
                          <a:solidFill>
                            <a:srgbClr val="2E7D32">
                              <a:alpha val="100000"/>
                            </a:srgbClr>
                          </a:solidFill>
                          <a:latin typeface="Inter, sans-serif"/>
                          <a:ea typeface="Inter, sans-serif"/>
                          <a:cs typeface="Inter, sans-serif"/>
                        </a:defRPr>
                      </a:pPr>
                      <a:r>
                        <a:rPr b="true" i="false" strike="noStrike" sz="1100">
                          <a:ln/>
                          <a:solidFill>
                            <a:srgbClr val="2E7D32">
                              <a:alpha val="100000"/>
                            </a:srgbClr>
                          </a:solidFill>
                          <a:latin typeface="Inter, sans-serif"/>
                          <a:ea typeface="Inter, sans-serif"/>
                          <a:cs typeface="Inter,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133350" lIns="152400" rIns="152400" rot="0" tIns="133350"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始终有效</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r>
              <a:tr h="469900">
                <a:tc gridSpan="1" rowSpan="1">
                  <a:txBody>
                    <a:bodyPr anchor="ctr" anchorCtr="false" bIns="133350" lIns="152400" rIns="152400" rot="0" tIns="133350" vert="horz" wrap="square"/>
                    <a:p>
                      <a:pPr algn="l">
                        <a:defRPr b="true" i="false" strike="noStrike" sz="1000">
                          <a:ln/>
                          <a:solidFill>
                            <a:srgbClr val="5B8CB8">
                              <a:alpha val="100000"/>
                            </a:srgbClr>
                          </a:solidFill>
                          <a:latin typeface="FZYaYiHei GB18030L2 R"/>
                          <a:ea typeface="FZYaYiHei GB18030L2 R"/>
                          <a:cs typeface="FZYaYiHei GB18030L2 R"/>
                        </a:defRPr>
                      </a:pPr>
                      <a:r>
                        <a:rPr b="true" i="false" strike="noStrike" sz="1000">
                          <a:ln/>
                          <a:solidFill>
                            <a:srgbClr val="5B8CB8">
                              <a:alpha val="100000"/>
                            </a:srgbClr>
                          </a:solidFill>
                          <a:latin typeface="FZYaYiHei GB18030L2 R"/>
                          <a:ea typeface="FZYaYiHei GB18030L2 R"/>
                          <a:cs typeface="FZYaYiHei GB18030L2 R"/>
                        </a:rPr>
                        <a:t>external-path path='.'</a:t>
                      </a:r>
                      <a:r>
                        <a:rPr b="false" i="false" strike="noStrike" sz="1000">
                          <a:ln/>
                          <a:solidFill>
                            <a:srgbClr val="0A1F3D">
                              <a:alpha val="100000"/>
                            </a:srgbClr>
                          </a:solidFill>
                          <a:latin typeface="FZYaYiHei GB18030L2 R"/>
                          <a:ea typeface="FZYaYiHei GB18030L2 R"/>
                          <a:cs typeface="FZYaYiHei GB18030L2 R"/>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true" bIns="133350" lIns="152400" rIns="152400" rot="0" tIns="133350" vert="horz" wrap="square"/>
                    <a:p>
                      <a:pPr algn="ctr">
                        <a:defRPr b="true" i="false" strike="noStrike" sz="1100">
                          <a:ln/>
                          <a:solidFill>
                            <a:srgbClr val="2E7D32">
                              <a:alpha val="100000"/>
                            </a:srgbClr>
                          </a:solidFill>
                          <a:latin typeface="Inter, sans-serif"/>
                          <a:ea typeface="Inter, sans-serif"/>
                          <a:cs typeface="Inter, sans-serif"/>
                        </a:defRPr>
                      </a:pPr>
                      <a:r>
                        <a:rPr b="true" i="false" strike="noStrike" sz="1100">
                          <a:ln/>
                          <a:solidFill>
                            <a:srgbClr val="2E7D32">
                              <a:alpha val="100000"/>
                            </a:srgbClr>
                          </a:solidFill>
                          <a:latin typeface="Inter, sans-serif"/>
                          <a:ea typeface="Inter, sans-serif"/>
                          <a:cs typeface="Inter,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true" bIns="133350" lIns="152400" rIns="152400" rot="0" tIns="133350" vert="horz" wrap="square"/>
                    <a:p>
                      <a:pPr algn="ctr">
                        <a:defRPr b="true" i="false" strike="noStrike" sz="1100">
                          <a:ln/>
                          <a:solidFill>
                            <a:srgbClr val="2E7D32">
                              <a:alpha val="100000"/>
                            </a:srgbClr>
                          </a:solidFill>
                          <a:latin typeface="Inter, sans-serif"/>
                          <a:ea typeface="Inter, sans-serif"/>
                          <a:cs typeface="Inter, sans-serif"/>
                        </a:defRPr>
                      </a:pPr>
                      <a:r>
                        <a:rPr b="true" i="false" strike="noStrike" sz="1100">
                          <a:ln/>
                          <a:solidFill>
                            <a:srgbClr val="2E7D32">
                              <a:alpha val="100000"/>
                            </a:srgbClr>
                          </a:solidFill>
                          <a:latin typeface="Inter, sans-serif"/>
                          <a:ea typeface="Inter, sans-serif"/>
                          <a:cs typeface="Inter,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133350" lIns="152400" rIns="152400" rot="0" tIns="133350"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始终有效</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r>
              <a:tr h="469900">
                <a:tc gridSpan="1" rowSpan="1">
                  <a:txBody>
                    <a:bodyPr anchor="ctr" anchorCtr="false" bIns="133350" lIns="152400" rIns="152400" rot="0" tIns="133350" vert="horz" wrap="square"/>
                    <a:p>
                      <a:pPr algn="l">
                        <a:defRPr b="true" i="false" strike="noStrike" sz="1000">
                          <a:ln/>
                          <a:solidFill>
                            <a:srgbClr val="5B8CB8">
                              <a:alpha val="100000"/>
                            </a:srgbClr>
                          </a:solidFill>
                          <a:latin typeface="FZYaYiHei GB18030L2 R"/>
                          <a:ea typeface="FZYaYiHei GB18030L2 R"/>
                          <a:cs typeface="FZYaYiHei GB18030L2 R"/>
                        </a:defRPr>
                      </a:pPr>
                      <a:r>
                        <a:rPr b="true" i="false" strike="noStrike" sz="1000">
                          <a:ln/>
                          <a:solidFill>
                            <a:srgbClr val="5B8CB8">
                              <a:alpha val="100000"/>
                            </a:srgbClr>
                          </a:solidFill>
                          <a:latin typeface="FZYaYiHei GB18030L2 R"/>
                          <a:ea typeface="FZYaYiHei GB18030L2 R"/>
                          <a:cs typeface="FZYaYiHei GB18030L2 R"/>
                        </a:rPr>
                        <a:t>files-path path='.'</a:t>
                      </a:r>
                      <a:r>
                        <a:rPr b="false" i="false" strike="noStrike" sz="1000">
                          <a:ln/>
                          <a:solidFill>
                            <a:srgbClr val="0A1F3D">
                              <a:alpha val="100000"/>
                            </a:srgbClr>
                          </a:solidFill>
                          <a:latin typeface="FZYaYiHei GB18030L2 R"/>
                          <a:ea typeface="FZYaYiHei GB18030L2 R"/>
                          <a:cs typeface="FZYaYiHei GB18030L2 R"/>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true" bIns="133350" lIns="152400" rIns="152400" rot="0" tIns="133350" vert="horz" wrap="square"/>
                    <a:p>
                      <a:pPr algn="ctr">
                        <a:defRPr b="true" i="false" strike="noStrike" sz="1100">
                          <a:ln/>
                          <a:solidFill>
                            <a:srgbClr val="2E7D32">
                              <a:alpha val="100000"/>
                            </a:srgbClr>
                          </a:solidFill>
                          <a:latin typeface="Inter, sans-serif"/>
                          <a:ea typeface="Inter, sans-serif"/>
                          <a:cs typeface="Inter, sans-serif"/>
                        </a:defRPr>
                      </a:pPr>
                      <a:r>
                        <a:rPr b="true" i="false" strike="noStrike" sz="1100">
                          <a:ln/>
                          <a:solidFill>
                            <a:srgbClr val="2E7D32">
                              <a:alpha val="100000"/>
                            </a:srgbClr>
                          </a:solidFill>
                          <a:latin typeface="Inter, sans-serif"/>
                          <a:ea typeface="Inter, sans-serif"/>
                          <a:cs typeface="Inter,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true" bIns="133350" lIns="152400" rIns="152400" rot="0" tIns="133350" vert="horz" wrap="square"/>
                    <a:p>
                      <a:pPr algn="ctr">
                        <a:defRPr b="true" i="false" strike="noStrike" sz="1100">
                          <a:ln/>
                          <a:solidFill>
                            <a:srgbClr val="2E7D32">
                              <a:alpha val="100000"/>
                            </a:srgbClr>
                          </a:solidFill>
                          <a:latin typeface="Inter, sans-serif"/>
                          <a:ea typeface="Inter, sans-serif"/>
                          <a:cs typeface="Inter, sans-serif"/>
                        </a:defRPr>
                      </a:pPr>
                      <a:r>
                        <a:rPr b="true" i="false" strike="noStrike" sz="1100">
                          <a:ln/>
                          <a:solidFill>
                            <a:srgbClr val="2E7D32">
                              <a:alpha val="100000"/>
                            </a:srgbClr>
                          </a:solidFill>
                          <a:latin typeface="Inter, sans-serif"/>
                          <a:ea typeface="Inter, sans-serif"/>
                          <a:cs typeface="Inter,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133350" lIns="152400" rIns="152400" rot="0" tIns="133350"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始终有效</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r>
              <a:tr h="469900">
                <a:tc gridSpan="1" rowSpan="1">
                  <a:txBody>
                    <a:bodyPr anchor="ctr" anchorCtr="false" bIns="133350" lIns="152400" rIns="152400" rot="0" tIns="133350" vert="horz" wrap="square"/>
                    <a:p>
                      <a:pPr algn="l">
                        <a:defRPr b="false" i="false" strike="noStrike" sz="1000">
                          <a:ln/>
                          <a:solidFill>
                            <a:srgbClr val="0A1F3D">
                              <a:alpha val="100000"/>
                            </a:srgbClr>
                          </a:solidFill>
                          <a:latin typeface="FZYaYiHei GB18030L2 R"/>
                          <a:ea typeface="FZYaYiHei GB18030L2 R"/>
                          <a:cs typeface="FZYaYiHei GB18030L2 R"/>
                        </a:defRPr>
                      </a:pPr>
                      <a:r>
                        <a:rPr b="false" i="false" strike="noStrike" sz="1000">
                          <a:ln/>
                          <a:solidFill>
                            <a:srgbClr val="0A1F3D">
                              <a:alpha val="100000"/>
                            </a:srgbClr>
                          </a:solidFill>
                          <a:latin typeface="FZYaYiHei GB18030L2 R"/>
                          <a:ea typeface="FZYaYiHei GB18030L2 R"/>
                          <a:cs typeface="FZYaYiHei GB18030L2 R"/>
                        </a:rPr>
                        <a:t>external-files-path shareData/（</a:t>
                      </a:r>
                      <a:r>
                        <a:rPr b="true" i="false" strike="noStrike" sz="1000">
                          <a:ln/>
                          <a:solidFill>
                            <a:srgbClr val="2E7D32">
                              <a:alpha val="100000"/>
                            </a:srgbClr>
                          </a:solidFill>
                          <a:latin typeface="FZYaYiHei GB18030L2 R"/>
                          <a:ea typeface="FZYaYiHei GB18030L2 R"/>
                          <a:cs typeface="FZYaYiHei GB18030L2 R"/>
                        </a:rPr>
                        <a:t>安全</a:t>
                      </a:r>
                      <a:r>
                        <a:rPr b="false" i="false" strike="noStrike" sz="1000">
                          <a:ln/>
                          <a:solidFill>
                            <a:srgbClr val="0A1F3D">
                              <a:alpha val="100000"/>
                            </a:srgbClr>
                          </a:solidFill>
                          <a:latin typeface="FZYaYiHei GB18030L2 R"/>
                          <a:ea typeface="FZYaYiHei GB18030L2 R"/>
                          <a:cs typeface="FZYaYiHei GB18030L2 R"/>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true" bIns="133350" lIns="152400" rIns="152400" rot="0" tIns="133350" vert="horz" wrap="square"/>
                    <a:p>
                      <a:pPr algn="ctr">
                        <a:defRPr b="true" i="false" strike="noStrike" sz="1100">
                          <a:ln/>
                          <a:solidFill>
                            <a:srgbClr val="C62828">
                              <a:alpha val="100000"/>
                            </a:srgbClr>
                          </a:solidFill>
                          <a:latin typeface="Inter, sans-serif"/>
                          <a:ea typeface="Inter, sans-serif"/>
                          <a:cs typeface="Inter, sans-serif"/>
                        </a:defRPr>
                      </a:pPr>
                      <a:r>
                        <a:rPr b="true" i="false" strike="noStrike" sz="1100">
                          <a:ln/>
                          <a:solidFill>
                            <a:srgbClr val="C62828">
                              <a:alpha val="100000"/>
                            </a:srgbClr>
                          </a:solidFill>
                          <a:latin typeface="Inter, sans-serif"/>
                          <a:ea typeface="Inter, sans-serif"/>
                          <a:cs typeface="Inter,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true" bIns="133350" lIns="152400" rIns="152400" rot="0" tIns="133350" vert="horz" wrap="square"/>
                    <a:p>
                      <a:pPr algn="ctr">
                        <a:defRPr b="true" i="false" strike="noStrike" sz="1100">
                          <a:ln/>
                          <a:solidFill>
                            <a:srgbClr val="2E7D32">
                              <a:alpha val="100000"/>
                            </a:srgbClr>
                          </a:solidFill>
                          <a:latin typeface="Inter, sans-serif"/>
                          <a:ea typeface="Inter, sans-serif"/>
                          <a:cs typeface="Inter, sans-serif"/>
                        </a:defRPr>
                      </a:pPr>
                      <a:r>
                        <a:rPr b="true" i="false" strike="noStrike" sz="1100">
                          <a:ln/>
                          <a:solidFill>
                            <a:srgbClr val="2E7D32">
                              <a:alpha val="100000"/>
                            </a:srgbClr>
                          </a:solidFill>
                          <a:latin typeface="Inter, sans-serif"/>
                          <a:ea typeface="Inter, sans-serif"/>
                          <a:cs typeface="Inter,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133350" lIns="152400" rIns="152400" rot="0" tIns="133350" vert="horz" wrap="square"/>
                    <a:p>
                      <a:pPr algn="l">
                        <a:defRPr b="false" i="false" strike="noStrike" sz="11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100">
                          <a:ln/>
                          <a:solidFill>
                            <a:srgbClr val="0A1F3D">
                              <a:alpha val="100000"/>
                            </a:srgbClr>
                          </a:solidFill>
                          <a:latin typeface="&quot;FZYaYiHei GB18030L2 R&quot;, sans-serif"/>
                          <a:ea typeface="&quot;FZYaYiHei GB18030L2 R&quot;, sans-serif"/>
                          <a:cs typeface="&quot;FZYaYiHei GB18030L2 R&quot;, sans-serif"/>
                        </a:rPr>
                        <a:t>仅商店版有效</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r>
            </a:tbl>
          </a:graphicData>
        </a:graphic>
      </p:graphicFrame>
      <p:sp>
        <p:nvSpPr>
          <p:cNvPr id="11" name="AutoShape 11"/>
          <p:cNvSpPr/>
          <p:nvPr/>
        </p:nvSpPr>
        <p:spPr>
          <a:xfrm flipH="false" flipV="false" rot="0">
            <a:off x="457086" y="5585221"/>
            <a:ext cx="11274781" cy="465534"/>
          </a:xfrm>
          <a:prstGeom prst="roundRect">
            <a:avLst>
              <a:gd fmla="val 16075" name="adj"/>
            </a:avLst>
          </a:prstGeom>
          <a:solidFill>
            <a:srgbClr val="5B8CB8">
              <a:alpha val="7843"/>
            </a:srgbClr>
          </a:solidFill>
          <a:ln w="9525">
            <a:solidFill>
              <a:srgbClr val="C5CDD6">
                <a:alpha val="100000"/>
              </a:srgbClr>
            </a:solidFill>
            <a:prstDash val="solid"/>
            <a:headEnd type="none"/>
            <a:tailEnd type="none"/>
          </a:ln>
        </p:spPr>
      </p:sp>
      <p:sp>
        <p:nvSpPr>
          <p:cNvPr id="12" name="AutoShape 12"/>
          <p:cNvSpPr/>
          <p:nvPr/>
        </p:nvSpPr>
        <p:spPr>
          <a:xfrm flipH="false" flipV="false" rot="0">
            <a:off x="603853" y="5745717"/>
            <a:ext cx="136173" cy="136208"/>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3500"/>
                </a:moveTo>
                <a:lnTo>
                  <a:pt x="4499" y="2500"/>
                </a:lnTo>
                <a:lnTo>
                  <a:pt x="5499" y="2500"/>
                </a:lnTo>
                <a:lnTo>
                  <a:pt x="5499" y="3500"/>
                </a:lnTo>
                <a:lnTo>
                  <a:pt x="4499" y="3500"/>
                </a:lnTo>
                <a:moveTo>
                  <a:pt x="4499" y="7500"/>
                </a:moveTo>
                <a:lnTo>
                  <a:pt x="4499" y="4500"/>
                </a:lnTo>
                <a:lnTo>
                  <a:pt x="5499" y="4500"/>
                </a:lnTo>
                <a:lnTo>
                  <a:pt x="5499" y="7500"/>
                </a:lnTo>
              </a:path>
            </a:pathLst>
          </a:custGeom>
          <a:solidFill>
            <a:srgbClr val="5B8CB8">
              <a:alpha val="100000"/>
            </a:srgbClr>
          </a:solidFill>
          <a:ln>
            <a:headEnd type="none"/>
            <a:tailEnd type="none"/>
          </a:ln>
        </p:spPr>
      </p:sp>
      <p:sp>
        <p:nvSpPr>
          <p:cNvPr id="13" name="TextBox 13"/>
          <p:cNvSpPr txBox="true"/>
          <p:nvPr/>
        </p:nvSpPr>
        <p:spPr>
          <a:xfrm flipH="false" flipV="false" rot="0">
            <a:off x="797519" y="5736431"/>
            <a:ext cx="10772463" cy="142875"/>
          </a:xfrm>
          <a:prstGeom prst="rect">
            <a:avLst/>
          </a:prstGeom>
          <a:ln>
            <a:headEnd type="none"/>
            <a:tailEnd type="none"/>
          </a:ln>
        </p:spPr>
        <p:txBody>
          <a:bodyPr anchor="t" anchorCtr="false" bIns="0" lIns="0" rIns="0" rtlCol="false" tIns="0" vert="horz" wrap="none"/>
          <a:lstStyle/>
          <a:p>
            <a:pPr algn="l">
              <a:defRPr/>
            </a:pPr>
            <a:r>
              <a:rPr b="true" i="false" lang="en-US" strike="noStrike" sz="900">
                <a:ln/>
                <a:solidFill>
                  <a:srgbClr val="5B8CB8">
                    <a:alpha val="80000"/>
                  </a:srgbClr>
                </a:solidFill>
                <a:latin typeface="FZYaYiHei GB18030L2 R"/>
                <a:ea typeface="FZYaYiHei GB18030L2 R"/>
                <a:cs typeface="FZYaYiHei GB18030L2 R"/>
              </a:rPr>
              <a:t>结论：</a:t>
            </a:r>
            <a:r>
              <a:rPr b="false" i="false" strike="noStrike" sz="900">
                <a:ln/>
                <a:solidFill>
                  <a:srgbClr val="0A1F3D">
                    <a:alpha val="80000"/>
                  </a:srgbClr>
                </a:solidFill>
                <a:latin typeface="FZYaYiHei GB18030L2 R"/>
                <a:ea typeface="FZYaYiHei GB18030L2 R"/>
                <a:cs typeface="FZYaYiHei GB18030L2 R"/>
              </a:rPr>
              <a:t>危险配置未被删除，安全配置仅叠加存在，导致"安全门与危险门并存"的悖论局面。</a:t>
            </a:r>
            <a:endParaRPr lang="en-US" sz="1100"/>
          </a:p>
        </p:txBody>
      </p:sp>
    </p:spTree>
  </p:cSld>
  <p:clrMapOvr>
    <a:masterClrMapping/>
  </p:clrMapOvr>
</p:sld>
</file>

<file path=ppt/slides/slide46.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CHANNEL COMPARISON</a:t>
            </a:r>
            <a:endParaRPr lang="en-US" sz="1100"/>
          </a:p>
        </p:txBody>
      </p:sp>
      <p:sp>
        <p:nvSpPr>
          <p:cNvPr id="4" name="TextBox 4"/>
          <p:cNvSpPr txBox="true"/>
          <p:nvPr/>
        </p:nvSpPr>
        <p:spPr>
          <a:xfrm flipH="false" flipV="false" rot="0">
            <a:off x="457086" y="7620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渠道版本对比：开发者的真实意图 + 潜在风险</a:t>
            </a:r>
            <a:endParaRPr lang="en-US" sz="1100"/>
          </a:p>
        </p:txBody>
      </p:sp>
      <p:sp>
        <p:nvSpPr>
          <p:cNvPr id="5" name="TextBox 5"/>
          <p:cNvSpPr txBox="true"/>
          <p:nvPr/>
        </p:nvSpPr>
        <p:spPr>
          <a:xfrm flipH="false" flipV="false" rot="0">
            <a:off x="457086" y="1390650"/>
            <a:ext cx="1127478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74901"/>
                  </a:srgbClr>
                </a:solidFill>
                <a:latin typeface="FZYaYiHei GB18030L2 R"/>
                <a:ea typeface="FZYaYiHei GB18030L2 R"/>
                <a:cs typeface="FZYaYiHei GB18030L2 R"/>
              </a:rPr>
              <a:t>技术债务不敢清：新旧配置并存，隐患残留的折中方案</a:t>
            </a:r>
            <a:endParaRPr lang="en-US" sz="1100"/>
          </a:p>
        </p:txBody>
      </p:sp>
      <p:sp>
        <p:nvSpPr>
          <p:cNvPr id="6" name="AutoShape 6"/>
          <p:cNvSpPr/>
          <p:nvPr/>
        </p:nvSpPr>
        <p:spPr>
          <a:xfrm flipH="false" flipV="false" rot="0">
            <a:off x="457086" y="2163068"/>
            <a:ext cx="5485028" cy="9525"/>
          </a:xfrm>
          <a:prstGeom prst="line">
            <a:avLst/>
          </a:prstGeom>
          <a:ln w="9525">
            <a:solidFill>
              <a:srgbClr val="C5CDD6">
                <a:alpha val="60000"/>
              </a:srgbClr>
            </a:solidFill>
            <a:prstDash val="solid"/>
            <a:headEnd type="none"/>
            <a:tailEnd type="none"/>
          </a:ln>
        </p:spPr>
      </p:sp>
      <p:sp>
        <p:nvSpPr>
          <p:cNvPr id="7" name="AutoShape 7"/>
          <p:cNvSpPr/>
          <p:nvPr/>
        </p:nvSpPr>
        <p:spPr>
          <a:xfrm flipH="false" flipV="false" rot="0">
            <a:off x="448307" y="1929705"/>
            <a:ext cx="123795" cy="123825"/>
          </a:xfrm>
          <a:custGeom>
            <a:rect b="b" l="l" r="r" t="t"/>
            <a:pathLst>
              <a:path h="10000" w="9998">
                <a:moveTo>
                  <a:pt x="0" y="7059"/>
                </a:moveTo>
                <a:lnTo>
                  <a:pt x="1428" y="7059"/>
                </a:lnTo>
                <a:lnTo>
                  <a:pt x="1428" y="3235"/>
                </a:lnTo>
                <a:cubicBezTo>
                  <a:pt x="1428" y="2757"/>
                  <a:pt x="1525" y="2316"/>
                  <a:pt x="1719" y="1912"/>
                </a:cubicBezTo>
                <a:cubicBezTo>
                  <a:pt x="1912" y="1508"/>
                  <a:pt x="2172" y="1186"/>
                  <a:pt x="2500" y="947"/>
                </a:cubicBezTo>
                <a:cubicBezTo>
                  <a:pt x="2826" y="707"/>
                  <a:pt x="3183" y="588"/>
                  <a:pt x="3571" y="588"/>
                </a:cubicBezTo>
                <a:cubicBezTo>
                  <a:pt x="3958" y="588"/>
                  <a:pt x="4315" y="707"/>
                  <a:pt x="4642" y="947"/>
                </a:cubicBezTo>
                <a:cubicBezTo>
                  <a:pt x="4968" y="1186"/>
                  <a:pt x="5229" y="1508"/>
                  <a:pt x="5423" y="1912"/>
                </a:cubicBezTo>
                <a:cubicBezTo>
                  <a:pt x="5616" y="2316"/>
                  <a:pt x="5713" y="2757"/>
                  <a:pt x="5713" y="3235"/>
                </a:cubicBezTo>
                <a:lnTo>
                  <a:pt x="5713" y="7353"/>
                </a:lnTo>
                <a:cubicBezTo>
                  <a:pt x="5713" y="7619"/>
                  <a:pt x="5767" y="7864"/>
                  <a:pt x="5875" y="8088"/>
                </a:cubicBezTo>
                <a:cubicBezTo>
                  <a:pt x="5983" y="8312"/>
                  <a:pt x="6127" y="8490"/>
                  <a:pt x="6308" y="8624"/>
                </a:cubicBezTo>
                <a:cubicBezTo>
                  <a:pt x="6489" y="8757"/>
                  <a:pt x="6687" y="8824"/>
                  <a:pt x="6903" y="8824"/>
                </a:cubicBezTo>
                <a:cubicBezTo>
                  <a:pt x="7119" y="8824"/>
                  <a:pt x="7317" y="8757"/>
                  <a:pt x="7498" y="8624"/>
                </a:cubicBezTo>
                <a:cubicBezTo>
                  <a:pt x="7679" y="8490"/>
                  <a:pt x="7824" y="8312"/>
                  <a:pt x="7932" y="8088"/>
                </a:cubicBezTo>
                <a:cubicBezTo>
                  <a:pt x="8040" y="7864"/>
                  <a:pt x="8094" y="7619"/>
                  <a:pt x="8094" y="7353"/>
                </a:cubicBezTo>
                <a:lnTo>
                  <a:pt x="8094" y="3424"/>
                </a:lnTo>
                <a:cubicBezTo>
                  <a:pt x="7814" y="3306"/>
                  <a:pt x="7586" y="3094"/>
                  <a:pt x="7408" y="2788"/>
                </a:cubicBezTo>
                <a:cubicBezTo>
                  <a:pt x="7230" y="2482"/>
                  <a:pt x="7141" y="2141"/>
                  <a:pt x="7141" y="1765"/>
                </a:cubicBezTo>
                <a:cubicBezTo>
                  <a:pt x="7141" y="1443"/>
                  <a:pt x="7204" y="1146"/>
                  <a:pt x="7332" y="876"/>
                </a:cubicBezTo>
                <a:cubicBezTo>
                  <a:pt x="7458" y="606"/>
                  <a:pt x="7631" y="392"/>
                  <a:pt x="7851" y="235"/>
                </a:cubicBezTo>
                <a:cubicBezTo>
                  <a:pt x="8069" y="78"/>
                  <a:pt x="8309" y="0"/>
                  <a:pt x="8570" y="0"/>
                </a:cubicBezTo>
                <a:cubicBezTo>
                  <a:pt x="8830" y="0"/>
                  <a:pt x="9069" y="78"/>
                  <a:pt x="9289" y="235"/>
                </a:cubicBezTo>
                <a:cubicBezTo>
                  <a:pt x="9507" y="392"/>
                  <a:pt x="9680" y="606"/>
                  <a:pt x="9808" y="876"/>
                </a:cubicBezTo>
                <a:cubicBezTo>
                  <a:pt x="9934" y="1146"/>
                  <a:pt x="9998" y="1443"/>
                  <a:pt x="9998" y="1765"/>
                </a:cubicBezTo>
                <a:cubicBezTo>
                  <a:pt x="9998" y="2141"/>
                  <a:pt x="9909" y="2482"/>
                  <a:pt x="9731" y="2788"/>
                </a:cubicBezTo>
                <a:cubicBezTo>
                  <a:pt x="9553" y="3094"/>
                  <a:pt x="9325" y="3306"/>
                  <a:pt x="9046" y="3424"/>
                </a:cubicBezTo>
                <a:lnTo>
                  <a:pt x="9046" y="7353"/>
                </a:lnTo>
                <a:cubicBezTo>
                  <a:pt x="9046" y="7831"/>
                  <a:pt x="8949" y="8272"/>
                  <a:pt x="8755" y="8676"/>
                </a:cubicBezTo>
                <a:cubicBezTo>
                  <a:pt x="8561" y="9080"/>
                  <a:pt x="8301" y="9401"/>
                  <a:pt x="7975" y="9641"/>
                </a:cubicBezTo>
                <a:cubicBezTo>
                  <a:pt x="7647" y="9880"/>
                  <a:pt x="7290" y="10000"/>
                  <a:pt x="6903" y="10000"/>
                </a:cubicBezTo>
                <a:cubicBezTo>
                  <a:pt x="6516" y="10000"/>
                  <a:pt x="6159" y="9880"/>
                  <a:pt x="5832" y="9641"/>
                </a:cubicBezTo>
                <a:cubicBezTo>
                  <a:pt x="5505" y="9401"/>
                  <a:pt x="5245" y="9080"/>
                  <a:pt x="5051" y="8676"/>
                </a:cubicBezTo>
                <a:cubicBezTo>
                  <a:pt x="4857" y="8272"/>
                  <a:pt x="4761" y="7831"/>
                  <a:pt x="4761" y="7353"/>
                </a:cubicBezTo>
                <a:lnTo>
                  <a:pt x="4761" y="3235"/>
                </a:lnTo>
                <a:cubicBezTo>
                  <a:pt x="4761" y="2968"/>
                  <a:pt x="4707" y="2723"/>
                  <a:pt x="4599" y="2500"/>
                </a:cubicBezTo>
                <a:cubicBezTo>
                  <a:pt x="4491" y="2276"/>
                  <a:pt x="4346" y="2098"/>
                  <a:pt x="4166" y="1965"/>
                </a:cubicBezTo>
                <a:cubicBezTo>
                  <a:pt x="3984" y="1831"/>
                  <a:pt x="3786" y="1765"/>
                  <a:pt x="3571" y="1765"/>
                </a:cubicBezTo>
                <a:cubicBezTo>
                  <a:pt x="3355" y="1765"/>
                  <a:pt x="3156" y="1831"/>
                  <a:pt x="2976" y="1965"/>
                </a:cubicBezTo>
                <a:cubicBezTo>
                  <a:pt x="2794" y="2098"/>
                  <a:pt x="2650" y="2276"/>
                  <a:pt x="2542" y="2500"/>
                </a:cubicBezTo>
                <a:cubicBezTo>
                  <a:pt x="2434" y="2723"/>
                  <a:pt x="2380" y="2968"/>
                  <a:pt x="2380" y="3235"/>
                </a:cubicBezTo>
                <a:lnTo>
                  <a:pt x="2380" y="7059"/>
                </a:lnTo>
                <a:lnTo>
                  <a:pt x="3809" y="7059"/>
                </a:lnTo>
                <a:lnTo>
                  <a:pt x="1904" y="10000"/>
                </a:lnTo>
                <a:lnTo>
                  <a:pt x="0" y="7059"/>
                </a:lnTo>
                <a:moveTo>
                  <a:pt x="8570" y="2353"/>
                </a:moveTo>
                <a:cubicBezTo>
                  <a:pt x="8703" y="2353"/>
                  <a:pt x="8816" y="2296"/>
                  <a:pt x="8908" y="2182"/>
                </a:cubicBezTo>
                <a:cubicBezTo>
                  <a:pt x="9000" y="2068"/>
                  <a:pt x="9046" y="1929"/>
                  <a:pt x="9046" y="1765"/>
                </a:cubicBezTo>
                <a:cubicBezTo>
                  <a:pt x="9046" y="1600"/>
                  <a:pt x="9000" y="1461"/>
                  <a:pt x="8908" y="1347"/>
                </a:cubicBezTo>
                <a:cubicBezTo>
                  <a:pt x="8816" y="1233"/>
                  <a:pt x="8703" y="1176"/>
                  <a:pt x="8570" y="1176"/>
                </a:cubicBezTo>
                <a:cubicBezTo>
                  <a:pt x="8436" y="1176"/>
                  <a:pt x="8324" y="1233"/>
                  <a:pt x="8232" y="1347"/>
                </a:cubicBezTo>
                <a:cubicBezTo>
                  <a:pt x="8140" y="1461"/>
                  <a:pt x="8094" y="1600"/>
                  <a:pt x="8094" y="1765"/>
                </a:cubicBezTo>
                <a:cubicBezTo>
                  <a:pt x="8094" y="1929"/>
                  <a:pt x="8140" y="2068"/>
                  <a:pt x="8232" y="2182"/>
                </a:cubicBezTo>
                <a:cubicBezTo>
                  <a:pt x="8324" y="2296"/>
                  <a:pt x="8436" y="2353"/>
                  <a:pt x="8570" y="2353"/>
                </a:cubicBezTo>
              </a:path>
            </a:pathLst>
          </a:custGeom>
          <a:solidFill>
            <a:srgbClr val="0A1F3D">
              <a:alpha val="100000"/>
            </a:srgbClr>
          </a:solidFill>
          <a:ln>
            <a:headEnd type="none"/>
            <a:tailEnd type="none"/>
          </a:ln>
        </p:spPr>
      </p:sp>
      <p:sp>
        <p:nvSpPr>
          <p:cNvPr id="8" name="TextBox 8"/>
          <p:cNvSpPr txBox="true"/>
          <p:nvPr/>
        </p:nvSpPr>
        <p:spPr>
          <a:xfrm flipH="false" flipV="false" rot="0">
            <a:off x="620458" y="1920180"/>
            <a:ext cx="5321656"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推测修复历程</a:t>
            </a:r>
            <a:endParaRPr lang="en-US" sz="1100"/>
          </a:p>
        </p:txBody>
      </p:sp>
      <p:sp>
        <p:nvSpPr>
          <p:cNvPr id="9" name="TextBox 9"/>
          <p:cNvSpPr txBox="true"/>
          <p:nvPr/>
        </p:nvSpPr>
        <p:spPr>
          <a:xfrm flipH="false" flipV="false" rot="0">
            <a:off x="457086" y="3155603"/>
            <a:ext cx="228543" cy="152400"/>
          </a:xfrm>
          <a:prstGeom prst="rect">
            <a:avLst/>
          </a:prstGeom>
          <a:ln>
            <a:headEnd type="none"/>
            <a:tailEnd type="none"/>
          </a:ln>
        </p:spPr>
        <p:txBody>
          <a:bodyPr anchor="t" anchorCtr="false" bIns="0" lIns="0" rIns="0" rtlCol="false" tIns="0" vert="horz" wrap="none"/>
          <a:lstStyle/>
          <a:p>
            <a:pPr algn="l">
              <a:defRPr/>
            </a:pPr>
            <a:r>
              <a:rPr b="true" i="false" lang="en-US" strike="noStrike" sz="1000">
                <a:ln/>
                <a:solidFill>
                  <a:srgbClr val="5B8CB8">
                    <a:alpha val="100000"/>
                  </a:srgbClr>
                </a:solidFill>
                <a:latin typeface="Inter"/>
                <a:ea typeface="Inter"/>
                <a:cs typeface="Inter"/>
              </a:rPr>
              <a:t>01</a:t>
            </a:r>
            <a:endParaRPr lang="en-US" sz="1100"/>
          </a:p>
        </p:txBody>
      </p:sp>
      <p:sp>
        <p:nvSpPr>
          <p:cNvPr id="10" name="TextBox 10"/>
          <p:cNvSpPr txBox="true"/>
          <p:nvPr/>
        </p:nvSpPr>
        <p:spPr>
          <a:xfrm flipH="false" flipV="false" rot="0">
            <a:off x="799899" y="3165128"/>
            <a:ext cx="1657233"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识别FileProvider配置问题</a:t>
            </a:r>
            <a:endParaRPr lang="en-US" sz="1100"/>
          </a:p>
        </p:txBody>
      </p:sp>
      <p:sp>
        <p:nvSpPr>
          <p:cNvPr id="11" name="TextBox 11"/>
          <p:cNvSpPr txBox="true"/>
          <p:nvPr/>
        </p:nvSpPr>
        <p:spPr>
          <a:xfrm flipH="false" flipV="false" rot="0">
            <a:off x="457086" y="3536603"/>
            <a:ext cx="228543" cy="152400"/>
          </a:xfrm>
          <a:prstGeom prst="rect">
            <a:avLst/>
          </a:prstGeom>
          <a:ln>
            <a:headEnd type="none"/>
            <a:tailEnd type="none"/>
          </a:ln>
        </p:spPr>
        <p:txBody>
          <a:bodyPr anchor="t" anchorCtr="false" bIns="0" lIns="0" rIns="0" rtlCol="false" tIns="0" vert="horz" wrap="none"/>
          <a:lstStyle/>
          <a:p>
            <a:pPr algn="l">
              <a:defRPr/>
            </a:pPr>
            <a:r>
              <a:rPr b="true" i="false" lang="en-US" strike="noStrike" sz="1000">
                <a:ln/>
                <a:solidFill>
                  <a:srgbClr val="5B8CB8">
                    <a:alpha val="100000"/>
                  </a:srgbClr>
                </a:solidFill>
                <a:latin typeface="Inter"/>
                <a:ea typeface="Inter"/>
                <a:cs typeface="Inter"/>
              </a:rPr>
              <a:t>02</a:t>
            </a:r>
            <a:endParaRPr lang="en-US" sz="1100"/>
          </a:p>
        </p:txBody>
      </p:sp>
      <p:sp>
        <p:nvSpPr>
          <p:cNvPr id="12" name="TextBox 12"/>
          <p:cNvSpPr txBox="true"/>
          <p:nvPr/>
        </p:nvSpPr>
        <p:spPr>
          <a:xfrm flipH="false" flipV="false" rot="0">
            <a:off x="799899" y="3546128"/>
            <a:ext cx="1180804"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新功能按规范配置</a:t>
            </a:r>
            <a:endParaRPr lang="en-US" sz="1100"/>
          </a:p>
        </p:txBody>
      </p:sp>
      <p:sp>
        <p:nvSpPr>
          <p:cNvPr id="13" name="TextBox 13"/>
          <p:cNvSpPr txBox="true"/>
          <p:nvPr/>
        </p:nvSpPr>
        <p:spPr>
          <a:xfrm flipH="false" flipV="false" rot="0">
            <a:off x="457086" y="3917603"/>
            <a:ext cx="228543" cy="152400"/>
          </a:xfrm>
          <a:prstGeom prst="rect">
            <a:avLst/>
          </a:prstGeom>
          <a:ln>
            <a:headEnd type="none"/>
            <a:tailEnd type="none"/>
          </a:ln>
        </p:spPr>
        <p:txBody>
          <a:bodyPr anchor="t" anchorCtr="false" bIns="0" lIns="0" rIns="0" rtlCol="false" tIns="0" vert="horz" wrap="none"/>
          <a:lstStyle/>
          <a:p>
            <a:pPr algn="l">
              <a:defRPr/>
            </a:pPr>
            <a:r>
              <a:rPr b="true" i="false" lang="en-US" strike="noStrike" sz="1000">
                <a:ln/>
                <a:solidFill>
                  <a:srgbClr val="5B8CB8">
                    <a:alpha val="100000"/>
                  </a:srgbClr>
                </a:solidFill>
                <a:latin typeface="Inter"/>
                <a:ea typeface="Inter"/>
                <a:cs typeface="Inter"/>
              </a:rPr>
              <a:t>03</a:t>
            </a:r>
            <a:endParaRPr lang="en-US" sz="1100"/>
          </a:p>
        </p:txBody>
      </p:sp>
      <p:sp>
        <p:nvSpPr>
          <p:cNvPr id="14" name="TextBox 14"/>
          <p:cNvSpPr txBox="true"/>
          <p:nvPr/>
        </p:nvSpPr>
        <p:spPr>
          <a:xfrm flipH="false" flipV="false" rot="0">
            <a:off x="799899" y="3927128"/>
            <a:ext cx="2506086"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5B8CB8">
                    <a:alpha val="85098"/>
                  </a:srgbClr>
                </a:solidFill>
                <a:latin typeface="FZYaYiHei GB18030L2 R"/>
                <a:ea typeface="FZYaYiHei GB18030L2 R"/>
                <a:cs typeface="FZYaYiHei GB18030L2 R"/>
              </a:rPr>
              <a:t>不敢删除旧配置</a:t>
            </a:r>
            <a:r>
              <a:rPr b="false" i="false" strike="noStrike" sz="1100">
                <a:ln/>
                <a:solidFill>
                  <a:srgbClr val="0A1F3D">
                    <a:alpha val="85098"/>
                  </a:srgbClr>
                </a:solidFill>
                <a:latin typeface="FZYaYiHei GB18030L2 R"/>
                <a:ea typeface="FZYaYiHei GB18030L2 R"/>
                <a:cs typeface="FZYaYiHei GB18030L2 R"/>
              </a:rPr>
              <a:t>（历史依赖/回归风险）</a:t>
            </a:r>
            <a:endParaRPr lang="en-US" sz="1100"/>
          </a:p>
        </p:txBody>
      </p:sp>
      <p:sp>
        <p:nvSpPr>
          <p:cNvPr id="15" name="TextBox 15"/>
          <p:cNvSpPr txBox="true"/>
          <p:nvPr/>
        </p:nvSpPr>
        <p:spPr>
          <a:xfrm flipH="false" flipV="false" rot="0">
            <a:off x="457086" y="4298603"/>
            <a:ext cx="228543" cy="152400"/>
          </a:xfrm>
          <a:prstGeom prst="rect">
            <a:avLst/>
          </a:prstGeom>
          <a:ln>
            <a:headEnd type="none"/>
            <a:tailEnd type="none"/>
          </a:ln>
        </p:spPr>
        <p:txBody>
          <a:bodyPr anchor="t" anchorCtr="false" bIns="0" lIns="0" rIns="0" rtlCol="false" tIns="0" vert="horz" wrap="none"/>
          <a:lstStyle/>
          <a:p>
            <a:pPr algn="l">
              <a:defRPr/>
            </a:pPr>
            <a:r>
              <a:rPr b="true" i="false" lang="en-US" strike="noStrike" sz="1000">
                <a:ln/>
                <a:solidFill>
                  <a:srgbClr val="5B8CB8">
                    <a:alpha val="100000"/>
                  </a:srgbClr>
                </a:solidFill>
                <a:latin typeface="Inter"/>
                <a:ea typeface="Inter"/>
                <a:cs typeface="Inter"/>
              </a:rPr>
              <a:t>04</a:t>
            </a:r>
            <a:endParaRPr lang="en-US" sz="1100"/>
          </a:p>
        </p:txBody>
      </p:sp>
      <p:sp>
        <p:nvSpPr>
          <p:cNvPr id="16" name="TextBox 16"/>
          <p:cNvSpPr txBox="true"/>
          <p:nvPr/>
        </p:nvSpPr>
        <p:spPr>
          <a:xfrm flipH="false" flipV="false" rot="0">
            <a:off x="799899" y="4308128"/>
            <a:ext cx="1323644"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商店版推送</a:t>
            </a:r>
            <a:r>
              <a:rPr b="false" i="false" strike="noStrike" sz="1100">
                <a:ln/>
                <a:solidFill>
                  <a:srgbClr val="5B8CB8">
                    <a:alpha val="85098"/>
                  </a:srgbClr>
                </a:solidFill>
                <a:latin typeface="FZYaYiHei GB18030L2 R"/>
                <a:ea typeface="FZYaYiHei GB18030L2 R"/>
                <a:cs typeface="FZYaYiHei GB18030L2 R"/>
              </a:rPr>
              <a:t>部分修复</a:t>
            </a:r>
            <a:endParaRPr lang="en-US" sz="1100"/>
          </a:p>
        </p:txBody>
      </p:sp>
      <p:sp>
        <p:nvSpPr>
          <p:cNvPr id="17" name="TextBox 17"/>
          <p:cNvSpPr txBox="true"/>
          <p:nvPr/>
        </p:nvSpPr>
        <p:spPr>
          <a:xfrm flipH="false" flipV="false" rot="0">
            <a:off x="457086" y="4679603"/>
            <a:ext cx="228543" cy="152400"/>
          </a:xfrm>
          <a:prstGeom prst="rect">
            <a:avLst/>
          </a:prstGeom>
          <a:ln>
            <a:headEnd type="none"/>
            <a:tailEnd type="none"/>
          </a:ln>
        </p:spPr>
        <p:txBody>
          <a:bodyPr anchor="t" anchorCtr="false" bIns="0" lIns="0" rIns="0" rtlCol="false" tIns="0" vert="horz" wrap="none"/>
          <a:lstStyle/>
          <a:p>
            <a:pPr algn="l">
              <a:defRPr/>
            </a:pPr>
            <a:r>
              <a:rPr b="true" i="false" lang="en-US" strike="noStrike" sz="1000">
                <a:ln/>
                <a:solidFill>
                  <a:srgbClr val="5B8CB8">
                    <a:alpha val="100000"/>
                  </a:srgbClr>
                </a:solidFill>
                <a:latin typeface="Inter"/>
                <a:ea typeface="Inter"/>
                <a:cs typeface="Inter"/>
              </a:rPr>
              <a:t>05</a:t>
            </a:r>
            <a:endParaRPr lang="en-US" sz="1100"/>
          </a:p>
        </p:txBody>
      </p:sp>
      <p:sp>
        <p:nvSpPr>
          <p:cNvPr id="18" name="TextBox 18"/>
          <p:cNvSpPr txBox="true"/>
          <p:nvPr/>
        </p:nvSpPr>
        <p:spPr>
          <a:xfrm flipH="false" flipV="false" rot="0">
            <a:off x="799899" y="4689128"/>
            <a:ext cx="203784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官网版</a:t>
            </a:r>
            <a:r>
              <a:rPr b="false" i="false" strike="noStrike" sz="1100">
                <a:ln/>
                <a:solidFill>
                  <a:srgbClr val="5B8CB8">
                    <a:alpha val="85098"/>
                  </a:srgbClr>
                </a:solidFill>
                <a:latin typeface="FZYaYiHei GB18030L2 R"/>
                <a:ea typeface="FZYaYiHei GB18030L2 R"/>
                <a:cs typeface="FZYaYiHei GB18030L2 R"/>
              </a:rPr>
              <a:t>未同步</a:t>
            </a:r>
            <a:r>
              <a:rPr b="false" i="false" strike="noStrike" sz="1100">
                <a:ln/>
                <a:solidFill>
                  <a:srgbClr val="0A1F3D">
                    <a:alpha val="85098"/>
                  </a:srgbClr>
                </a:solidFill>
                <a:latin typeface="FZYaYiHei GB18030L2 R"/>
                <a:ea typeface="FZYaYiHei GB18030L2 R"/>
                <a:cs typeface="FZYaYiHei GB18030L2 R"/>
              </a:rPr>
              <a:t>（分支管理混乱）</a:t>
            </a:r>
            <a:endParaRPr lang="en-US" sz="1100"/>
          </a:p>
        </p:txBody>
      </p:sp>
      <p:sp>
        <p:nvSpPr>
          <p:cNvPr id="19" name="AutoShape 19"/>
          <p:cNvSpPr/>
          <p:nvPr/>
        </p:nvSpPr>
        <p:spPr>
          <a:xfrm flipH="false" flipV="false" rot="0">
            <a:off x="6246838" y="2163068"/>
            <a:ext cx="5485028" cy="9525"/>
          </a:xfrm>
          <a:prstGeom prst="line">
            <a:avLst/>
          </a:prstGeom>
          <a:ln w="9525">
            <a:solidFill>
              <a:srgbClr val="C5CDD6">
                <a:alpha val="60000"/>
              </a:srgbClr>
            </a:solidFill>
            <a:prstDash val="solid"/>
            <a:headEnd type="none"/>
            <a:tailEnd type="none"/>
          </a:ln>
        </p:spPr>
      </p:sp>
      <p:sp>
        <p:nvSpPr>
          <p:cNvPr id="20" name="TextBox 20"/>
          <p:cNvSpPr txBox="true"/>
          <p:nvPr/>
        </p:nvSpPr>
        <p:spPr>
          <a:xfrm flipH="false" flipV="false" rot="0">
            <a:off x="6303974" y="1920180"/>
            <a:ext cx="5427892"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风险状态对比</a:t>
            </a:r>
            <a:endParaRPr lang="en-US" sz="1100"/>
          </a:p>
        </p:txBody>
      </p:sp>
      <p:sp>
        <p:nvSpPr>
          <p:cNvPr id="21" name="AutoShape 21"/>
          <p:cNvSpPr/>
          <p:nvPr/>
        </p:nvSpPr>
        <p:spPr>
          <a:xfrm flipH="false" flipV="false" rot="0">
            <a:off x="6246838" y="2401193"/>
            <a:ext cx="5485028" cy="1516409"/>
          </a:xfrm>
          <a:prstGeom prst="rect">
            <a:avLst/>
          </a:prstGeom>
          <a:solidFill>
            <a:srgbClr val="E8EBEF">
              <a:alpha val="100000"/>
            </a:srgbClr>
          </a:solidFill>
          <a:ln w="9525">
            <a:solidFill>
              <a:srgbClr val="C5CDD6">
                <a:alpha val="100000"/>
              </a:srgbClr>
            </a:solidFill>
            <a:prstDash val="solid"/>
            <a:headEnd type="none"/>
            <a:tailEnd type="none"/>
          </a:ln>
        </p:spPr>
      </p:sp>
      <p:sp>
        <p:nvSpPr>
          <p:cNvPr id="22" name="AutoShape 22"/>
          <p:cNvSpPr/>
          <p:nvPr/>
        </p:nvSpPr>
        <p:spPr>
          <a:xfrm flipH="false" flipV="false" rot="0">
            <a:off x="6246838" y="2401193"/>
            <a:ext cx="5485028" cy="9525"/>
          </a:xfrm>
          <a:prstGeom prst="line">
            <a:avLst/>
          </a:prstGeom>
          <a:ln w="28575">
            <a:solidFill>
              <a:srgbClr val="5B8CB8">
                <a:alpha val="100000"/>
              </a:srgbClr>
            </a:solidFill>
            <a:prstDash val="solid"/>
            <a:headEnd type="none"/>
            <a:tailEnd type="none"/>
          </a:ln>
        </p:spPr>
      </p:sp>
      <p:sp>
        <p:nvSpPr>
          <p:cNvPr id="23" name="TextBox 23"/>
          <p:cNvSpPr txBox="true"/>
          <p:nvPr/>
        </p:nvSpPr>
        <p:spPr>
          <a:xfrm flipH="false" flipV="false" rot="0">
            <a:off x="6484903" y="2722216"/>
            <a:ext cx="553651"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官网版</a:t>
            </a:r>
            <a:endParaRPr lang="en-US" sz="1100"/>
          </a:p>
        </p:txBody>
      </p:sp>
      <p:sp>
        <p:nvSpPr>
          <p:cNvPr id="24" name="AutoShape 24"/>
          <p:cNvSpPr/>
          <p:nvPr/>
        </p:nvSpPr>
        <p:spPr>
          <a:xfrm flipH="false" flipV="false" rot="0">
            <a:off x="7105213" y="2717453"/>
            <a:ext cx="666732" cy="209550"/>
          </a:xfrm>
          <a:prstGeom prst="roundRect">
            <a:avLst>
              <a:gd fmla="val 50000" name="adj"/>
            </a:avLst>
          </a:prstGeom>
          <a:solidFill>
            <a:srgbClr val="5B8CB8">
              <a:alpha val="14901"/>
            </a:srgbClr>
          </a:solidFill>
          <a:ln>
            <a:headEnd type="none"/>
            <a:tailEnd type="none"/>
          </a:ln>
        </p:spPr>
      </p:sp>
      <p:sp>
        <p:nvSpPr>
          <p:cNvPr id="25" name="TextBox 25"/>
          <p:cNvSpPr txBox="true"/>
          <p:nvPr/>
        </p:nvSpPr>
        <p:spPr>
          <a:xfrm flipH="false" flipV="false" rot="0">
            <a:off x="7181394" y="2755553"/>
            <a:ext cx="59055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Alibaba PuHuiTi 3.0 55 Regular"/>
                <a:ea typeface="Alibaba PuHuiTi 3.0 55 Regular"/>
                <a:cs typeface="Alibaba PuHuiTi 3.0 55 Regular"/>
              </a:rPr>
              <a:t>OFFICIAL</a:t>
            </a:r>
            <a:endParaRPr lang="en-US" sz="1100"/>
          </a:p>
        </p:txBody>
      </p:sp>
      <p:sp>
        <p:nvSpPr>
          <p:cNvPr id="26" name="TextBox 26"/>
          <p:cNvSpPr txBox="true"/>
          <p:nvPr/>
        </p:nvSpPr>
        <p:spPr>
          <a:xfrm flipH="false" flipV="false" rot="0">
            <a:off x="6484903" y="3093691"/>
            <a:ext cx="5008898"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5098"/>
                  </a:srgbClr>
                </a:solidFill>
                <a:latin typeface="FZYaYiHei GB18030L2 R"/>
                <a:ea typeface="FZYaYiHei GB18030L2 R"/>
                <a:cs typeface="FZYaYiHei GB18030L2 R"/>
              </a:rPr>
              <a:t>危险配置完全存在，未做任何安全加固</a:t>
            </a:r>
            <a:endParaRPr lang="en-US" sz="1100"/>
          </a:p>
        </p:txBody>
      </p:sp>
      <p:sp>
        <p:nvSpPr>
          <p:cNvPr id="27" name="TextBox 27"/>
          <p:cNvSpPr txBox="true"/>
          <p:nvPr/>
        </p:nvSpPr>
        <p:spPr>
          <a:xfrm flipH="false" flipV="false" rot="0">
            <a:off x="6484903" y="3477518"/>
            <a:ext cx="485653"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风险等级</a:t>
            </a:r>
            <a:endParaRPr lang="en-US" sz="1100"/>
          </a:p>
        </p:txBody>
      </p:sp>
      <p:sp>
        <p:nvSpPr>
          <p:cNvPr id="28" name="TextBox 28"/>
          <p:cNvSpPr txBox="true"/>
          <p:nvPr/>
        </p:nvSpPr>
        <p:spPr>
          <a:xfrm flipH="false" flipV="false" rot="0">
            <a:off x="7018170" y="3463230"/>
            <a:ext cx="1151195"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C45C4A">
                    <a:alpha val="100000"/>
                  </a:srgbClr>
                </a:solidFill>
                <a:latin typeface="Alibaba PuHuiTi 3.0 55 Regular"/>
                <a:ea typeface="Alibaba PuHuiTi 3.0 55 Regular"/>
                <a:cs typeface="Alibaba PuHuiTi 3.0 55 Regular"/>
              </a:rPr>
              <a:t>⭐⭐⭐⭐⭐ 致命</a:t>
            </a:r>
            <a:endParaRPr lang="en-US" sz="1100"/>
          </a:p>
        </p:txBody>
      </p:sp>
      <p:sp>
        <p:nvSpPr>
          <p:cNvPr id="29" name="AutoShape 29"/>
          <p:cNvSpPr/>
          <p:nvPr/>
        </p:nvSpPr>
        <p:spPr>
          <a:xfrm flipH="false" flipV="false" rot="0">
            <a:off x="6246838" y="4108103"/>
            <a:ext cx="5485028" cy="1516409"/>
          </a:xfrm>
          <a:prstGeom prst="rect">
            <a:avLst/>
          </a:prstGeom>
          <a:solidFill>
            <a:srgbClr val="E8EBEF">
              <a:alpha val="100000"/>
            </a:srgbClr>
          </a:solidFill>
          <a:ln w="9525">
            <a:solidFill>
              <a:srgbClr val="C5CDD6">
                <a:alpha val="100000"/>
              </a:srgbClr>
            </a:solidFill>
            <a:prstDash val="solid"/>
            <a:headEnd type="none"/>
            <a:tailEnd type="none"/>
          </a:ln>
        </p:spPr>
      </p:sp>
      <p:sp>
        <p:nvSpPr>
          <p:cNvPr id="30" name="AutoShape 30"/>
          <p:cNvSpPr/>
          <p:nvPr/>
        </p:nvSpPr>
        <p:spPr>
          <a:xfrm flipH="false" flipV="false" rot="0">
            <a:off x="6246838" y="4108103"/>
            <a:ext cx="5485028" cy="9525"/>
          </a:xfrm>
          <a:prstGeom prst="line">
            <a:avLst/>
          </a:prstGeom>
          <a:ln w="28575">
            <a:solidFill>
              <a:srgbClr val="5B8CB8">
                <a:alpha val="100000"/>
              </a:srgbClr>
            </a:solidFill>
            <a:prstDash val="solid"/>
            <a:headEnd type="none"/>
            <a:tailEnd type="none"/>
          </a:ln>
        </p:spPr>
      </p:sp>
      <p:sp>
        <p:nvSpPr>
          <p:cNvPr id="31" name="TextBox 31"/>
          <p:cNvSpPr txBox="true"/>
          <p:nvPr/>
        </p:nvSpPr>
        <p:spPr>
          <a:xfrm flipH="false" flipV="false" rot="0">
            <a:off x="6484903" y="4429125"/>
            <a:ext cx="553651"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商店版</a:t>
            </a:r>
            <a:endParaRPr lang="en-US" sz="1100"/>
          </a:p>
        </p:txBody>
      </p:sp>
      <p:sp>
        <p:nvSpPr>
          <p:cNvPr id="32" name="AutoShape 32"/>
          <p:cNvSpPr/>
          <p:nvPr/>
        </p:nvSpPr>
        <p:spPr>
          <a:xfrm flipH="false" flipV="false" rot="0">
            <a:off x="7105213" y="4424362"/>
            <a:ext cx="543979" cy="209550"/>
          </a:xfrm>
          <a:prstGeom prst="roundRect">
            <a:avLst>
              <a:gd fmla="val 50000" name="adj"/>
            </a:avLst>
          </a:prstGeom>
          <a:solidFill>
            <a:srgbClr val="5B8CB8">
              <a:alpha val="14901"/>
            </a:srgbClr>
          </a:solidFill>
          <a:ln>
            <a:headEnd type="none"/>
            <a:tailEnd type="none"/>
          </a:ln>
        </p:spPr>
      </p:sp>
      <p:sp>
        <p:nvSpPr>
          <p:cNvPr id="33" name="TextBox 33"/>
          <p:cNvSpPr txBox="true"/>
          <p:nvPr/>
        </p:nvSpPr>
        <p:spPr>
          <a:xfrm flipH="false" flipV="false" rot="0">
            <a:off x="7181394" y="4462462"/>
            <a:ext cx="467798"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Alibaba PuHuiTi 3.0 55 Regular"/>
                <a:ea typeface="Alibaba PuHuiTi 3.0 55 Regular"/>
                <a:cs typeface="Alibaba PuHuiTi 3.0 55 Regular"/>
              </a:rPr>
              <a:t>STORE</a:t>
            </a:r>
            <a:endParaRPr lang="en-US" sz="1100"/>
          </a:p>
        </p:txBody>
      </p:sp>
      <p:sp>
        <p:nvSpPr>
          <p:cNvPr id="34" name="TextBox 34"/>
          <p:cNvSpPr txBox="true"/>
          <p:nvPr/>
        </p:nvSpPr>
        <p:spPr>
          <a:xfrm flipH="false" flipV="false" rot="0">
            <a:off x="6484903" y="4800600"/>
            <a:ext cx="5008898"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85098"/>
                  </a:srgbClr>
                </a:solidFill>
                <a:latin typeface="FZYaYiHei GB18030L2 R"/>
                <a:ea typeface="FZYaYiHei GB18030L2 R"/>
                <a:cs typeface="FZYaYiHei GB18030L2 R"/>
              </a:rPr>
              <a:t>危险配置仍存在，新增安全配置，部分修复</a:t>
            </a:r>
            <a:endParaRPr lang="en-US" sz="1100"/>
          </a:p>
        </p:txBody>
      </p:sp>
      <p:sp>
        <p:nvSpPr>
          <p:cNvPr id="35" name="TextBox 35"/>
          <p:cNvSpPr txBox="true"/>
          <p:nvPr/>
        </p:nvSpPr>
        <p:spPr>
          <a:xfrm flipH="false" flipV="false" rot="0">
            <a:off x="6484903" y="5184428"/>
            <a:ext cx="485653"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风险等级</a:t>
            </a:r>
            <a:endParaRPr lang="en-US" sz="1100"/>
          </a:p>
        </p:txBody>
      </p:sp>
      <p:sp>
        <p:nvSpPr>
          <p:cNvPr id="36" name="TextBox 36"/>
          <p:cNvSpPr txBox="true"/>
          <p:nvPr/>
        </p:nvSpPr>
        <p:spPr>
          <a:xfrm flipH="false" flipV="false" rot="0">
            <a:off x="7018170" y="5170141"/>
            <a:ext cx="989311"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B8860B">
                    <a:alpha val="100000"/>
                  </a:srgbClr>
                </a:solidFill>
                <a:latin typeface="Alibaba PuHuiTi 3.0 55 Regular"/>
                <a:ea typeface="Alibaba PuHuiTi 3.0 55 Regular"/>
                <a:cs typeface="Alibaba PuHuiTi 3.0 55 Regular"/>
              </a:rPr>
              <a:t>⭐⭐⭐⭐ 高危</a:t>
            </a:r>
            <a:endParaRPr lang="en-US" sz="1100"/>
          </a:p>
        </p:txBody>
      </p:sp>
      <p:sp>
        <p:nvSpPr>
          <p:cNvPr id="37" name="AutoShape 37"/>
          <p:cNvSpPr/>
          <p:nvPr/>
        </p:nvSpPr>
        <p:spPr>
          <a:xfrm flipH="false" flipV="false" rot="0">
            <a:off x="457086" y="5853112"/>
            <a:ext cx="11274781" cy="547688"/>
          </a:xfrm>
          <a:prstGeom prst="rect">
            <a:avLst/>
          </a:prstGeom>
          <a:solidFill>
            <a:srgbClr val="E8EBEF">
              <a:alpha val="100000"/>
            </a:srgbClr>
          </a:solidFill>
          <a:ln>
            <a:headEnd type="none"/>
            <a:tailEnd type="none"/>
          </a:ln>
        </p:spPr>
      </p:sp>
      <p:sp>
        <p:nvSpPr>
          <p:cNvPr id="38" name="AutoShape 38"/>
          <p:cNvSpPr/>
          <p:nvPr/>
        </p:nvSpPr>
        <p:spPr>
          <a:xfrm flipH="false" flipV="false" rot="0">
            <a:off x="457086" y="5853112"/>
            <a:ext cx="9522" cy="547688"/>
          </a:xfrm>
          <a:prstGeom prst="line">
            <a:avLst/>
          </a:prstGeom>
          <a:ln w="19050">
            <a:solidFill>
              <a:srgbClr val="5B8CB8">
                <a:alpha val="100000"/>
              </a:srgbClr>
            </a:solidFill>
            <a:prstDash val="solid"/>
            <a:headEnd type="none"/>
            <a:tailEnd type="none"/>
          </a:ln>
        </p:spPr>
      </p:sp>
      <p:sp>
        <p:nvSpPr>
          <p:cNvPr id="39" name="TextBox 39"/>
          <p:cNvSpPr txBox="true"/>
          <p:nvPr/>
        </p:nvSpPr>
        <p:spPr>
          <a:xfrm flipH="false" flipV="false" rot="0">
            <a:off x="704673" y="6043612"/>
            <a:ext cx="10798650"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100">
                <a:ln/>
                <a:solidFill>
                  <a:srgbClr val="0A1F3D">
                    <a:alpha val="90196"/>
                  </a:srgbClr>
                </a:solidFill>
                <a:latin typeface="Alibaba PuHuiTi 3.0 55 Regular"/>
                <a:ea typeface="Alibaba PuHuiTi 3.0 55 Regular"/>
                <a:cs typeface="Alibaba PuHuiTi 3.0 55 Regular"/>
              </a:rPr>
              <a:t>核心洞察：</a:t>
            </a:r>
            <a:r>
              <a:rPr b="false" i="false" strike="noStrike" sz="1100">
                <a:ln/>
                <a:solidFill>
                  <a:srgbClr val="0A1F3D">
                    <a:alpha val="90196"/>
                  </a:srgbClr>
                </a:solidFill>
                <a:latin typeface="FZYaYiHei GB18030L2 R"/>
                <a:ea typeface="FZYaYiHei GB18030L2 R"/>
                <a:cs typeface="FZYaYiHei GB18030L2 R"/>
              </a:rPr>
              <a:t>两版本均处于FileProvider漏洞未根除状态，商店版仅降低风险等级而未消除风险本身，官网版构建流程存在分支管理混乱或热修复机制缺陷。</a:t>
            </a:r>
            <a:endParaRPr lang="en-US" sz="1100"/>
          </a:p>
        </p:txBody>
      </p:sp>
    </p:spTree>
  </p:cSld>
  <p:clrMapOvr>
    <a:masterClrMapping/>
  </p:clrMapOvr>
</p:sld>
</file>

<file path=ppt/slides/slide47.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ATTACK CHAIN</a:t>
            </a:r>
            <a:endParaRPr lang="en-US" sz="1100"/>
          </a:p>
        </p:txBody>
      </p:sp>
      <p:sp>
        <p:nvSpPr>
          <p:cNvPr id="4" name="TextBox 4"/>
          <p:cNvSpPr txBox="true"/>
          <p:nvPr/>
        </p:nvSpPr>
        <p:spPr>
          <a:xfrm flipH="false" flipV="false" rot="0">
            <a:off x="457086" y="752475"/>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完整攻击链</a:t>
            </a:r>
            <a:endParaRPr lang="en-US" sz="1100"/>
          </a:p>
        </p:txBody>
      </p:sp>
      <p:sp>
        <p:nvSpPr>
          <p:cNvPr id="5" name="TextBox 5"/>
          <p:cNvSpPr txBox="true"/>
          <p:nvPr/>
        </p:nvSpPr>
        <p:spPr>
          <a:xfrm flipH="false" flipV="false" rot="0">
            <a:off x="457086" y="1371600"/>
            <a:ext cx="11274781" cy="448122"/>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74901"/>
                  </a:srgbClr>
                </a:solidFill>
                <a:latin typeface="FZYaYiHei GB18030L2 R"/>
                <a:ea typeface="FZYaYiHei GB18030L2 R"/>
                <a:cs typeface="FZYaYiHei GB18030L2 R"/>
              </a:rPr>
              <a:t>七大后门形成环环相扣的完整攻击利用链：外部存储篡改提供初始代码执行入口，JSBridge暴露提供原生功能调用能力，FileProvider全盘暴露提供敏</a:t>
            </a:r>
            <a:endParaRPr lang="en-US" sz="1100"/>
          </a:p>
          <a:p>
            <a:pPr algn="l"/>
            <a:r>
              <a:rPr b="false" i="false" strike="noStrike" sz="1200">
                <a:ln/>
                <a:solidFill>
                  <a:srgbClr val="0A1F3D">
                    <a:alpha val="74901"/>
                  </a:srgbClr>
                </a:solidFill>
                <a:latin typeface="FZYaYiHei GB18030L2 R"/>
                <a:ea typeface="FZYaYiHei GB18030L2 R"/>
                <a:cs typeface="FZYaYiHei GB18030L2 R"/>
              </a:rPr>
              <a:t>感文件读取通道，Service Worker可用提供持久化驻留机制，明文HTTP传输提供中间人劫持可能，云端数据采集和权限滥用提供辅助信息收集能力。</a:t>
            </a:r>
            <a:endParaRPr/>
          </a:p>
        </p:txBody>
      </p:sp>
      <p:sp>
        <p:nvSpPr>
          <p:cNvPr id="6" name="AutoShape 6"/>
          <p:cNvSpPr/>
          <p:nvPr/>
        </p:nvSpPr>
        <p:spPr>
          <a:xfrm flipH="false" flipV="false" rot="0">
            <a:off x="457086" y="2058293"/>
            <a:ext cx="11274781" cy="807541"/>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2058293"/>
            <a:ext cx="11274781" cy="9525"/>
          </a:xfrm>
          <a:prstGeom prst="line">
            <a:avLst/>
          </a:prstGeom>
          <a:ln w="28575">
            <a:solidFill>
              <a:srgbClr val="5B8CB8">
                <a:alpha val="100000"/>
              </a:srgbClr>
            </a:solidFill>
            <a:prstDash val="solid"/>
            <a:headEnd type="none"/>
            <a:tailEnd type="none"/>
          </a:ln>
        </p:spPr>
      </p:sp>
      <p:sp>
        <p:nvSpPr>
          <p:cNvPr id="8" name="AutoShape 8"/>
          <p:cNvSpPr/>
          <p:nvPr/>
        </p:nvSpPr>
        <p:spPr>
          <a:xfrm flipH="false" flipV="false" rot="0">
            <a:off x="466608" y="2086868"/>
            <a:ext cx="609448" cy="769441"/>
          </a:xfrm>
          <a:prstGeom prst="rect">
            <a:avLst/>
          </a:prstGeom>
          <a:solidFill>
            <a:srgbClr val="0A1F3D">
              <a:alpha val="100000"/>
            </a:srgbClr>
          </a:solidFill>
          <a:ln>
            <a:headEnd type="none"/>
            <a:tailEnd type="none"/>
          </a:ln>
        </p:spPr>
      </p:sp>
      <p:sp>
        <p:nvSpPr>
          <p:cNvPr id="9" name="TextBox 9"/>
          <p:cNvSpPr txBox="true"/>
          <p:nvPr/>
        </p:nvSpPr>
        <p:spPr>
          <a:xfrm flipH="false" flipV="false" rot="0">
            <a:off x="622987" y="2319189"/>
            <a:ext cx="453069" cy="295275"/>
          </a:xfrm>
          <a:prstGeom prst="rect">
            <a:avLst/>
          </a:prstGeom>
          <a:ln>
            <a:headEnd type="none"/>
            <a:tailEnd type="none"/>
          </a:ln>
        </p:spPr>
        <p:txBody>
          <a:bodyPr anchor="t" anchorCtr="false" bIns="0" lIns="0" rIns="0" rtlCol="false" tIns="0" vert="horz" wrap="none"/>
          <a:lstStyle/>
          <a:p>
            <a:pPr algn="l">
              <a:defRPr/>
            </a:pPr>
            <a:r>
              <a:rPr b="true" i="false" lang="en-US" strike="noStrike" sz="2100">
                <a:ln/>
                <a:solidFill>
                  <a:srgbClr val="F1F3F5">
                    <a:alpha val="100000"/>
                  </a:srgbClr>
                </a:solidFill>
                <a:latin typeface="Inter"/>
                <a:ea typeface="Inter"/>
                <a:cs typeface="Inter"/>
              </a:rPr>
              <a:t>01</a:t>
            </a:r>
            <a:endParaRPr lang="en-US" sz="1100"/>
          </a:p>
        </p:txBody>
      </p:sp>
      <p:sp>
        <p:nvSpPr>
          <p:cNvPr id="10" name="TextBox 10"/>
          <p:cNvSpPr txBox="true"/>
          <p:nvPr/>
        </p:nvSpPr>
        <p:spPr>
          <a:xfrm flipH="false" flipV="false" rot="0">
            <a:off x="1266509" y="2228701"/>
            <a:ext cx="8551311"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外部存储篡改注入</a:t>
            </a:r>
            <a:endParaRPr lang="en-US" sz="1100"/>
          </a:p>
        </p:txBody>
      </p:sp>
      <p:sp>
        <p:nvSpPr>
          <p:cNvPr id="11" name="TextBox 11"/>
          <p:cNvSpPr txBox="true"/>
          <p:nvPr/>
        </p:nvSpPr>
        <p:spPr>
          <a:xfrm flipH="false" flipV="false" rot="0">
            <a:off x="1266509" y="2543026"/>
            <a:ext cx="855131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攻击者通过外部存储可写特性篡改 templet_common.html 注入恶意脚本</a:t>
            </a:r>
            <a:endParaRPr lang="en-US" sz="1100"/>
          </a:p>
        </p:txBody>
      </p:sp>
      <p:sp>
        <p:nvSpPr>
          <p:cNvPr id="12" name="AutoShape 12"/>
          <p:cNvSpPr/>
          <p:nvPr/>
        </p:nvSpPr>
        <p:spPr>
          <a:xfrm flipH="false" flipV="false" rot="0">
            <a:off x="10751036" y="2242989"/>
            <a:ext cx="228543" cy="228600"/>
          </a:xfrm>
          <a:custGeom>
            <a:rect b="b" l="l" r="r" t="t"/>
            <a:pathLst>
              <a:path h="10000" w="9998">
                <a:moveTo>
                  <a:pt x="6665" y="3000"/>
                </a:moveTo>
                <a:lnTo>
                  <a:pt x="6665" y="1000"/>
                </a:lnTo>
                <a:lnTo>
                  <a:pt x="1111" y="1000"/>
                </a:lnTo>
                <a:lnTo>
                  <a:pt x="1111" y="9000"/>
                </a:lnTo>
                <a:lnTo>
                  <a:pt x="8887" y="9000"/>
                </a:lnTo>
                <a:lnTo>
                  <a:pt x="8887" y="3000"/>
                </a:lnTo>
                <a:lnTo>
                  <a:pt x="6665" y="3000"/>
                </a:lnTo>
                <a:moveTo>
                  <a:pt x="0" y="9500"/>
                </a:moveTo>
                <a:lnTo>
                  <a:pt x="0" y="500"/>
                </a:lnTo>
                <a:cubicBezTo>
                  <a:pt x="0" y="360"/>
                  <a:pt x="53" y="241"/>
                  <a:pt x="161" y="145"/>
                </a:cubicBezTo>
                <a:cubicBezTo>
                  <a:pt x="268" y="48"/>
                  <a:pt x="399" y="0"/>
                  <a:pt x="555" y="0"/>
                </a:cubicBezTo>
                <a:lnTo>
                  <a:pt x="7221" y="0"/>
                </a:lnTo>
                <a:lnTo>
                  <a:pt x="9998" y="2500"/>
                </a:lnTo>
                <a:lnTo>
                  <a:pt x="9998" y="9500"/>
                </a:lnTo>
                <a:cubicBezTo>
                  <a:pt x="9998" y="9633"/>
                  <a:pt x="9944" y="9750"/>
                  <a:pt x="9837" y="9850"/>
                </a:cubicBezTo>
                <a:cubicBezTo>
                  <a:pt x="9729" y="9950"/>
                  <a:pt x="9598" y="10000"/>
                  <a:pt x="9443" y="10000"/>
                </a:cubicBezTo>
                <a:lnTo>
                  <a:pt x="555" y="10000"/>
                </a:lnTo>
                <a:cubicBezTo>
                  <a:pt x="399" y="10000"/>
                  <a:pt x="268" y="9951"/>
                  <a:pt x="161" y="9855"/>
                </a:cubicBezTo>
                <a:cubicBezTo>
                  <a:pt x="53" y="9758"/>
                  <a:pt x="0" y="9640"/>
                  <a:pt x="0" y="9500"/>
                </a:cubicBezTo>
                <a:moveTo>
                  <a:pt x="6177" y="3230"/>
                </a:moveTo>
                <a:lnTo>
                  <a:pt x="8143" y="5000"/>
                </a:lnTo>
                <a:lnTo>
                  <a:pt x="6177" y="6770"/>
                </a:lnTo>
                <a:lnTo>
                  <a:pt x="5388" y="6060"/>
                </a:lnTo>
                <a:lnTo>
                  <a:pt x="6565" y="5000"/>
                </a:lnTo>
                <a:lnTo>
                  <a:pt x="5388" y="3940"/>
                </a:lnTo>
                <a:lnTo>
                  <a:pt x="6177" y="3230"/>
                </a:lnTo>
                <a:moveTo>
                  <a:pt x="3821" y="6770"/>
                </a:moveTo>
                <a:lnTo>
                  <a:pt x="1855" y="5000"/>
                </a:lnTo>
                <a:lnTo>
                  <a:pt x="3821" y="3230"/>
                </a:lnTo>
                <a:lnTo>
                  <a:pt x="4610" y="3940"/>
                </a:lnTo>
                <a:lnTo>
                  <a:pt x="3433" y="5000"/>
                </a:lnTo>
                <a:lnTo>
                  <a:pt x="4610" y="6060"/>
                </a:lnTo>
              </a:path>
            </a:pathLst>
          </a:custGeom>
          <a:solidFill>
            <a:srgbClr val="5B8CB8">
              <a:alpha val="100000"/>
            </a:srgbClr>
          </a:solidFill>
          <a:ln>
            <a:headEnd type="none"/>
            <a:tailEnd type="none"/>
          </a:ln>
        </p:spPr>
      </p:sp>
      <p:sp>
        <p:nvSpPr>
          <p:cNvPr id="13" name="TextBox 13"/>
          <p:cNvSpPr txBox="true"/>
          <p:nvPr/>
        </p:nvSpPr>
        <p:spPr>
          <a:xfrm flipH="false" flipV="false" rot="0">
            <a:off x="10522494" y="2604939"/>
            <a:ext cx="1199850"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Alibaba PuHuiTi 3.0 55 Regular"/>
                <a:ea typeface="Alibaba PuHuiTi 3.0 55 Regular"/>
                <a:cs typeface="Alibaba PuHuiTi 3.0 55 Regular"/>
              </a:rPr>
              <a:t>代码注入完成</a:t>
            </a:r>
            <a:endParaRPr lang="en-US" sz="1100"/>
          </a:p>
        </p:txBody>
      </p:sp>
      <p:sp>
        <p:nvSpPr>
          <p:cNvPr id="14" name="AutoShape 14"/>
          <p:cNvSpPr/>
          <p:nvPr/>
        </p:nvSpPr>
        <p:spPr>
          <a:xfrm flipH="false" flipV="false" rot="0">
            <a:off x="457086" y="3018235"/>
            <a:ext cx="11274781" cy="807541"/>
          </a:xfrm>
          <a:prstGeom prst="rect">
            <a:avLst/>
          </a:prstGeom>
          <a:solidFill>
            <a:srgbClr val="E8EBEF">
              <a:alpha val="100000"/>
            </a:srgbClr>
          </a:solidFill>
          <a:ln w="9525">
            <a:solidFill>
              <a:srgbClr val="C5CDD6">
                <a:alpha val="100000"/>
              </a:srgbClr>
            </a:solidFill>
            <a:prstDash val="solid"/>
            <a:headEnd type="none"/>
            <a:tailEnd type="none"/>
          </a:ln>
        </p:spPr>
      </p:sp>
      <p:sp>
        <p:nvSpPr>
          <p:cNvPr id="15" name="AutoShape 15"/>
          <p:cNvSpPr/>
          <p:nvPr/>
        </p:nvSpPr>
        <p:spPr>
          <a:xfrm flipH="false" flipV="false" rot="0">
            <a:off x="457086" y="3018235"/>
            <a:ext cx="11274781" cy="9525"/>
          </a:xfrm>
          <a:prstGeom prst="line">
            <a:avLst/>
          </a:prstGeom>
          <a:ln w="28575">
            <a:solidFill>
              <a:srgbClr val="5B8CB8">
                <a:alpha val="100000"/>
              </a:srgbClr>
            </a:solidFill>
            <a:prstDash val="solid"/>
            <a:headEnd type="none"/>
            <a:tailEnd type="none"/>
          </a:ln>
        </p:spPr>
      </p:sp>
      <p:sp>
        <p:nvSpPr>
          <p:cNvPr id="16" name="AutoShape 16"/>
          <p:cNvSpPr/>
          <p:nvPr/>
        </p:nvSpPr>
        <p:spPr>
          <a:xfrm flipH="false" flipV="false" rot="0">
            <a:off x="466608" y="3046810"/>
            <a:ext cx="609448" cy="769441"/>
          </a:xfrm>
          <a:prstGeom prst="rect">
            <a:avLst/>
          </a:prstGeom>
          <a:solidFill>
            <a:srgbClr val="0A1F3D">
              <a:alpha val="100000"/>
            </a:srgbClr>
          </a:solidFill>
          <a:ln>
            <a:headEnd type="none"/>
            <a:tailEnd type="none"/>
          </a:ln>
        </p:spPr>
      </p:sp>
      <p:sp>
        <p:nvSpPr>
          <p:cNvPr id="17" name="TextBox 17"/>
          <p:cNvSpPr txBox="true"/>
          <p:nvPr/>
        </p:nvSpPr>
        <p:spPr>
          <a:xfrm flipH="false" flipV="false" rot="0">
            <a:off x="622987" y="3279130"/>
            <a:ext cx="453069" cy="295275"/>
          </a:xfrm>
          <a:prstGeom prst="rect">
            <a:avLst/>
          </a:prstGeom>
          <a:ln>
            <a:headEnd type="none"/>
            <a:tailEnd type="none"/>
          </a:ln>
        </p:spPr>
        <p:txBody>
          <a:bodyPr anchor="t" anchorCtr="false" bIns="0" lIns="0" rIns="0" rtlCol="false" tIns="0" vert="horz" wrap="none"/>
          <a:lstStyle/>
          <a:p>
            <a:pPr algn="l">
              <a:defRPr/>
            </a:pPr>
            <a:r>
              <a:rPr b="true" i="false" lang="en-US" strike="noStrike" sz="2100">
                <a:ln/>
                <a:solidFill>
                  <a:srgbClr val="F1F3F5">
                    <a:alpha val="100000"/>
                  </a:srgbClr>
                </a:solidFill>
                <a:latin typeface="Inter"/>
                <a:ea typeface="Inter"/>
                <a:cs typeface="Inter"/>
              </a:rPr>
              <a:t>02</a:t>
            </a:r>
            <a:endParaRPr lang="en-US" sz="1100"/>
          </a:p>
        </p:txBody>
      </p:sp>
      <p:sp>
        <p:nvSpPr>
          <p:cNvPr id="18" name="TextBox 18"/>
          <p:cNvSpPr txBox="true"/>
          <p:nvPr/>
        </p:nvSpPr>
        <p:spPr>
          <a:xfrm flipH="false" flipV="false" rot="0">
            <a:off x="1266509" y="3188642"/>
            <a:ext cx="8551311"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正常触发执行</a:t>
            </a:r>
            <a:endParaRPr lang="en-US" sz="1100"/>
          </a:p>
        </p:txBody>
      </p:sp>
      <p:sp>
        <p:nvSpPr>
          <p:cNvPr id="19" name="TextBox 19"/>
          <p:cNvSpPr txBox="true"/>
          <p:nvPr/>
        </p:nvSpPr>
        <p:spPr>
          <a:xfrm flipH="false" flipV="false" rot="0">
            <a:off x="1266509" y="3502967"/>
            <a:ext cx="855131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用户正常打开 App，WebView 加载被篡改页面，恶意代码执行</a:t>
            </a:r>
            <a:endParaRPr lang="en-US" sz="1100"/>
          </a:p>
        </p:txBody>
      </p:sp>
      <p:sp>
        <p:nvSpPr>
          <p:cNvPr id="20" name="AutoShape 20"/>
          <p:cNvSpPr/>
          <p:nvPr/>
        </p:nvSpPr>
        <p:spPr>
          <a:xfrm flipH="false" flipV="false" rot="0">
            <a:off x="10751036" y="3202930"/>
            <a:ext cx="228543" cy="228600"/>
          </a:xfrm>
          <a:custGeom>
            <a:rect b="b" l="l" r="r" t="t"/>
            <a:pathLst>
              <a:path h="10000" w="9998">
                <a:moveTo>
                  <a:pt x="8570" y="1000"/>
                </a:moveTo>
                <a:lnTo>
                  <a:pt x="1428" y="1000"/>
                </a:lnTo>
                <a:lnTo>
                  <a:pt x="1428" y="9000"/>
                </a:lnTo>
                <a:lnTo>
                  <a:pt x="8570" y="9000"/>
                </a:lnTo>
                <a:lnTo>
                  <a:pt x="8570" y="1000"/>
                </a:lnTo>
                <a:moveTo>
                  <a:pt x="714" y="0"/>
                </a:moveTo>
                <a:lnTo>
                  <a:pt x="9284" y="0"/>
                </a:lnTo>
                <a:cubicBezTo>
                  <a:pt x="9484" y="0"/>
                  <a:pt x="9653" y="48"/>
                  <a:pt x="9791" y="145"/>
                </a:cubicBezTo>
                <a:cubicBezTo>
                  <a:pt x="9929" y="241"/>
                  <a:pt x="9998" y="360"/>
                  <a:pt x="9998" y="500"/>
                </a:cubicBezTo>
                <a:lnTo>
                  <a:pt x="9998" y="9500"/>
                </a:lnTo>
                <a:cubicBezTo>
                  <a:pt x="9998" y="9640"/>
                  <a:pt x="9929" y="9758"/>
                  <a:pt x="9791" y="9855"/>
                </a:cubicBezTo>
                <a:cubicBezTo>
                  <a:pt x="9653" y="9951"/>
                  <a:pt x="9484" y="10000"/>
                  <a:pt x="9284" y="10000"/>
                </a:cubicBezTo>
                <a:lnTo>
                  <a:pt x="714" y="10000"/>
                </a:lnTo>
                <a:cubicBezTo>
                  <a:pt x="514" y="10000"/>
                  <a:pt x="345" y="9951"/>
                  <a:pt x="207" y="9855"/>
                </a:cubicBezTo>
                <a:cubicBezTo>
                  <a:pt x="69" y="9758"/>
                  <a:pt x="0" y="9640"/>
                  <a:pt x="0" y="9500"/>
                </a:cubicBezTo>
                <a:lnTo>
                  <a:pt x="0" y="500"/>
                </a:lnTo>
                <a:cubicBezTo>
                  <a:pt x="0" y="360"/>
                  <a:pt x="69" y="241"/>
                  <a:pt x="207" y="145"/>
                </a:cubicBezTo>
                <a:cubicBezTo>
                  <a:pt x="345" y="48"/>
                  <a:pt x="514" y="0"/>
                  <a:pt x="714" y="0"/>
                </a:cubicBezTo>
                <a:moveTo>
                  <a:pt x="4999" y="7500"/>
                </a:moveTo>
                <a:cubicBezTo>
                  <a:pt x="5199" y="7500"/>
                  <a:pt x="5368" y="7548"/>
                  <a:pt x="5506" y="7645"/>
                </a:cubicBezTo>
                <a:cubicBezTo>
                  <a:pt x="5644" y="7741"/>
                  <a:pt x="5713" y="7860"/>
                  <a:pt x="5713" y="8000"/>
                </a:cubicBezTo>
                <a:cubicBezTo>
                  <a:pt x="5713" y="8140"/>
                  <a:pt x="5644" y="8258"/>
                  <a:pt x="5506" y="8355"/>
                </a:cubicBezTo>
                <a:cubicBezTo>
                  <a:pt x="5368" y="8451"/>
                  <a:pt x="5199" y="8500"/>
                  <a:pt x="4999" y="8500"/>
                </a:cubicBezTo>
                <a:cubicBezTo>
                  <a:pt x="4799" y="8500"/>
                  <a:pt x="4630" y="8451"/>
                  <a:pt x="4492" y="8355"/>
                </a:cubicBezTo>
                <a:cubicBezTo>
                  <a:pt x="4354" y="8258"/>
                  <a:pt x="4285" y="8140"/>
                  <a:pt x="4285" y="8000"/>
                </a:cubicBezTo>
                <a:cubicBezTo>
                  <a:pt x="4285" y="7860"/>
                  <a:pt x="4354" y="7741"/>
                  <a:pt x="4492" y="7645"/>
                </a:cubicBezTo>
                <a:cubicBezTo>
                  <a:pt x="4630" y="7548"/>
                  <a:pt x="4799" y="7500"/>
                  <a:pt x="4999" y="7500"/>
                </a:cubicBezTo>
              </a:path>
            </a:pathLst>
          </a:custGeom>
          <a:solidFill>
            <a:srgbClr val="5B8CB8">
              <a:alpha val="100000"/>
            </a:srgbClr>
          </a:solidFill>
          <a:ln>
            <a:headEnd type="none"/>
            <a:tailEnd type="none"/>
          </a:ln>
        </p:spPr>
      </p:sp>
      <p:sp>
        <p:nvSpPr>
          <p:cNvPr id="21" name="TextBox 21"/>
          <p:cNvSpPr txBox="true"/>
          <p:nvPr/>
        </p:nvSpPr>
        <p:spPr>
          <a:xfrm flipH="false" flipV="false" rot="0">
            <a:off x="10495860" y="3564880"/>
            <a:ext cx="1226483"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Alibaba PuHuiTi 3.0 55 Regular"/>
                <a:ea typeface="Alibaba PuHuiTi 3.0 55 Regular"/>
                <a:cs typeface="Alibaba PuHuiTi 3.0 55 Regular"/>
              </a:rPr>
              <a:t>WebView 加载</a:t>
            </a:r>
            <a:endParaRPr lang="en-US" sz="1100"/>
          </a:p>
        </p:txBody>
      </p:sp>
      <p:sp>
        <p:nvSpPr>
          <p:cNvPr id="22" name="AutoShape 22"/>
          <p:cNvSpPr/>
          <p:nvPr/>
        </p:nvSpPr>
        <p:spPr>
          <a:xfrm flipH="false" flipV="false" rot="0">
            <a:off x="457086" y="3978176"/>
            <a:ext cx="11274781" cy="807541"/>
          </a:xfrm>
          <a:prstGeom prst="rect">
            <a:avLst/>
          </a:prstGeom>
          <a:solidFill>
            <a:srgbClr val="E8EBEF">
              <a:alpha val="100000"/>
            </a:srgbClr>
          </a:solidFill>
          <a:ln w="9525">
            <a:solidFill>
              <a:srgbClr val="C5CDD6">
                <a:alpha val="100000"/>
              </a:srgbClr>
            </a:solidFill>
            <a:prstDash val="solid"/>
            <a:headEnd type="none"/>
            <a:tailEnd type="none"/>
          </a:ln>
        </p:spPr>
      </p:sp>
      <p:sp>
        <p:nvSpPr>
          <p:cNvPr id="23" name="AutoShape 23"/>
          <p:cNvSpPr/>
          <p:nvPr/>
        </p:nvSpPr>
        <p:spPr>
          <a:xfrm flipH="false" flipV="false" rot="0">
            <a:off x="457086" y="3978176"/>
            <a:ext cx="11274781" cy="9525"/>
          </a:xfrm>
          <a:prstGeom prst="line">
            <a:avLst/>
          </a:prstGeom>
          <a:ln w="28575">
            <a:solidFill>
              <a:srgbClr val="5B8CB8">
                <a:alpha val="100000"/>
              </a:srgbClr>
            </a:solidFill>
            <a:prstDash val="solid"/>
            <a:headEnd type="none"/>
            <a:tailEnd type="none"/>
          </a:ln>
        </p:spPr>
      </p:sp>
      <p:sp>
        <p:nvSpPr>
          <p:cNvPr id="24" name="AutoShape 24"/>
          <p:cNvSpPr/>
          <p:nvPr/>
        </p:nvSpPr>
        <p:spPr>
          <a:xfrm flipH="false" flipV="false" rot="0">
            <a:off x="466608" y="4006751"/>
            <a:ext cx="609448" cy="769441"/>
          </a:xfrm>
          <a:prstGeom prst="rect">
            <a:avLst/>
          </a:prstGeom>
          <a:solidFill>
            <a:srgbClr val="0A1F3D">
              <a:alpha val="100000"/>
            </a:srgbClr>
          </a:solidFill>
          <a:ln>
            <a:headEnd type="none"/>
            <a:tailEnd type="none"/>
          </a:ln>
        </p:spPr>
      </p:sp>
      <p:sp>
        <p:nvSpPr>
          <p:cNvPr id="25" name="TextBox 25"/>
          <p:cNvSpPr txBox="true"/>
          <p:nvPr/>
        </p:nvSpPr>
        <p:spPr>
          <a:xfrm flipH="false" flipV="false" rot="0">
            <a:off x="622987" y="4239072"/>
            <a:ext cx="453069" cy="295275"/>
          </a:xfrm>
          <a:prstGeom prst="rect">
            <a:avLst/>
          </a:prstGeom>
          <a:ln>
            <a:headEnd type="none"/>
            <a:tailEnd type="none"/>
          </a:ln>
        </p:spPr>
        <p:txBody>
          <a:bodyPr anchor="t" anchorCtr="false" bIns="0" lIns="0" rIns="0" rtlCol="false" tIns="0" vert="horz" wrap="none"/>
          <a:lstStyle/>
          <a:p>
            <a:pPr algn="l">
              <a:defRPr/>
            </a:pPr>
            <a:r>
              <a:rPr b="true" i="false" lang="en-US" strike="noStrike" sz="2100">
                <a:ln/>
                <a:solidFill>
                  <a:srgbClr val="F1F3F5">
                    <a:alpha val="100000"/>
                  </a:srgbClr>
                </a:solidFill>
                <a:latin typeface="Inter"/>
                <a:ea typeface="Inter"/>
                <a:cs typeface="Inter"/>
              </a:rPr>
              <a:t>03</a:t>
            </a:r>
            <a:endParaRPr lang="en-US" sz="1100"/>
          </a:p>
        </p:txBody>
      </p:sp>
      <p:sp>
        <p:nvSpPr>
          <p:cNvPr id="26" name="TextBox 26"/>
          <p:cNvSpPr txBox="true"/>
          <p:nvPr/>
        </p:nvSpPr>
        <p:spPr>
          <a:xfrm flipH="false" flipV="false" rot="0">
            <a:off x="1266509" y="4034285"/>
            <a:ext cx="8551311"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多路并行攻击</a:t>
            </a:r>
            <a:endParaRPr lang="en-US" sz="1100"/>
          </a:p>
        </p:txBody>
      </p:sp>
      <p:sp>
        <p:nvSpPr>
          <p:cNvPr id="27" name="TextBox 27"/>
          <p:cNvSpPr txBox="true"/>
          <p:nvPr/>
        </p:nvSpPr>
        <p:spPr>
          <a:xfrm flipH="false" flipV="false" rot="0">
            <a:off x="1266509" y="4348610"/>
            <a:ext cx="8741764" cy="390525"/>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恶意脚本多路并行——调用 JSBridge 篡改 UI/播放音频/展示钓鱼图片，尝试注册 Service Worker 持久化，利用 FileProvider 读取数据</a:t>
            </a:r>
            <a:endParaRPr lang="en-US" sz="1100"/>
          </a:p>
          <a:p>
            <a:pPr algn="l"/>
            <a:r>
              <a:rPr b="false" i="false" strike="noStrike" sz="1100">
                <a:ln/>
                <a:solidFill>
                  <a:srgbClr val="0A1F3D">
                    <a:alpha val="85098"/>
                  </a:srgbClr>
                </a:solidFill>
                <a:latin typeface="FZYaYiHei GB18030L2 R"/>
                <a:ea typeface="FZYaYiHei GB18030L2 R"/>
                <a:cs typeface="FZYaYiHei GB18030L2 R"/>
              </a:rPr>
              <a:t>库/SharedPreferences</a:t>
            </a:r>
            <a:endParaRPr/>
          </a:p>
        </p:txBody>
      </p:sp>
      <p:sp>
        <p:nvSpPr>
          <p:cNvPr id="28" name="AutoShape 28"/>
          <p:cNvSpPr/>
          <p:nvPr/>
        </p:nvSpPr>
        <p:spPr>
          <a:xfrm flipH="false" flipV="false" rot="0">
            <a:off x="10751036" y="4162872"/>
            <a:ext cx="228543" cy="228600"/>
          </a:xfrm>
          <a:custGeom>
            <a:rect b="b" l="l" r="r" t="t"/>
            <a:pathLst>
              <a:path h="10000" w="9998">
                <a:moveTo>
                  <a:pt x="5499" y="6000"/>
                </a:moveTo>
                <a:lnTo>
                  <a:pt x="5499" y="8950"/>
                </a:lnTo>
                <a:cubicBezTo>
                  <a:pt x="5879" y="8876"/>
                  <a:pt x="6220" y="8721"/>
                  <a:pt x="6524" y="8485"/>
                </a:cubicBezTo>
                <a:cubicBezTo>
                  <a:pt x="6827" y="8248"/>
                  <a:pt x="7065" y="7956"/>
                  <a:pt x="7239" y="7610"/>
                </a:cubicBezTo>
                <a:cubicBezTo>
                  <a:pt x="7412" y="7263"/>
                  <a:pt x="7499" y="6893"/>
                  <a:pt x="7499" y="6500"/>
                </a:cubicBezTo>
                <a:lnTo>
                  <a:pt x="7499" y="5000"/>
                </a:lnTo>
                <a:cubicBezTo>
                  <a:pt x="7499" y="4653"/>
                  <a:pt x="7429" y="4320"/>
                  <a:pt x="7289" y="4000"/>
                </a:cubicBezTo>
                <a:lnTo>
                  <a:pt x="2709" y="4000"/>
                </a:lnTo>
                <a:cubicBezTo>
                  <a:pt x="2569" y="4320"/>
                  <a:pt x="2500" y="4653"/>
                  <a:pt x="2500" y="5000"/>
                </a:cubicBezTo>
                <a:lnTo>
                  <a:pt x="2500" y="6500"/>
                </a:lnTo>
                <a:cubicBezTo>
                  <a:pt x="2500" y="6893"/>
                  <a:pt x="2586" y="7263"/>
                  <a:pt x="2759" y="7610"/>
                </a:cubicBezTo>
                <a:cubicBezTo>
                  <a:pt x="2932" y="7956"/>
                  <a:pt x="3170" y="8248"/>
                  <a:pt x="3474" y="8485"/>
                </a:cubicBezTo>
                <a:cubicBezTo>
                  <a:pt x="3777" y="8721"/>
                  <a:pt x="4119" y="8876"/>
                  <a:pt x="4499" y="8950"/>
                </a:cubicBezTo>
                <a:lnTo>
                  <a:pt x="4499" y="6000"/>
                </a:lnTo>
                <a:lnTo>
                  <a:pt x="5499" y="6000"/>
                </a:lnTo>
                <a:moveTo>
                  <a:pt x="520" y="8570"/>
                </a:moveTo>
                <a:lnTo>
                  <a:pt x="1770" y="7850"/>
                </a:lnTo>
                <a:cubicBezTo>
                  <a:pt x="1590" y="7416"/>
                  <a:pt x="1500" y="6966"/>
                  <a:pt x="1500" y="6500"/>
                </a:cubicBezTo>
                <a:lnTo>
                  <a:pt x="0" y="6500"/>
                </a:lnTo>
                <a:lnTo>
                  <a:pt x="0" y="5500"/>
                </a:lnTo>
                <a:lnTo>
                  <a:pt x="1500" y="5500"/>
                </a:lnTo>
                <a:lnTo>
                  <a:pt x="1500" y="5000"/>
                </a:lnTo>
                <a:cubicBezTo>
                  <a:pt x="1500" y="4686"/>
                  <a:pt x="1540" y="4376"/>
                  <a:pt x="1620" y="4070"/>
                </a:cubicBezTo>
                <a:lnTo>
                  <a:pt x="520" y="3430"/>
                </a:lnTo>
                <a:lnTo>
                  <a:pt x="1020" y="2570"/>
                </a:lnTo>
                <a:lnTo>
                  <a:pt x="2030" y="3150"/>
                </a:lnTo>
                <a:lnTo>
                  <a:pt x="2130" y="3000"/>
                </a:lnTo>
                <a:lnTo>
                  <a:pt x="7868" y="3000"/>
                </a:lnTo>
                <a:lnTo>
                  <a:pt x="7968" y="3150"/>
                </a:lnTo>
                <a:lnTo>
                  <a:pt x="8978" y="2570"/>
                </a:lnTo>
                <a:lnTo>
                  <a:pt x="9478" y="3430"/>
                </a:lnTo>
                <a:lnTo>
                  <a:pt x="8378" y="4070"/>
                </a:lnTo>
                <a:cubicBezTo>
                  <a:pt x="8458" y="4376"/>
                  <a:pt x="8498" y="4686"/>
                  <a:pt x="8498" y="5000"/>
                </a:cubicBezTo>
                <a:lnTo>
                  <a:pt x="8498" y="5500"/>
                </a:lnTo>
                <a:lnTo>
                  <a:pt x="9998" y="5500"/>
                </a:lnTo>
                <a:lnTo>
                  <a:pt x="9998" y="6500"/>
                </a:lnTo>
                <a:lnTo>
                  <a:pt x="8498" y="6500"/>
                </a:lnTo>
                <a:cubicBezTo>
                  <a:pt x="8498" y="6966"/>
                  <a:pt x="8408" y="7416"/>
                  <a:pt x="8228" y="7850"/>
                </a:cubicBezTo>
                <a:lnTo>
                  <a:pt x="9478" y="8570"/>
                </a:lnTo>
                <a:lnTo>
                  <a:pt x="8978" y="9430"/>
                </a:lnTo>
                <a:lnTo>
                  <a:pt x="7718" y="8700"/>
                </a:lnTo>
                <a:cubicBezTo>
                  <a:pt x="7392" y="9106"/>
                  <a:pt x="6995" y="9423"/>
                  <a:pt x="6529" y="9650"/>
                </a:cubicBezTo>
                <a:cubicBezTo>
                  <a:pt x="6049" y="9883"/>
                  <a:pt x="5539" y="10000"/>
                  <a:pt x="4999" y="10000"/>
                </a:cubicBezTo>
                <a:cubicBezTo>
                  <a:pt x="4459" y="10000"/>
                  <a:pt x="3949" y="9883"/>
                  <a:pt x="3469" y="9650"/>
                </a:cubicBezTo>
                <a:cubicBezTo>
                  <a:pt x="3002" y="9423"/>
                  <a:pt x="2606" y="9106"/>
                  <a:pt x="2280" y="8700"/>
                </a:cubicBezTo>
                <a:lnTo>
                  <a:pt x="1020" y="9430"/>
                </a:lnTo>
                <a:lnTo>
                  <a:pt x="520" y="8570"/>
                </a:lnTo>
                <a:moveTo>
                  <a:pt x="6999" y="2000"/>
                </a:moveTo>
                <a:lnTo>
                  <a:pt x="2999" y="2000"/>
                </a:lnTo>
                <a:cubicBezTo>
                  <a:pt x="2999" y="1640"/>
                  <a:pt x="3089" y="1306"/>
                  <a:pt x="3269" y="1000"/>
                </a:cubicBezTo>
                <a:cubicBezTo>
                  <a:pt x="3449" y="693"/>
                  <a:pt x="3692" y="450"/>
                  <a:pt x="3999" y="270"/>
                </a:cubicBezTo>
                <a:cubicBezTo>
                  <a:pt x="4305" y="90"/>
                  <a:pt x="4639" y="0"/>
                  <a:pt x="4999" y="0"/>
                </a:cubicBezTo>
                <a:cubicBezTo>
                  <a:pt x="5359" y="0"/>
                  <a:pt x="5692" y="90"/>
                  <a:pt x="5999" y="270"/>
                </a:cubicBezTo>
                <a:cubicBezTo>
                  <a:pt x="6305" y="450"/>
                  <a:pt x="6549" y="693"/>
                  <a:pt x="6729" y="1000"/>
                </a:cubicBezTo>
                <a:cubicBezTo>
                  <a:pt x="6909" y="1306"/>
                  <a:pt x="6999" y="1640"/>
                  <a:pt x="6999" y="2000"/>
                </a:cubicBezTo>
              </a:path>
            </a:pathLst>
          </a:custGeom>
          <a:solidFill>
            <a:srgbClr val="5B8CB8">
              <a:alpha val="100000"/>
            </a:srgbClr>
          </a:solidFill>
          <a:ln>
            <a:headEnd type="none"/>
            <a:tailEnd type="none"/>
          </a:ln>
        </p:spPr>
      </p:sp>
      <p:sp>
        <p:nvSpPr>
          <p:cNvPr id="29" name="TextBox 29"/>
          <p:cNvSpPr txBox="true"/>
          <p:nvPr/>
        </p:nvSpPr>
        <p:spPr>
          <a:xfrm flipH="false" flipV="false" rot="0">
            <a:off x="10522494" y="4524822"/>
            <a:ext cx="1199850"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Alibaba PuHuiTi 3.0 55 Regular"/>
                <a:ea typeface="Alibaba PuHuiTi 3.0 55 Regular"/>
                <a:cs typeface="Alibaba PuHuiTi 3.0 55 Regular"/>
              </a:rPr>
              <a:t>漏洞连环触发</a:t>
            </a:r>
            <a:endParaRPr lang="en-US" sz="1100"/>
          </a:p>
        </p:txBody>
      </p:sp>
      <p:sp>
        <p:nvSpPr>
          <p:cNvPr id="30" name="AutoShape 30"/>
          <p:cNvSpPr/>
          <p:nvPr/>
        </p:nvSpPr>
        <p:spPr>
          <a:xfrm flipH="false" flipV="false" rot="0">
            <a:off x="457086" y="4938117"/>
            <a:ext cx="11274781" cy="807541"/>
          </a:xfrm>
          <a:prstGeom prst="rect">
            <a:avLst/>
          </a:prstGeom>
          <a:solidFill>
            <a:srgbClr val="E8EBEF">
              <a:alpha val="100000"/>
            </a:srgbClr>
          </a:solidFill>
          <a:ln w="9525">
            <a:solidFill>
              <a:srgbClr val="C5CDD6">
                <a:alpha val="100000"/>
              </a:srgbClr>
            </a:solidFill>
            <a:prstDash val="solid"/>
            <a:headEnd type="none"/>
            <a:tailEnd type="none"/>
          </a:ln>
        </p:spPr>
      </p:sp>
      <p:sp>
        <p:nvSpPr>
          <p:cNvPr id="31" name="AutoShape 31"/>
          <p:cNvSpPr/>
          <p:nvPr/>
        </p:nvSpPr>
        <p:spPr>
          <a:xfrm flipH="false" flipV="false" rot="0">
            <a:off x="457086" y="4938117"/>
            <a:ext cx="11274781" cy="9525"/>
          </a:xfrm>
          <a:prstGeom prst="line">
            <a:avLst/>
          </a:prstGeom>
          <a:ln w="28575">
            <a:solidFill>
              <a:srgbClr val="5B8CB8">
                <a:alpha val="100000"/>
              </a:srgbClr>
            </a:solidFill>
            <a:prstDash val="solid"/>
            <a:headEnd type="none"/>
            <a:tailEnd type="none"/>
          </a:ln>
        </p:spPr>
      </p:sp>
      <p:sp>
        <p:nvSpPr>
          <p:cNvPr id="32" name="AutoShape 32"/>
          <p:cNvSpPr/>
          <p:nvPr/>
        </p:nvSpPr>
        <p:spPr>
          <a:xfrm flipH="false" flipV="false" rot="0">
            <a:off x="466608" y="4966692"/>
            <a:ext cx="609448" cy="769441"/>
          </a:xfrm>
          <a:prstGeom prst="rect">
            <a:avLst/>
          </a:prstGeom>
          <a:solidFill>
            <a:srgbClr val="0A1F3D">
              <a:alpha val="100000"/>
            </a:srgbClr>
          </a:solidFill>
          <a:ln>
            <a:headEnd type="none"/>
            <a:tailEnd type="none"/>
          </a:ln>
        </p:spPr>
      </p:sp>
      <p:sp>
        <p:nvSpPr>
          <p:cNvPr id="33" name="TextBox 33"/>
          <p:cNvSpPr txBox="true"/>
          <p:nvPr/>
        </p:nvSpPr>
        <p:spPr>
          <a:xfrm flipH="false" flipV="false" rot="0">
            <a:off x="622987" y="5199013"/>
            <a:ext cx="453069" cy="295275"/>
          </a:xfrm>
          <a:prstGeom prst="rect">
            <a:avLst/>
          </a:prstGeom>
          <a:ln>
            <a:headEnd type="none"/>
            <a:tailEnd type="none"/>
          </a:ln>
        </p:spPr>
        <p:txBody>
          <a:bodyPr anchor="t" anchorCtr="false" bIns="0" lIns="0" rIns="0" rtlCol="false" tIns="0" vert="horz" wrap="none"/>
          <a:lstStyle/>
          <a:p>
            <a:pPr algn="l">
              <a:defRPr/>
            </a:pPr>
            <a:r>
              <a:rPr b="true" i="false" lang="en-US" strike="noStrike" sz="2100">
                <a:ln/>
                <a:solidFill>
                  <a:srgbClr val="F1F3F5">
                    <a:alpha val="100000"/>
                  </a:srgbClr>
                </a:solidFill>
                <a:latin typeface="Inter"/>
                <a:ea typeface="Inter"/>
                <a:cs typeface="Inter"/>
              </a:rPr>
              <a:t>04</a:t>
            </a:r>
            <a:endParaRPr lang="en-US" sz="1100"/>
          </a:p>
        </p:txBody>
      </p:sp>
      <p:sp>
        <p:nvSpPr>
          <p:cNvPr id="34" name="TextBox 34"/>
          <p:cNvSpPr txBox="true"/>
          <p:nvPr/>
        </p:nvSpPr>
        <p:spPr>
          <a:xfrm flipH="false" flipV="false" rot="0">
            <a:off x="1266509" y="5108525"/>
            <a:ext cx="8551311"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数据窃取与持久控制</a:t>
            </a:r>
            <a:endParaRPr lang="en-US" sz="1100"/>
          </a:p>
        </p:txBody>
      </p:sp>
      <p:sp>
        <p:nvSpPr>
          <p:cNvPr id="35" name="TextBox 35"/>
          <p:cNvSpPr txBox="true"/>
          <p:nvPr/>
        </p:nvSpPr>
        <p:spPr>
          <a:xfrm flipH="false" flipV="false" rot="0">
            <a:off x="1266509" y="5422850"/>
            <a:ext cx="855131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窃取用户 Token 和隐私数据，实施精准钓鱼攻击，或建立长期持久化后门</a:t>
            </a:r>
            <a:endParaRPr lang="en-US" sz="1100"/>
          </a:p>
        </p:txBody>
      </p:sp>
      <p:sp>
        <p:nvSpPr>
          <p:cNvPr id="36" name="AutoShape 36"/>
          <p:cNvSpPr/>
          <p:nvPr/>
        </p:nvSpPr>
        <p:spPr>
          <a:xfrm flipH="false" flipV="false" rot="0">
            <a:off x="10751036" y="5122813"/>
            <a:ext cx="228543" cy="228600"/>
          </a:xfrm>
          <a:custGeom>
            <a:rect b="b" l="l" r="r" t="t"/>
            <a:pathLst>
              <a:path h="10000" w="9998">
                <a:moveTo>
                  <a:pt x="1111" y="3853"/>
                </a:moveTo>
                <a:lnTo>
                  <a:pt x="1111" y="5000"/>
                </a:lnTo>
                <a:cubicBezTo>
                  <a:pt x="1111" y="5091"/>
                  <a:pt x="1177" y="5200"/>
                  <a:pt x="1311" y="5326"/>
                </a:cubicBezTo>
                <a:cubicBezTo>
                  <a:pt x="1466" y="5466"/>
                  <a:pt x="1684" y="5603"/>
                  <a:pt x="1966" y="5737"/>
                </a:cubicBezTo>
                <a:cubicBezTo>
                  <a:pt x="2351" y="5919"/>
                  <a:pt x="2807" y="6061"/>
                  <a:pt x="3333" y="6163"/>
                </a:cubicBezTo>
                <a:cubicBezTo>
                  <a:pt x="3858" y="6265"/>
                  <a:pt x="4413" y="6316"/>
                  <a:pt x="4999" y="6316"/>
                </a:cubicBezTo>
                <a:cubicBezTo>
                  <a:pt x="5584" y="6316"/>
                  <a:pt x="6139" y="6265"/>
                  <a:pt x="6665" y="6163"/>
                </a:cubicBezTo>
                <a:cubicBezTo>
                  <a:pt x="7191" y="6061"/>
                  <a:pt x="7646" y="5919"/>
                  <a:pt x="8032" y="5737"/>
                </a:cubicBezTo>
                <a:cubicBezTo>
                  <a:pt x="8313" y="5603"/>
                  <a:pt x="8531" y="5466"/>
                  <a:pt x="8687" y="5326"/>
                </a:cubicBezTo>
                <a:cubicBezTo>
                  <a:pt x="8820" y="5200"/>
                  <a:pt x="8887" y="5091"/>
                  <a:pt x="8887" y="5000"/>
                </a:cubicBezTo>
                <a:lnTo>
                  <a:pt x="8887" y="3853"/>
                </a:lnTo>
                <a:cubicBezTo>
                  <a:pt x="8420" y="4126"/>
                  <a:pt x="7853" y="4340"/>
                  <a:pt x="7187" y="4495"/>
                </a:cubicBezTo>
                <a:cubicBezTo>
                  <a:pt x="6498" y="4656"/>
                  <a:pt x="5769" y="4737"/>
                  <a:pt x="4999" y="4737"/>
                </a:cubicBezTo>
                <a:cubicBezTo>
                  <a:pt x="4229" y="4737"/>
                  <a:pt x="3499" y="4656"/>
                  <a:pt x="2811" y="4495"/>
                </a:cubicBezTo>
                <a:cubicBezTo>
                  <a:pt x="2144" y="4340"/>
                  <a:pt x="1577" y="4126"/>
                  <a:pt x="1111" y="3853"/>
                </a:cubicBezTo>
                <a:moveTo>
                  <a:pt x="8887" y="7632"/>
                </a:moveTo>
                <a:lnTo>
                  <a:pt x="8887" y="6484"/>
                </a:lnTo>
                <a:cubicBezTo>
                  <a:pt x="8420" y="6758"/>
                  <a:pt x="7853" y="6972"/>
                  <a:pt x="7187" y="7126"/>
                </a:cubicBezTo>
                <a:cubicBezTo>
                  <a:pt x="6498" y="7287"/>
                  <a:pt x="5769" y="7368"/>
                  <a:pt x="4999" y="7368"/>
                </a:cubicBezTo>
                <a:cubicBezTo>
                  <a:pt x="4229" y="7368"/>
                  <a:pt x="3499" y="7287"/>
                  <a:pt x="2811" y="7126"/>
                </a:cubicBezTo>
                <a:cubicBezTo>
                  <a:pt x="2144" y="6972"/>
                  <a:pt x="1577" y="6758"/>
                  <a:pt x="1111" y="6484"/>
                </a:cubicBezTo>
                <a:lnTo>
                  <a:pt x="1111" y="7632"/>
                </a:lnTo>
                <a:cubicBezTo>
                  <a:pt x="1111" y="7722"/>
                  <a:pt x="1177" y="7831"/>
                  <a:pt x="1311" y="7958"/>
                </a:cubicBezTo>
                <a:cubicBezTo>
                  <a:pt x="1466" y="8098"/>
                  <a:pt x="1684" y="8234"/>
                  <a:pt x="1966" y="8368"/>
                </a:cubicBezTo>
                <a:cubicBezTo>
                  <a:pt x="2351" y="8550"/>
                  <a:pt x="2807" y="8693"/>
                  <a:pt x="3333" y="8795"/>
                </a:cubicBezTo>
                <a:cubicBezTo>
                  <a:pt x="3858" y="8896"/>
                  <a:pt x="4413" y="8947"/>
                  <a:pt x="4999" y="8947"/>
                </a:cubicBezTo>
                <a:cubicBezTo>
                  <a:pt x="5584" y="8947"/>
                  <a:pt x="6139" y="8896"/>
                  <a:pt x="6665" y="8795"/>
                </a:cubicBezTo>
                <a:cubicBezTo>
                  <a:pt x="7191" y="8693"/>
                  <a:pt x="7646" y="8550"/>
                  <a:pt x="8032" y="8368"/>
                </a:cubicBezTo>
                <a:cubicBezTo>
                  <a:pt x="8313" y="8234"/>
                  <a:pt x="8531" y="8098"/>
                  <a:pt x="8687" y="7958"/>
                </a:cubicBezTo>
                <a:cubicBezTo>
                  <a:pt x="8820" y="7831"/>
                  <a:pt x="8887" y="7722"/>
                  <a:pt x="8887" y="7632"/>
                </a:cubicBezTo>
                <a:moveTo>
                  <a:pt x="0" y="7632"/>
                </a:moveTo>
                <a:lnTo>
                  <a:pt x="0" y="2368"/>
                </a:lnTo>
                <a:cubicBezTo>
                  <a:pt x="0" y="1940"/>
                  <a:pt x="226" y="1540"/>
                  <a:pt x="678" y="1168"/>
                </a:cubicBezTo>
                <a:cubicBezTo>
                  <a:pt x="1122" y="817"/>
                  <a:pt x="1721" y="536"/>
                  <a:pt x="2477" y="326"/>
                </a:cubicBezTo>
                <a:cubicBezTo>
                  <a:pt x="3255" y="108"/>
                  <a:pt x="4095" y="0"/>
                  <a:pt x="4999" y="0"/>
                </a:cubicBezTo>
                <a:cubicBezTo>
                  <a:pt x="5902" y="0"/>
                  <a:pt x="6743" y="108"/>
                  <a:pt x="7521" y="326"/>
                </a:cubicBezTo>
                <a:cubicBezTo>
                  <a:pt x="8276" y="536"/>
                  <a:pt x="8876" y="817"/>
                  <a:pt x="9320" y="1168"/>
                </a:cubicBezTo>
                <a:cubicBezTo>
                  <a:pt x="9772" y="1540"/>
                  <a:pt x="9998" y="1940"/>
                  <a:pt x="9998" y="2368"/>
                </a:cubicBezTo>
                <a:lnTo>
                  <a:pt x="9998" y="7632"/>
                </a:lnTo>
                <a:cubicBezTo>
                  <a:pt x="9998" y="8060"/>
                  <a:pt x="9772" y="8460"/>
                  <a:pt x="9320" y="8832"/>
                </a:cubicBezTo>
                <a:cubicBezTo>
                  <a:pt x="8876" y="9182"/>
                  <a:pt x="8276" y="9463"/>
                  <a:pt x="7521" y="9674"/>
                </a:cubicBezTo>
                <a:cubicBezTo>
                  <a:pt x="6743" y="9891"/>
                  <a:pt x="5902" y="10000"/>
                  <a:pt x="4999" y="10000"/>
                </a:cubicBezTo>
                <a:cubicBezTo>
                  <a:pt x="4095" y="10000"/>
                  <a:pt x="3255" y="9891"/>
                  <a:pt x="2477" y="9674"/>
                </a:cubicBezTo>
                <a:cubicBezTo>
                  <a:pt x="1721" y="9463"/>
                  <a:pt x="1122" y="9182"/>
                  <a:pt x="678" y="8832"/>
                </a:cubicBezTo>
                <a:cubicBezTo>
                  <a:pt x="226" y="8460"/>
                  <a:pt x="0" y="8060"/>
                  <a:pt x="0" y="7632"/>
                </a:cubicBezTo>
                <a:moveTo>
                  <a:pt x="4999" y="3684"/>
                </a:moveTo>
                <a:cubicBezTo>
                  <a:pt x="5584" y="3684"/>
                  <a:pt x="6139" y="3633"/>
                  <a:pt x="6665" y="3532"/>
                </a:cubicBezTo>
                <a:cubicBezTo>
                  <a:pt x="7191" y="3430"/>
                  <a:pt x="7646" y="3287"/>
                  <a:pt x="8032" y="3105"/>
                </a:cubicBezTo>
                <a:cubicBezTo>
                  <a:pt x="8313" y="2971"/>
                  <a:pt x="8531" y="2835"/>
                  <a:pt x="8687" y="2695"/>
                </a:cubicBezTo>
                <a:cubicBezTo>
                  <a:pt x="8820" y="2568"/>
                  <a:pt x="8887" y="2459"/>
                  <a:pt x="8887" y="2368"/>
                </a:cubicBezTo>
                <a:cubicBezTo>
                  <a:pt x="8887" y="2277"/>
                  <a:pt x="8820" y="2168"/>
                  <a:pt x="8687" y="2042"/>
                </a:cubicBezTo>
                <a:cubicBezTo>
                  <a:pt x="8531" y="1902"/>
                  <a:pt x="8313" y="1765"/>
                  <a:pt x="8032" y="1632"/>
                </a:cubicBezTo>
                <a:cubicBezTo>
                  <a:pt x="7646" y="1449"/>
                  <a:pt x="7191" y="1307"/>
                  <a:pt x="6665" y="1205"/>
                </a:cubicBezTo>
                <a:cubicBezTo>
                  <a:pt x="6139" y="1103"/>
                  <a:pt x="5584" y="1053"/>
                  <a:pt x="4999" y="1053"/>
                </a:cubicBezTo>
                <a:cubicBezTo>
                  <a:pt x="4413" y="1053"/>
                  <a:pt x="3858" y="1103"/>
                  <a:pt x="3333" y="1205"/>
                </a:cubicBezTo>
                <a:cubicBezTo>
                  <a:pt x="2807" y="1307"/>
                  <a:pt x="2351" y="1449"/>
                  <a:pt x="1966" y="1632"/>
                </a:cubicBezTo>
                <a:cubicBezTo>
                  <a:pt x="1684" y="1765"/>
                  <a:pt x="1466" y="1902"/>
                  <a:pt x="1311" y="2042"/>
                </a:cubicBezTo>
                <a:cubicBezTo>
                  <a:pt x="1177" y="2168"/>
                  <a:pt x="1111" y="2277"/>
                  <a:pt x="1111" y="2368"/>
                </a:cubicBezTo>
                <a:cubicBezTo>
                  <a:pt x="1111" y="2459"/>
                  <a:pt x="1177" y="2568"/>
                  <a:pt x="1311" y="2695"/>
                </a:cubicBezTo>
                <a:cubicBezTo>
                  <a:pt x="1466" y="2835"/>
                  <a:pt x="1684" y="2971"/>
                  <a:pt x="1966" y="3105"/>
                </a:cubicBezTo>
                <a:cubicBezTo>
                  <a:pt x="2351" y="3287"/>
                  <a:pt x="2807" y="3430"/>
                  <a:pt x="3333" y="3532"/>
                </a:cubicBezTo>
                <a:cubicBezTo>
                  <a:pt x="3858" y="3633"/>
                  <a:pt x="4413" y="3684"/>
                  <a:pt x="4999" y="3684"/>
                </a:cubicBezTo>
              </a:path>
            </a:pathLst>
          </a:custGeom>
          <a:solidFill>
            <a:srgbClr val="5B8CB8">
              <a:alpha val="100000"/>
            </a:srgbClr>
          </a:solidFill>
          <a:ln>
            <a:headEnd type="none"/>
            <a:tailEnd type="none"/>
          </a:ln>
        </p:spPr>
      </p:sp>
      <p:sp>
        <p:nvSpPr>
          <p:cNvPr id="37" name="TextBox 37"/>
          <p:cNvSpPr txBox="true"/>
          <p:nvPr/>
        </p:nvSpPr>
        <p:spPr>
          <a:xfrm flipH="false" flipV="false" rot="0">
            <a:off x="10636766" y="5484763"/>
            <a:ext cx="1085578"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100000"/>
                  </a:srgbClr>
                </a:solidFill>
                <a:latin typeface="Alibaba PuHuiTi 3.0 55 Regular"/>
                <a:ea typeface="Alibaba PuHuiTi 3.0 55 Regular"/>
                <a:cs typeface="Alibaba PuHuiTi 3.0 55 Regular"/>
              </a:rPr>
              <a:t>攻击完成</a:t>
            </a:r>
            <a:endParaRPr lang="en-US" sz="1100"/>
          </a:p>
        </p:txBody>
      </p:sp>
      <p:sp>
        <p:nvSpPr>
          <p:cNvPr id="38" name="AutoShape 38"/>
          <p:cNvSpPr/>
          <p:nvPr/>
        </p:nvSpPr>
        <p:spPr>
          <a:xfrm flipH="false" flipV="false" rot="0">
            <a:off x="457086" y="5897909"/>
            <a:ext cx="11274781" cy="502891"/>
          </a:xfrm>
          <a:prstGeom prst="rect">
            <a:avLst/>
          </a:prstGeom>
          <a:solidFill>
            <a:srgbClr val="E8EBEF">
              <a:alpha val="100000"/>
            </a:srgbClr>
          </a:solidFill>
          <a:ln>
            <a:headEnd type="none"/>
            <a:tailEnd type="none"/>
          </a:ln>
        </p:spPr>
      </p:sp>
      <p:sp>
        <p:nvSpPr>
          <p:cNvPr id="39" name="AutoShape 39"/>
          <p:cNvSpPr/>
          <p:nvPr/>
        </p:nvSpPr>
        <p:spPr>
          <a:xfrm flipH="false" flipV="false" rot="0">
            <a:off x="457086" y="5897909"/>
            <a:ext cx="9522" cy="502891"/>
          </a:xfrm>
          <a:prstGeom prst="line">
            <a:avLst/>
          </a:prstGeom>
          <a:ln w="28575">
            <a:solidFill>
              <a:srgbClr val="5B8CB8">
                <a:alpha val="100000"/>
              </a:srgbClr>
            </a:solidFill>
            <a:prstDash val="solid"/>
            <a:headEnd type="none"/>
            <a:tailEnd type="none"/>
          </a:ln>
        </p:spPr>
      </p:sp>
      <p:sp>
        <p:nvSpPr>
          <p:cNvPr id="40" name="TextBox 40"/>
          <p:cNvSpPr txBox="true"/>
          <p:nvPr/>
        </p:nvSpPr>
        <p:spPr>
          <a:xfrm flipH="false" flipV="false" rot="0">
            <a:off x="676106" y="6059834"/>
            <a:ext cx="10865308" cy="161925"/>
          </a:xfrm>
          <a:prstGeom prst="rect">
            <a:avLst/>
          </a:prstGeom>
          <a:ln>
            <a:headEnd type="none"/>
            <a:tailEnd type="none"/>
          </a:ln>
        </p:spPr>
        <p:txBody>
          <a:bodyPr anchor="t" anchorCtr="false" bIns="0" lIns="0" rIns="0" rtlCol="false" tIns="0" vert="horz" wrap="none"/>
          <a:lstStyle/>
          <a:p>
            <a:pPr algn="l">
              <a:defRPr/>
            </a:pPr>
            <a:r>
              <a:rPr b="false" i="true" lang="en-US" strike="noStrike" sz="1200">
                <a:ln/>
                <a:solidFill>
                  <a:srgbClr val="0A1F3D">
                    <a:alpha val="90196"/>
                  </a:srgbClr>
                </a:solidFill>
                <a:latin typeface="Alibaba PuHuiTi 3.0 55 Regular"/>
                <a:ea typeface="Alibaba PuHuiTi 3.0 55 Regular"/>
                <a:cs typeface="Alibaba PuHuiTi 3.0 55 Regular"/>
              </a:rPr>
              <a:t>"单个漏洞可能仅造成局部风险，但组合起来构成从代码执行到数据窃取再到持久控制的完整武器化利用链"</a:t>
            </a:r>
            <a:endParaRPr lang="en-US" sz="1100"/>
          </a:p>
        </p:txBody>
      </p:sp>
    </p:spTree>
  </p:cSld>
  <p:clrMapOvr>
    <a:masterClrMapping/>
  </p:clrMapOvr>
</p:sld>
</file>

<file path=ppt/slides/slide48.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380905" y="400050"/>
            <a:ext cx="11427142"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60000"/>
                  </a:srgbClr>
                </a:solidFill>
                <a:latin typeface="Alibaba PuHuiTi 3.0 55 Regular"/>
                <a:ea typeface="Alibaba PuHuiTi 3.0 55 Regular"/>
                <a:cs typeface="Alibaba PuHuiTi 3.0 55 Regular"/>
              </a:rPr>
              <a:t>VULNERABILITY ANALYSIS</a:t>
            </a:r>
            <a:endParaRPr lang="en-US" sz="1100"/>
          </a:p>
        </p:txBody>
      </p:sp>
      <p:sp>
        <p:nvSpPr>
          <p:cNvPr id="4" name="TextBox 4"/>
          <p:cNvSpPr txBox="true"/>
          <p:nvPr/>
        </p:nvSpPr>
        <p:spPr>
          <a:xfrm flipH="false" flipV="false" rot="0">
            <a:off x="380905" y="604838"/>
            <a:ext cx="11427142" cy="390525"/>
          </a:xfrm>
          <a:prstGeom prst="rect">
            <a:avLst/>
          </a:prstGeom>
          <a:ln>
            <a:headEnd type="none"/>
            <a:tailEnd type="none"/>
          </a:ln>
        </p:spPr>
        <p:txBody>
          <a:bodyPr anchor="t" anchorCtr="false" bIns="0" lIns="0" rIns="0" rtlCol="false" tIns="0" vert="horz" wrap="none"/>
          <a:lstStyle/>
          <a:p>
            <a:pPr algn="l">
              <a:defRPr/>
            </a:pPr>
            <a:r>
              <a:rPr b="true" i="false" lang="en-US" strike="noStrike" sz="2700">
                <a:ln/>
                <a:solidFill>
                  <a:srgbClr val="0A1F3D">
                    <a:alpha val="100000"/>
                  </a:srgbClr>
                </a:solidFill>
                <a:latin typeface="Alibaba PuHuiTi 3.0 55 Regular"/>
                <a:ea typeface="Alibaba PuHuiTi 3.0 55 Regular"/>
                <a:cs typeface="Alibaba PuHuiTi 3.0 55 Regular"/>
              </a:rPr>
              <a:t>风险等级总结</a:t>
            </a:r>
            <a:endParaRPr lang="en-US" sz="1100"/>
          </a:p>
        </p:txBody>
      </p:sp>
      <p:sp>
        <p:nvSpPr>
          <p:cNvPr id="5" name="AutoShape 5"/>
          <p:cNvSpPr/>
          <p:nvPr/>
        </p:nvSpPr>
        <p:spPr>
          <a:xfrm flipH="false" flipV="false" rot="0">
            <a:off x="380905" y="1120973"/>
            <a:ext cx="11427142" cy="561975"/>
          </a:xfrm>
          <a:prstGeom prst="rect">
            <a:avLst/>
          </a:prstGeom>
          <a:solidFill>
            <a:srgbClr val="E8EBEF">
              <a:alpha val="100000"/>
            </a:srgbClr>
          </a:solidFill>
          <a:ln>
            <a:headEnd type="none"/>
            <a:tailEnd type="none"/>
          </a:ln>
        </p:spPr>
      </p:sp>
      <p:sp>
        <p:nvSpPr>
          <p:cNvPr id="6" name="AutoShape 6"/>
          <p:cNvSpPr/>
          <p:nvPr/>
        </p:nvSpPr>
        <p:spPr>
          <a:xfrm flipH="false" flipV="false" rot="0">
            <a:off x="380905" y="1120973"/>
            <a:ext cx="9522" cy="561975"/>
          </a:xfrm>
          <a:prstGeom prst="line">
            <a:avLst/>
          </a:prstGeom>
          <a:ln w="28575">
            <a:solidFill>
              <a:srgbClr val="5B8CB8">
                <a:alpha val="100000"/>
              </a:srgbClr>
            </a:solidFill>
            <a:prstDash val="solid"/>
            <a:headEnd type="none"/>
            <a:tailEnd type="none"/>
          </a:ln>
        </p:spPr>
      </p:sp>
      <p:sp>
        <p:nvSpPr>
          <p:cNvPr id="7" name="TextBox 7"/>
          <p:cNvSpPr txBox="true"/>
          <p:nvPr/>
        </p:nvSpPr>
        <p:spPr>
          <a:xfrm flipH="false" flipV="false" rot="0">
            <a:off x="542789" y="1235273"/>
            <a:ext cx="11646163" cy="328612"/>
          </a:xfrm>
          <a:prstGeom prst="rect">
            <a:avLst/>
          </a:prstGeom>
          <a:ln>
            <a:headEnd type="none"/>
            <a:tailEnd type="none"/>
          </a:ln>
        </p:spPr>
        <p:txBody>
          <a:bodyPr anchor="t" anchorCtr="false" bIns="0" lIns="0" rIns="0" rtlCol="false" tIns="0" vert="horz" wrap="square"/>
          <a:lstStyle/>
          <a:p>
            <a:pPr algn="l">
              <a:defRPr/>
            </a:pPr>
            <a:r>
              <a:rPr b="true" i="false" lang="en-US" strike="noStrike" sz="900">
                <a:ln/>
                <a:solidFill>
                  <a:srgbClr val="0A1F3D">
                    <a:alpha val="85098"/>
                  </a:srgbClr>
                </a:solidFill>
                <a:latin typeface="Alibaba PuHuiTi 3.0 55 Regular"/>
                <a:ea typeface="Alibaba PuHuiTi 3.0 55 Regular"/>
                <a:cs typeface="Alibaba PuHuiTi 3.0 55 Regular"/>
              </a:rPr>
              <a:t>核心发现：</a:t>
            </a:r>
            <a:r>
              <a:rPr b="false" i="false" strike="noStrike" sz="900">
                <a:ln/>
                <a:solidFill>
                  <a:srgbClr val="0A1F3D">
                    <a:alpha val="85098"/>
                  </a:srgbClr>
                </a:solidFill>
                <a:latin typeface="FZYaYiHei GB18030L2 R"/>
                <a:ea typeface="FZYaYiHei GB18030L2 R"/>
                <a:cs typeface="FZYaYiHei GB18030L2 R"/>
              </a:rPr>
              <a:t>13项问题按风险等级和CWE标准分类，</a:t>
            </a:r>
            <a:r>
              <a:rPr b="false" i="false" strike="noStrike" sz="900">
                <a:ln/>
                <a:solidFill>
                  <a:srgbClr val="5B8CB8">
                    <a:alpha val="85098"/>
                  </a:srgbClr>
                </a:solidFill>
                <a:latin typeface="FZYaYiHei GB18030L2 R"/>
                <a:ea typeface="FZYaYiHei GB18030L2 R"/>
                <a:cs typeface="FZYaYiHei GB18030L2 R"/>
              </a:rPr>
              <a:t>5项致命</a:t>
            </a:r>
            <a:r>
              <a:rPr b="false" i="false" strike="noStrike" sz="900">
                <a:ln/>
                <a:solidFill>
                  <a:srgbClr val="0A1F3D">
                    <a:alpha val="85098"/>
                  </a:srgbClr>
                </a:solidFill>
                <a:latin typeface="FZYaYiHei GB18030L2 R"/>
                <a:ea typeface="FZYaYiHei GB18030L2 R"/>
                <a:cs typeface="FZYaYiHei GB18030L2 R"/>
              </a:rPr>
              <a:t>涵盖核心功能失效与关键安全漏洞，</a:t>
            </a:r>
            <a:r>
              <a:rPr b="false" i="false" strike="noStrike" sz="900">
                <a:ln/>
                <a:solidFill>
                  <a:srgbClr val="5B8CB8">
                    <a:alpha val="85098"/>
                  </a:srgbClr>
                </a:solidFill>
                <a:latin typeface="FZYaYiHei GB18030L2 R"/>
                <a:ea typeface="FZYaYiHei GB18030L2 R"/>
                <a:cs typeface="FZYaYiHei GB18030L2 R"/>
              </a:rPr>
              <a:t>4项高危</a:t>
            </a:r>
            <a:r>
              <a:rPr b="false" i="false" strike="noStrike" sz="900">
                <a:ln/>
                <a:solidFill>
                  <a:srgbClr val="0A1F3D">
                    <a:alpha val="85098"/>
                  </a:srgbClr>
                </a:solidFill>
                <a:latin typeface="FZYaYiHei GB18030L2 R"/>
                <a:ea typeface="FZYaYiHei GB18030L2 R"/>
                <a:cs typeface="FZYaYiHei GB18030L2 R"/>
              </a:rPr>
              <a:t>覆盖权限滥用与网络传输风险，</a:t>
            </a:r>
            <a:r>
              <a:rPr b="false" i="false" strike="noStrike" sz="900">
                <a:ln/>
                <a:solidFill>
                  <a:srgbClr val="5B8CB8">
                    <a:alpha val="85098"/>
                  </a:srgbClr>
                </a:solidFill>
                <a:latin typeface="FZYaYiHei GB18030L2 R"/>
                <a:ea typeface="FZYaYiHei GB18030L2 R"/>
                <a:cs typeface="FZYaYiHei GB18030L2 R"/>
              </a:rPr>
              <a:t>2项中危</a:t>
            </a:r>
            <a:r>
              <a:rPr b="false" i="false" strike="noStrike" sz="900">
                <a:ln/>
                <a:solidFill>
                  <a:srgbClr val="0A1F3D">
                    <a:alpha val="85098"/>
                  </a:srgbClr>
                </a:solidFill>
                <a:latin typeface="FZYaYiHei GB18030L2 R"/>
                <a:ea typeface="FZYaYiHei GB18030L2 R"/>
                <a:cs typeface="FZYaYiHei GB18030L2 R"/>
              </a:rPr>
              <a:t>涉及工程管理与UI数据问题。CWE映射证实安全问题均为国</a:t>
            </a:r>
            <a:endParaRPr lang="en-US" sz="1100"/>
          </a:p>
          <a:p>
            <a:pPr algn="l"/>
            <a:r>
              <a:rPr b="false" i="false" strike="noStrike" sz="900">
                <a:ln/>
                <a:solidFill>
                  <a:srgbClr val="0A1F3D">
                    <a:alpha val="85098"/>
                  </a:srgbClr>
                </a:solidFill>
                <a:latin typeface="FZYaYiHei GB18030L2 R"/>
                <a:ea typeface="FZYaYiHei GB18030L2 R"/>
                <a:cs typeface="FZYaYiHei GB18030L2 R"/>
              </a:rPr>
              <a:t>际通用漏洞枚举中的标准类型。</a:t>
            </a:r>
            <a:endParaRPr/>
          </a:p>
        </p:txBody>
      </p:sp>
      <p:sp>
        <p:nvSpPr>
          <p:cNvPr id="8" name="TextBox 8"/>
          <p:cNvSpPr txBox="true"/>
          <p:nvPr/>
        </p:nvSpPr>
        <p:spPr>
          <a:xfrm flipH="false" flipV="false" rot="0">
            <a:off x="418996" y="1817638"/>
            <a:ext cx="11389053" cy="104775"/>
          </a:xfrm>
          <a:prstGeom prst="rect">
            <a:avLst/>
          </a:prstGeom>
          <a:ln>
            <a:headEnd type="none"/>
            <a:tailEnd type="none"/>
          </a:ln>
        </p:spPr>
        <p:txBody>
          <a:bodyPr anchor="t" anchorCtr="false" bIns="0" lIns="0" rIns="0" rtlCol="false" tIns="0" vert="horz" wrap="none"/>
          <a:lstStyle/>
          <a:p>
            <a:pPr algn="l">
              <a:defRPr/>
            </a:pPr>
            <a:r>
              <a:rPr b="false" i="false" lang="en-US" strike="noStrike" sz="700">
                <a:ln/>
                <a:solidFill>
                  <a:srgbClr val="0A1F3D">
                    <a:alpha val="50196"/>
                  </a:srgbClr>
                </a:solidFill>
                <a:latin typeface="Alibaba PuHuiTi 3.0 55 Regular"/>
                <a:ea typeface="Alibaba PuHuiTi 3.0 55 Regular"/>
                <a:cs typeface="Alibaba PuHuiTi 3.0 55 Regular"/>
              </a:rPr>
              <a:t>漏洞风险等级与CWE映射</a:t>
            </a:r>
            <a:endParaRPr lang="en-US" sz="1100"/>
          </a:p>
        </p:txBody>
      </p:sp>
      <p:sp>
        <p:nvSpPr>
          <p:cNvPr id="9" name="AutoShape 9"/>
          <p:cNvSpPr/>
          <p:nvPr/>
        </p:nvSpPr>
        <p:spPr>
          <a:xfrm flipH="false" flipV="false" rot="0">
            <a:off x="380905" y="1998613"/>
            <a:ext cx="11427142" cy="4225975"/>
          </a:xfrm>
          <a:prstGeom prst="rect">
            <a:avLst/>
          </a:prstGeom>
          <a:solidFill>
            <a:srgbClr val="E8EBEF">
              <a:alpha val="100000"/>
            </a:srgbClr>
          </a:solidFill>
          <a:ln w="9525">
            <a:solidFill>
              <a:srgbClr val="C5CDD6">
                <a:alpha val="100000"/>
              </a:srgbClr>
            </a:solidFill>
            <a:prstDash val="solid"/>
            <a:headEnd type="none"/>
            <a:tailEnd type="none"/>
          </a:ln>
        </p:spPr>
      </p:sp>
      <p:sp>
        <p:nvSpPr>
          <p:cNvPr id="10" name="AutoShape 10"/>
          <p:cNvSpPr/>
          <p:nvPr/>
        </p:nvSpPr>
        <p:spPr>
          <a:xfrm flipH="false" flipV="false" rot="0">
            <a:off x="380905" y="1998613"/>
            <a:ext cx="11427142" cy="9525"/>
          </a:xfrm>
          <a:prstGeom prst="line">
            <a:avLst/>
          </a:prstGeom>
          <a:ln w="28575">
            <a:solidFill>
              <a:srgbClr val="5B8CB8">
                <a:alpha val="100000"/>
              </a:srgbClr>
            </a:solidFill>
            <a:prstDash val="solid"/>
            <a:headEnd type="none"/>
            <a:tailEnd type="none"/>
          </a:ln>
        </p:spPr>
      </p:sp>
      <p:graphicFrame>
        <p:nvGraphicFramePr>
          <p:cNvPr id="11" name="Table 11"/>
          <p:cNvGraphicFramePr>
            <a:graphicFrameLocks noGrp="true"/>
          </p:cNvGraphicFramePr>
          <p:nvPr/>
        </p:nvGraphicFramePr>
        <p:xfrm>
          <a:off x="390427" y="2027188"/>
          <a:ext cx="11408098" cy="3571875"/>
        </p:xfrm>
        <a:graphic>
          <a:graphicData uri="http://schemas.openxmlformats.org/drawingml/2006/table">
            <a:tbl>
              <a:tblPr/>
              <a:tblGrid>
                <a:gridCol w="3644900"/>
                <a:gridCol w="2044700"/>
                <a:gridCol w="5702300"/>
              </a:tblGrid>
              <a:tr h="317500">
                <a:tc gridSpan="1" rowSpan="1">
                  <a:txBody>
                    <a:bodyPr anchor="ctr" anchorCtr="false" bIns="76200" lIns="95250" rIns="95250" rot="0" tIns="76200" vert="horz" wrap="square"/>
                    <a:p>
                      <a:pPr algn="l">
                        <a:defRPr b="true" i="false" strike="noStrike" sz="900">
                          <a:ln/>
                          <a:solidFill>
                            <a:srgbClr val="F1F3F5">
                              <a:alpha val="100000"/>
                            </a:srgbClr>
                          </a:solidFill>
                          <a:latin typeface="&quot;Alibaba PuHuiTi 3.0 55 Regular&quot;, sans-serif"/>
                          <a:ea typeface="&quot;Alibaba PuHuiTi 3.0 55 Regular&quot;, sans-serif"/>
                          <a:cs typeface="&quot;Alibaba PuHuiTi 3.0 55 Regular&quot;, sans-serif"/>
                        </a:defRPr>
                      </a:pPr>
                      <a:r>
                        <a:rPr b="true" i="false" strike="noStrike" sz="900">
                          <a:ln/>
                          <a:solidFill>
                            <a:srgbClr val="F1F3F5">
                              <a:alpha val="100000"/>
                            </a:srgbClr>
                          </a:solidFill>
                          <a:latin typeface="&quot;Alibaba PuHuiTi 3.0 55 Regular&quot;, sans-serif"/>
                          <a:ea typeface="&quot;Alibaba PuHuiTi 3.0 55 Regular&quot;, sans-serif"/>
                          <a:cs typeface="&quot;Alibaba PuHuiTi 3.0 55 Regular&quot;, sans-serif"/>
                        </a:rPr>
                        <a:t>漏洞</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0A1F3D">
                        <a:alpha val="100000"/>
                      </a:srgbClr>
                    </a:solidFill>
                  </a:tcPr>
                </a:tc>
                <a:tc gridSpan="1" rowSpan="1">
                  <a:txBody>
                    <a:bodyPr anchor="ctr" anchorCtr="true" bIns="76200" lIns="95250" rIns="95250" rot="0" tIns="76200" vert="horz" wrap="square"/>
                    <a:p>
                      <a:pPr algn="ctr">
                        <a:defRPr b="true" i="false" strike="noStrike" sz="900">
                          <a:ln/>
                          <a:solidFill>
                            <a:srgbClr val="F1F3F5">
                              <a:alpha val="100000"/>
                            </a:srgbClr>
                          </a:solidFill>
                          <a:latin typeface="&quot;Alibaba PuHuiTi 3.0 55 Regular&quot;, sans-serif"/>
                          <a:ea typeface="&quot;Alibaba PuHuiTi 3.0 55 Regular&quot;, sans-serif"/>
                          <a:cs typeface="&quot;Alibaba PuHuiTi 3.0 55 Regular&quot;, sans-serif"/>
                        </a:defRPr>
                      </a:pPr>
                      <a:r>
                        <a:rPr b="true" i="false" strike="noStrike" sz="900">
                          <a:ln/>
                          <a:solidFill>
                            <a:srgbClr val="F1F3F5">
                              <a:alpha val="100000"/>
                            </a:srgbClr>
                          </a:solidFill>
                          <a:latin typeface="&quot;Alibaba PuHuiTi 3.0 55 Regular&quot;, sans-serif"/>
                          <a:ea typeface="&quot;Alibaba PuHuiTi 3.0 55 Regular&quot;, sans-serif"/>
                          <a:cs typeface="&quot;Alibaba PuHuiTi 3.0 55 Regular&quot;, sans-serif"/>
                        </a:rPr>
                        <a:t>风险等级</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0A1F3D">
                        <a:alpha val="100000"/>
                      </a:srgbClr>
                    </a:solidFill>
                  </a:tcPr>
                </a:tc>
                <a:tc gridSpan="1" rowSpan="1">
                  <a:txBody>
                    <a:bodyPr anchor="ctr" anchorCtr="false" bIns="76200" lIns="95250" rIns="95250" rot="0" tIns="76200" vert="horz" wrap="square"/>
                    <a:p>
                      <a:pPr algn="l">
                        <a:defRPr b="true" i="false" strike="noStrike" sz="900">
                          <a:ln/>
                          <a:solidFill>
                            <a:srgbClr val="F1F3F5">
                              <a:alpha val="100000"/>
                            </a:srgbClr>
                          </a:solidFill>
                          <a:latin typeface="&quot;Alibaba PuHuiTi 3.0 55 Regular&quot;, sans-serif"/>
                          <a:ea typeface="&quot;Alibaba PuHuiTi 3.0 55 Regular&quot;, sans-serif"/>
                          <a:cs typeface="&quot;Alibaba PuHuiTi 3.0 55 Regular&quot;, sans-serif"/>
                        </a:defRPr>
                      </a:pPr>
                      <a:r>
                        <a:rPr b="true" i="false" strike="noStrike" sz="900">
                          <a:ln/>
                          <a:solidFill>
                            <a:srgbClr val="F1F3F5">
                              <a:alpha val="100000"/>
                            </a:srgbClr>
                          </a:solidFill>
                          <a:latin typeface="&quot;Alibaba PuHuiTi 3.0 55 Regular&quot;, sans-serif"/>
                          <a:ea typeface="&quot;Alibaba PuHuiTi 3.0 55 Regular&quot;, sans-serif"/>
                          <a:cs typeface="&quot;Alibaba PuHuiTi 3.0 55 Regular&quot;, sans-serif"/>
                        </a:rPr>
                        <a:t>CWE</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0A1F3D">
                        <a:alpha val="100000"/>
                      </a:srgbClr>
                    </a:solidFill>
                  </a:tcPr>
                </a:tc>
              </a:tr>
              <a:tr h="292100">
                <a:tc gridSpan="1" rowSpan="1">
                  <a:txBody>
                    <a:bodyPr anchor="ctr" anchorCtr="false" bIns="57150" lIns="95250" rIns="95250" rot="0" tIns="57150" vert="horz" wrap="square"/>
                    <a:p>
                      <a:pPr algn="l">
                        <a:defRPr b="false" i="false" strike="noStrike" sz="9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900">
                          <a:ln/>
                          <a:solidFill>
                            <a:srgbClr val="0A1F3D">
                              <a:alpha val="100000"/>
                            </a:srgbClr>
                          </a:solidFill>
                          <a:latin typeface="&quot;FZYaYiHei GB18030L2 R&quot;, sans-serif"/>
                          <a:ea typeface="&quot;FZYaYiHei GB18030L2 R&quot;, sans-serif"/>
                          <a:cs typeface="&quot;FZYaYiHei GB18030L2 R&quot;, sans-serif"/>
                        </a:rPr>
                        <a:t>FileProvider root-path 暴露</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true" bIns="57150" lIns="95250" rIns="95250" rot="0" tIns="57150" vert="horz" wrap="square"/>
                    <a:p>
                      <a:pPr algn="ctr">
                        <a:defRPr b="true" i="false" strike="noStrike" sz="900">
                          <a:ln/>
                          <a:solidFill>
                            <a:srgbClr val="5B8CB8">
                              <a:alpha val="100000"/>
                            </a:srgbClr>
                          </a:solidFill>
                          <a:latin typeface="&quot;FZYaYiHei GB18030L2 R&quot;, sans-serif"/>
                          <a:ea typeface="&quot;FZYaYiHei GB18030L2 R&quot;, sans-serif"/>
                          <a:cs typeface="&quot;FZYaYiHei GB18030L2 R&quot;, sans-serif"/>
                        </a:defRPr>
                      </a:pPr>
                      <a:r>
                        <a:rPr b="true" i="false" strike="noStrike" sz="900">
                          <a:ln/>
                          <a:solidFill>
                            <a:srgbClr val="5B8CB8">
                              <a:alpha val="100000"/>
                            </a:srgbClr>
                          </a:solidFill>
                          <a:latin typeface="&quot;FZYaYiHei GB18030L2 R&quot;, sans-serif"/>
                          <a:ea typeface="&quot;FZYaYiHei GB18030L2 R&quot;, sans-serif"/>
                          <a:cs typeface="&quot;FZYaYiHei GB18030L2 R&quot;,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false" bIns="57150" lIns="95250" rIns="95250" rot="0" tIns="57150" vert="horz" wrap="square"/>
                    <a:p>
                      <a:pPr algn="l">
                        <a:defRPr b="false" i="false" strike="noStrike" sz="800">
                          <a:ln/>
                          <a:solidFill>
                            <a:srgbClr val="0A1F3D">
                              <a:alpha val="100000"/>
                            </a:srgbClr>
                          </a:solidFill>
                          <a:latin typeface="Inter, sans-serif"/>
                          <a:ea typeface="Inter, sans-serif"/>
                          <a:cs typeface="Inter, sans-serif"/>
                        </a:defRPr>
                      </a:pPr>
                      <a:r>
                        <a:rPr b="false" i="false" strike="noStrike" sz="800">
                          <a:ln/>
                          <a:solidFill>
                            <a:srgbClr val="0A1F3D">
                              <a:alpha val="100000"/>
                            </a:srgbClr>
                          </a:solidFill>
                          <a:latin typeface="Inter, sans-serif"/>
                          <a:ea typeface="Inter, sans-serif"/>
                          <a:cs typeface="Inter, sans-serif"/>
                        </a:rPr>
                        <a:t>CWE-552 文件/目录暴露给外部方</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r>
              <a:tr h="292100">
                <a:tc gridSpan="1" rowSpan="1">
                  <a:txBody>
                    <a:bodyPr anchor="ctr" anchorCtr="false" bIns="57150" lIns="95250" rIns="95250" rot="0" tIns="57150" vert="horz" wrap="square"/>
                    <a:p>
                      <a:pPr algn="l">
                        <a:defRPr b="false" i="false" strike="noStrike" sz="9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900">
                          <a:ln/>
                          <a:solidFill>
                            <a:srgbClr val="0A1F3D">
                              <a:alpha val="100000"/>
                            </a:srgbClr>
                          </a:solidFill>
                          <a:latin typeface="&quot;FZYaYiHei GB18030L2 R&quot;, sans-serif"/>
                          <a:ea typeface="&quot;FZYaYiHei GB18030L2 R&quot;, sans-serif"/>
                          <a:cs typeface="&quot;FZYaYiHei GB18030L2 R&quot;, sans-serif"/>
                        </a:rPr>
                        <a:t>外部存储资源可篡改</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true" bIns="57150" lIns="95250" rIns="95250" rot="0" tIns="57150" vert="horz" wrap="square"/>
                    <a:p>
                      <a:pPr algn="ctr">
                        <a:defRPr b="true" i="false" strike="noStrike" sz="900">
                          <a:ln/>
                          <a:solidFill>
                            <a:srgbClr val="5B8CB8">
                              <a:alpha val="100000"/>
                            </a:srgbClr>
                          </a:solidFill>
                          <a:latin typeface="&quot;FZYaYiHei GB18030L2 R&quot;, sans-serif"/>
                          <a:ea typeface="&quot;FZYaYiHei GB18030L2 R&quot;, sans-serif"/>
                          <a:cs typeface="&quot;FZYaYiHei GB18030L2 R&quot;, sans-serif"/>
                        </a:defRPr>
                      </a:pPr>
                      <a:r>
                        <a:rPr b="true" i="false" strike="noStrike" sz="900">
                          <a:ln/>
                          <a:solidFill>
                            <a:srgbClr val="5B8CB8">
                              <a:alpha val="100000"/>
                            </a:srgbClr>
                          </a:solidFill>
                          <a:latin typeface="&quot;FZYaYiHei GB18030L2 R&quot;, sans-serif"/>
                          <a:ea typeface="&quot;FZYaYiHei GB18030L2 R&quot;, sans-serif"/>
                          <a:cs typeface="&quot;FZYaYiHei GB18030L2 R&quot;,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57150" lIns="95250" rIns="95250" rot="0" tIns="57150" vert="horz" wrap="square"/>
                    <a:p>
                      <a:pPr algn="l">
                        <a:defRPr b="false" i="false" strike="noStrike" sz="800">
                          <a:ln/>
                          <a:solidFill>
                            <a:srgbClr val="0A1F3D">
                              <a:alpha val="100000"/>
                            </a:srgbClr>
                          </a:solidFill>
                          <a:latin typeface="Inter, sans-serif"/>
                          <a:ea typeface="Inter, sans-serif"/>
                          <a:cs typeface="Inter, sans-serif"/>
                        </a:defRPr>
                      </a:pPr>
                      <a:r>
                        <a:rPr b="false" i="false" strike="noStrike" sz="800">
                          <a:ln/>
                          <a:solidFill>
                            <a:srgbClr val="0A1F3D">
                              <a:alpha val="100000"/>
                            </a:srgbClr>
                          </a:solidFill>
                          <a:latin typeface="Inter, sans-serif"/>
                          <a:ea typeface="Inter, sans-serif"/>
                          <a:cs typeface="Inter, sans-serif"/>
                        </a:rPr>
                        <a:t>CWE-829 引入不可信来源功能</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r>
              <a:tr h="292100">
                <a:tc gridSpan="1" rowSpan="1">
                  <a:txBody>
                    <a:bodyPr anchor="ctr" anchorCtr="false" bIns="57150" lIns="95250" rIns="95250" rot="0" tIns="57150" vert="horz" wrap="square"/>
                    <a:p>
                      <a:pPr algn="l">
                        <a:defRPr b="false" i="false" strike="noStrike" sz="9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900">
                          <a:ln/>
                          <a:solidFill>
                            <a:srgbClr val="0A1F3D">
                              <a:alpha val="100000"/>
                            </a:srgbClr>
                          </a:solidFill>
                          <a:latin typeface="&quot;FZYaYiHei GB18030L2 R&quot;, sans-serif"/>
                          <a:ea typeface="&quot;FZYaYiHei GB18030L2 R&quot;, sans-serif"/>
                          <a:cs typeface="&quot;FZYaYiHei GB18030L2 R&quot;, sans-serif"/>
                        </a:rPr>
                        <a:t>JSBridge 接口暴露</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true" bIns="57150" lIns="95250" rIns="95250" rot="0" tIns="57150" vert="horz" wrap="square"/>
                    <a:p>
                      <a:pPr algn="ctr">
                        <a:defRPr b="true" i="false" strike="noStrike" sz="900">
                          <a:ln/>
                          <a:solidFill>
                            <a:srgbClr val="5B8CB8">
                              <a:alpha val="100000"/>
                            </a:srgbClr>
                          </a:solidFill>
                          <a:latin typeface="&quot;FZYaYiHei GB18030L2 R&quot;, sans-serif"/>
                          <a:ea typeface="&quot;FZYaYiHei GB18030L2 R&quot;, sans-serif"/>
                          <a:cs typeface="&quot;FZYaYiHei GB18030L2 R&quot;, sans-serif"/>
                        </a:defRPr>
                      </a:pPr>
                      <a:r>
                        <a:rPr b="true" i="false" strike="noStrike" sz="900">
                          <a:ln/>
                          <a:solidFill>
                            <a:srgbClr val="5B8CB8">
                              <a:alpha val="100000"/>
                            </a:srgbClr>
                          </a:solidFill>
                          <a:latin typeface="&quot;FZYaYiHei GB18030L2 R&quot;, sans-serif"/>
                          <a:ea typeface="&quot;FZYaYiHei GB18030L2 R&quot;, sans-serif"/>
                          <a:cs typeface="&quot;FZYaYiHei GB18030L2 R&quot;,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false" bIns="57150" lIns="95250" rIns="95250" rot="0" tIns="57150" vert="horz" wrap="square"/>
                    <a:p>
                      <a:pPr algn="l">
                        <a:defRPr b="false" i="false" strike="noStrike" sz="800">
                          <a:ln/>
                          <a:solidFill>
                            <a:srgbClr val="0A1F3D">
                              <a:alpha val="100000"/>
                            </a:srgbClr>
                          </a:solidFill>
                          <a:latin typeface="Inter, sans-serif"/>
                          <a:ea typeface="Inter, sans-serif"/>
                          <a:cs typeface="Inter, sans-serif"/>
                        </a:defRPr>
                      </a:pPr>
                      <a:r>
                        <a:rPr b="false" i="false" strike="noStrike" sz="800">
                          <a:ln/>
                          <a:solidFill>
                            <a:srgbClr val="0A1F3D">
                              <a:alpha val="100000"/>
                            </a:srgbClr>
                          </a:solidFill>
                          <a:latin typeface="Inter, sans-serif"/>
                          <a:ea typeface="Inter, sans-serif"/>
                          <a:cs typeface="Inter, sans-serif"/>
                        </a:rPr>
                        <a:t>CWE-749 暴露危险方法/函数</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r>
              <a:tr h="292100">
                <a:tc gridSpan="1" rowSpan="1">
                  <a:txBody>
                    <a:bodyPr anchor="ctr" anchorCtr="false" bIns="57150" lIns="95250" rIns="95250" rot="0" tIns="57150" vert="horz" wrap="square"/>
                    <a:p>
                      <a:pPr algn="l">
                        <a:defRPr b="false" i="false" strike="noStrike" sz="9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900">
                          <a:ln/>
                          <a:solidFill>
                            <a:srgbClr val="0A1F3D">
                              <a:alpha val="100000"/>
                            </a:srgbClr>
                          </a:solidFill>
                          <a:latin typeface="&quot;FZYaYiHei GB18030L2 R&quot;, sans-serif"/>
                          <a:ea typeface="&quot;FZYaYiHei GB18030L2 R&quot;, sans-serif"/>
                          <a:cs typeface="&quot;FZYaYiHei GB18030L2 R&quot;, sans-serif"/>
                        </a:rPr>
                        <a:t>云端控制数据采集</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true" bIns="57150" lIns="95250" rIns="95250" rot="0" tIns="57150" vert="horz" wrap="square"/>
                    <a:p>
                      <a:pPr algn="ctr">
                        <a:defRPr b="true" i="false" strike="noStrike" sz="900">
                          <a:ln/>
                          <a:solidFill>
                            <a:srgbClr val="5B8CB8">
                              <a:alpha val="100000"/>
                            </a:srgbClr>
                          </a:solidFill>
                          <a:latin typeface="&quot;FZYaYiHei GB18030L2 R&quot;, sans-serif"/>
                          <a:ea typeface="&quot;FZYaYiHei GB18030L2 R&quot;, sans-serif"/>
                          <a:cs typeface="&quot;FZYaYiHei GB18030L2 R&quot;, sans-serif"/>
                        </a:defRPr>
                      </a:pPr>
                      <a:r>
                        <a:rPr b="true" i="false" strike="noStrike" sz="900">
                          <a:ln/>
                          <a:solidFill>
                            <a:srgbClr val="5B8CB8">
                              <a:alpha val="100000"/>
                            </a:srgbClr>
                          </a:solidFill>
                          <a:latin typeface="&quot;FZYaYiHei GB18030L2 R&quot;, sans-serif"/>
                          <a:ea typeface="&quot;FZYaYiHei GB18030L2 R&quot;, sans-serif"/>
                          <a:cs typeface="&quot;FZYaYiHei GB18030L2 R&quot;,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57150" lIns="95250" rIns="95250" rot="0" tIns="57150" vert="horz" wrap="square"/>
                    <a:p>
                      <a:pPr algn="l">
                        <a:defRPr b="false" i="false" strike="noStrike" sz="800">
                          <a:ln/>
                          <a:solidFill>
                            <a:srgbClr val="0A1F3D">
                              <a:alpha val="100000"/>
                            </a:srgbClr>
                          </a:solidFill>
                          <a:latin typeface="Inter, sans-serif"/>
                          <a:ea typeface="Inter, sans-serif"/>
                          <a:cs typeface="Inter, sans-serif"/>
                        </a:defRPr>
                      </a:pPr>
                      <a:r>
                        <a:rPr b="false" i="false" strike="noStrike" sz="800">
                          <a:ln/>
                          <a:solidFill>
                            <a:srgbClr val="0A1F3D">
                              <a:alpha val="100000"/>
                            </a:srgbClr>
                          </a:solidFill>
                          <a:latin typeface="Inter, sans-serif"/>
                          <a:ea typeface="Inter, sans-serif"/>
                          <a:cs typeface="Inter, sans-serif"/>
                        </a:rPr>
                        <a:t>CWE-359 隐私信息暴露</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r>
              <a:tr h="292100">
                <a:tc gridSpan="1" rowSpan="1">
                  <a:txBody>
                    <a:bodyPr anchor="ctr" anchorCtr="false" bIns="57150" lIns="95250" rIns="95250" rot="0" tIns="57150" vert="horz" wrap="square"/>
                    <a:p>
                      <a:pPr algn="l">
                        <a:defRPr b="false" i="false" strike="noStrike" sz="9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900">
                          <a:ln/>
                          <a:solidFill>
                            <a:srgbClr val="0A1F3D">
                              <a:alpha val="100000"/>
                            </a:srgbClr>
                          </a:solidFill>
                          <a:latin typeface="&quot;FZYaYiHei GB18030L2 R&quot;, sans-serif"/>
                          <a:ea typeface="&quot;FZYaYiHei GB18030L2 R&quot;, sans-serif"/>
                          <a:cs typeface="&quot;FZYaYiHei GB18030L2 R&quot;, sans-serif"/>
                        </a:rPr>
                        <a:t>录音评分超时</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true" bIns="57150" lIns="95250" rIns="95250" rot="0" tIns="57150" vert="horz" wrap="square"/>
                    <a:p>
                      <a:pPr algn="ctr">
                        <a:defRPr b="true" i="false" strike="noStrike" sz="900">
                          <a:ln/>
                          <a:solidFill>
                            <a:srgbClr val="5B8CB8">
                              <a:alpha val="100000"/>
                            </a:srgbClr>
                          </a:solidFill>
                          <a:latin typeface="&quot;FZYaYiHei GB18030L2 R&quot;, sans-serif"/>
                          <a:ea typeface="&quot;FZYaYiHei GB18030L2 R&quot;, sans-serif"/>
                          <a:cs typeface="&quot;FZYaYiHei GB18030L2 R&quot;, sans-serif"/>
                        </a:defRPr>
                      </a:pPr>
                      <a:r>
                        <a:rPr b="true" i="false" strike="noStrike" sz="900">
                          <a:ln/>
                          <a:solidFill>
                            <a:srgbClr val="5B8CB8">
                              <a:alpha val="100000"/>
                            </a:srgbClr>
                          </a:solidFill>
                          <a:latin typeface="&quot;FZYaYiHei GB18030L2 R&quot;, sans-serif"/>
                          <a:ea typeface="&quot;FZYaYiHei GB18030L2 R&quot;, sans-serif"/>
                          <a:cs typeface="&quot;FZYaYiHei GB18030L2 R&quot;,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false" bIns="57150" lIns="95250" rIns="95250" rot="0" tIns="57150" vert="horz" wrap="square"/>
                    <a:p>
                      <a:pPr algn="l">
                        <a:defRPr b="false" i="false" strike="noStrike" sz="800">
                          <a:ln/>
                          <a:solidFill>
                            <a:srgbClr val="0A1F3D">
                              <a:alpha val="100000"/>
                            </a:srgbClr>
                          </a:solidFill>
                          <a:latin typeface="Inter, sans-serif"/>
                          <a:ea typeface="Inter, sans-serif"/>
                          <a:cs typeface="Inter, sans-serif"/>
                        </a:defRPr>
                      </a:pPr>
                      <a:r>
                        <a:rPr b="false" i="false" strike="noStrike" sz="800">
                          <a:ln/>
                          <a:solidFill>
                            <a:srgbClr val="0A1F3D">
                              <a:alpha val="100000"/>
                            </a:srgbClr>
                          </a:solidFill>
                          <a:latin typeface="Inter, sans-serif"/>
                          <a:ea typeface="Inter, sans-serif"/>
                          <a:cs typeface="Inter, sans-serif"/>
                        </a:rPr>
                        <a:t>功能缺陷</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r>
              <a:tr h="292100">
                <a:tc gridSpan="1" rowSpan="1">
                  <a:txBody>
                    <a:bodyPr anchor="ctr" anchorCtr="false" bIns="57150" lIns="95250" rIns="95250" rot="0" tIns="57150" vert="horz" wrap="square"/>
                    <a:p>
                      <a:pPr algn="l">
                        <a:defRPr b="false" i="false" strike="noStrike" sz="9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900">
                          <a:ln/>
                          <a:solidFill>
                            <a:srgbClr val="0A1F3D">
                              <a:alpha val="100000"/>
                            </a:srgbClr>
                          </a:solidFill>
                          <a:latin typeface="&quot;FZYaYiHei GB18030L2 R&quot;, sans-serif"/>
                          <a:ea typeface="&quot;FZYaYiHei GB18030L2 R&quot;, sans-serif"/>
                          <a:cs typeface="&quot;FZYaYiHei GB18030L2 R&quot;, sans-serif"/>
                        </a:rPr>
                        <a:t>Service Worker API 可用</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true" bIns="57150" lIns="95250" rIns="95250" rot="0" tIns="57150" vert="horz" wrap="square"/>
                    <a:p>
                      <a:pPr algn="ctr">
                        <a:defRPr b="true" i="false" strike="noStrike" sz="900">
                          <a:ln/>
                          <a:solidFill>
                            <a:srgbClr val="7A9AB8">
                              <a:alpha val="100000"/>
                            </a:srgbClr>
                          </a:solidFill>
                          <a:latin typeface="&quot;FZYaYiHei GB18030L2 R&quot;, sans-serif"/>
                          <a:ea typeface="&quot;FZYaYiHei GB18030L2 R&quot;, sans-serif"/>
                          <a:cs typeface="&quot;FZYaYiHei GB18030L2 R&quot;, sans-serif"/>
                        </a:defRPr>
                      </a:pPr>
                      <a:r>
                        <a:rPr b="true" i="false" strike="noStrike" sz="900">
                          <a:ln/>
                          <a:solidFill>
                            <a:srgbClr val="7A9AB8">
                              <a:alpha val="100000"/>
                            </a:srgbClr>
                          </a:solidFill>
                          <a:latin typeface="&quot;FZYaYiHei GB18030L2 R&quot;, sans-serif"/>
                          <a:ea typeface="&quot;FZYaYiHei GB18030L2 R&quot;, sans-serif"/>
                          <a:cs typeface="&quot;FZYaYiHei GB18030L2 R&quot;,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57150" lIns="95250" rIns="95250" rot="0" tIns="57150" vert="horz" wrap="square"/>
                    <a:p>
                      <a:pPr algn="l">
                        <a:defRPr b="false" i="false" strike="noStrike" sz="800">
                          <a:ln/>
                          <a:solidFill>
                            <a:srgbClr val="0A1F3D">
                              <a:alpha val="100000"/>
                            </a:srgbClr>
                          </a:solidFill>
                          <a:latin typeface="Inter, sans-serif"/>
                          <a:ea typeface="Inter, sans-serif"/>
                          <a:cs typeface="Inter, sans-serif"/>
                        </a:defRPr>
                      </a:pPr>
                      <a:r>
                        <a:rPr b="false" i="false" strike="noStrike" sz="800">
                          <a:ln/>
                          <a:solidFill>
                            <a:srgbClr val="0A1F3D">
                              <a:alpha val="100000"/>
                            </a:srgbClr>
                          </a:solidFill>
                          <a:latin typeface="Inter, sans-serif"/>
                          <a:ea typeface="Inter, sans-serif"/>
                          <a:cs typeface="Inter, sans-serif"/>
                        </a:rPr>
                        <a:t>CWE-346 来源验证错误</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r>
              <a:tr h="292100">
                <a:tc gridSpan="1" rowSpan="1">
                  <a:txBody>
                    <a:bodyPr anchor="ctr" anchorCtr="false" bIns="57150" lIns="95250" rIns="95250" rot="0" tIns="57150" vert="horz" wrap="square"/>
                    <a:p>
                      <a:pPr algn="l">
                        <a:defRPr b="false" i="false" strike="noStrike" sz="9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900">
                          <a:ln/>
                          <a:solidFill>
                            <a:srgbClr val="0A1F3D">
                              <a:alpha val="100000"/>
                            </a:srgbClr>
                          </a:solidFill>
                          <a:latin typeface="&quot;FZYaYiHei GB18030L2 R&quot;, sans-serif"/>
                          <a:ea typeface="&quot;FZYaYiHei GB18030L2 R&quot;, sans-serif"/>
                          <a:cs typeface="&quot;FZYaYiHei GB18030L2 R&quot;, sans-serif"/>
                        </a:rPr>
                        <a:t>明文 HTTP 传输</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true" bIns="57150" lIns="95250" rIns="95250" rot="0" tIns="57150" vert="horz" wrap="square"/>
                    <a:p>
                      <a:pPr algn="ctr">
                        <a:defRPr b="true" i="false" strike="noStrike" sz="900">
                          <a:ln/>
                          <a:solidFill>
                            <a:srgbClr val="7A9AB8">
                              <a:alpha val="100000"/>
                            </a:srgbClr>
                          </a:solidFill>
                          <a:latin typeface="&quot;FZYaYiHei GB18030L2 R&quot;, sans-serif"/>
                          <a:ea typeface="&quot;FZYaYiHei GB18030L2 R&quot;, sans-serif"/>
                          <a:cs typeface="&quot;FZYaYiHei GB18030L2 R&quot;, sans-serif"/>
                        </a:defRPr>
                      </a:pPr>
                      <a:r>
                        <a:rPr b="true" i="false" strike="noStrike" sz="900">
                          <a:ln/>
                          <a:solidFill>
                            <a:srgbClr val="7A9AB8">
                              <a:alpha val="100000"/>
                            </a:srgbClr>
                          </a:solidFill>
                          <a:latin typeface="&quot;FZYaYiHei GB18030L2 R&quot;, sans-serif"/>
                          <a:ea typeface="&quot;FZYaYiHei GB18030L2 R&quot;, sans-serif"/>
                          <a:cs typeface="&quot;FZYaYiHei GB18030L2 R&quot;,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false" bIns="57150" lIns="95250" rIns="95250" rot="0" tIns="57150" vert="horz" wrap="square"/>
                    <a:p>
                      <a:pPr algn="l">
                        <a:defRPr b="false" i="false" strike="noStrike" sz="800">
                          <a:ln/>
                          <a:solidFill>
                            <a:srgbClr val="0A1F3D">
                              <a:alpha val="100000"/>
                            </a:srgbClr>
                          </a:solidFill>
                          <a:latin typeface="Inter, sans-serif"/>
                          <a:ea typeface="Inter, sans-serif"/>
                          <a:cs typeface="Inter, sans-serif"/>
                        </a:defRPr>
                      </a:pPr>
                      <a:r>
                        <a:rPr b="false" i="false" strike="noStrike" sz="800">
                          <a:ln/>
                          <a:solidFill>
                            <a:srgbClr val="0A1F3D">
                              <a:alpha val="100000"/>
                            </a:srgbClr>
                          </a:solidFill>
                          <a:latin typeface="Inter, sans-serif"/>
                          <a:ea typeface="Inter, sans-serif"/>
                          <a:cs typeface="Inter, sans-serif"/>
                        </a:rPr>
                        <a:t>CWE-319 明文传输敏感信息</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r>
              <a:tr h="292100">
                <a:tc gridSpan="1" rowSpan="1">
                  <a:txBody>
                    <a:bodyPr anchor="ctr" anchorCtr="false" bIns="57150" lIns="95250" rIns="95250" rot="0" tIns="57150" vert="horz" wrap="square"/>
                    <a:p>
                      <a:pPr algn="l">
                        <a:defRPr b="false" i="false" strike="noStrike" sz="9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900">
                          <a:ln/>
                          <a:solidFill>
                            <a:srgbClr val="0A1F3D">
                              <a:alpha val="100000"/>
                            </a:srgbClr>
                          </a:solidFill>
                          <a:latin typeface="&quot;FZYaYiHei GB18030L2 R&quot;, sans-serif"/>
                          <a:ea typeface="&quot;FZYaYiHei GB18030L2 R&quot;, sans-serif"/>
                          <a:cs typeface="&quot;FZYaYiHei GB18030L2 R&quot;, sans-serif"/>
                        </a:rPr>
                        <a:t>蓝牙 SCO 权限滥用</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true" bIns="57150" lIns="95250" rIns="95250" rot="0" tIns="57150" vert="horz" wrap="square"/>
                    <a:p>
                      <a:pPr algn="ctr">
                        <a:defRPr b="true" i="false" strike="noStrike" sz="900">
                          <a:ln/>
                          <a:solidFill>
                            <a:srgbClr val="7A9AB8">
                              <a:alpha val="100000"/>
                            </a:srgbClr>
                          </a:solidFill>
                          <a:latin typeface="&quot;FZYaYiHei GB18030L2 R&quot;, sans-serif"/>
                          <a:ea typeface="&quot;FZYaYiHei GB18030L2 R&quot;, sans-serif"/>
                          <a:cs typeface="&quot;FZYaYiHei GB18030L2 R&quot;, sans-serif"/>
                        </a:defRPr>
                      </a:pPr>
                      <a:r>
                        <a:rPr b="true" i="false" strike="noStrike" sz="900">
                          <a:ln/>
                          <a:solidFill>
                            <a:srgbClr val="7A9AB8">
                              <a:alpha val="100000"/>
                            </a:srgbClr>
                          </a:solidFill>
                          <a:latin typeface="&quot;FZYaYiHei GB18030L2 R&quot;, sans-serif"/>
                          <a:ea typeface="&quot;FZYaYiHei GB18030L2 R&quot;, sans-serif"/>
                          <a:cs typeface="&quot;FZYaYiHei GB18030L2 R&quot;,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57150" lIns="95250" rIns="95250" rot="0" tIns="57150" vert="horz" wrap="square"/>
                    <a:p>
                      <a:pPr algn="l">
                        <a:defRPr b="false" i="false" strike="noStrike" sz="800">
                          <a:ln/>
                          <a:solidFill>
                            <a:srgbClr val="0A1F3D">
                              <a:alpha val="100000"/>
                            </a:srgbClr>
                          </a:solidFill>
                          <a:latin typeface="Inter, sans-serif"/>
                          <a:ea typeface="Inter, sans-serif"/>
                          <a:cs typeface="Inter, sans-serif"/>
                        </a:defRPr>
                      </a:pPr>
                      <a:r>
                        <a:rPr b="false" i="false" strike="noStrike" sz="800">
                          <a:ln/>
                          <a:solidFill>
                            <a:srgbClr val="0A1F3D">
                              <a:alpha val="100000"/>
                            </a:srgbClr>
                          </a:solidFill>
                          <a:latin typeface="Inter, sans-serif"/>
                          <a:ea typeface="Inter, sans-serif"/>
                          <a:cs typeface="Inter, sans-serif"/>
                        </a:rPr>
                        <a:t>权限滥用</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r>
              <a:tr h="292100">
                <a:tc gridSpan="1" rowSpan="1">
                  <a:txBody>
                    <a:bodyPr anchor="ctr" anchorCtr="false" bIns="57150" lIns="95250" rIns="95250" rot="0" tIns="57150" vert="horz" wrap="square"/>
                    <a:p>
                      <a:pPr algn="l">
                        <a:defRPr b="false" i="false" strike="noStrike" sz="9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900">
                          <a:ln/>
                          <a:solidFill>
                            <a:srgbClr val="0A1F3D">
                              <a:alpha val="100000"/>
                            </a:srgbClr>
                          </a:solidFill>
                          <a:latin typeface="&quot;FZYaYiHei GB18030L2 R&quot;, sans-serif"/>
                          <a:ea typeface="&quot;FZYaYiHei GB18030L2 R&quot;, sans-serif"/>
                          <a:cs typeface="&quot;FZYaYiHei GB18030L2 R&quot;, sans-serif"/>
                        </a:rPr>
                        <a:t>存储权限静默获取</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true" bIns="57150" lIns="95250" rIns="95250" rot="0" tIns="57150" vert="horz" wrap="square"/>
                    <a:p>
                      <a:pPr algn="ctr">
                        <a:defRPr b="true" i="false" strike="noStrike" sz="900">
                          <a:ln/>
                          <a:solidFill>
                            <a:srgbClr val="7A9AB8">
                              <a:alpha val="100000"/>
                            </a:srgbClr>
                          </a:solidFill>
                          <a:latin typeface="&quot;FZYaYiHei GB18030L2 R&quot;, sans-serif"/>
                          <a:ea typeface="&quot;FZYaYiHei GB18030L2 R&quot;, sans-serif"/>
                          <a:cs typeface="&quot;FZYaYiHei GB18030L2 R&quot;, sans-serif"/>
                        </a:defRPr>
                      </a:pPr>
                      <a:r>
                        <a:rPr b="true" i="false" strike="noStrike" sz="900">
                          <a:ln/>
                          <a:solidFill>
                            <a:srgbClr val="7A9AB8">
                              <a:alpha val="100000"/>
                            </a:srgbClr>
                          </a:solidFill>
                          <a:latin typeface="&quot;FZYaYiHei GB18030L2 R&quot;, sans-serif"/>
                          <a:ea typeface="&quot;FZYaYiHei GB18030L2 R&quot;, sans-serif"/>
                          <a:cs typeface="&quot;FZYaYiHei GB18030L2 R&quot;,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false" bIns="57150" lIns="95250" rIns="95250" rot="0" tIns="57150" vert="horz" wrap="square"/>
                    <a:p>
                      <a:pPr algn="l">
                        <a:defRPr b="false" i="false" strike="noStrike" sz="800">
                          <a:ln/>
                          <a:solidFill>
                            <a:srgbClr val="0A1F3D">
                              <a:alpha val="100000"/>
                            </a:srgbClr>
                          </a:solidFill>
                          <a:latin typeface="Inter, sans-serif"/>
                          <a:ea typeface="Inter, sans-serif"/>
                          <a:cs typeface="Inter, sans-serif"/>
                        </a:defRPr>
                      </a:pPr>
                      <a:r>
                        <a:rPr b="false" i="false" strike="noStrike" sz="800">
                          <a:ln/>
                          <a:solidFill>
                            <a:srgbClr val="0A1F3D">
                              <a:alpha val="100000"/>
                            </a:srgbClr>
                          </a:solidFill>
                          <a:latin typeface="Inter, sans-serif"/>
                          <a:ea typeface="Inter, sans-serif"/>
                          <a:cs typeface="Inter, sans-serif"/>
                        </a:rPr>
                        <a:t>权限滥用</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r>
              <a:tr h="292100">
                <a:tc gridSpan="1" rowSpan="1">
                  <a:txBody>
                    <a:bodyPr anchor="ctr" anchorCtr="false" bIns="57150" lIns="95250" rIns="95250" rot="0" tIns="57150" vert="horz" wrap="square"/>
                    <a:p>
                      <a:pPr algn="l">
                        <a:defRPr b="false" i="false" strike="noStrike" sz="9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900">
                          <a:ln/>
                          <a:solidFill>
                            <a:srgbClr val="0A1F3D">
                              <a:alpha val="100000"/>
                            </a:srgbClr>
                          </a:solidFill>
                          <a:latin typeface="&quot;FZYaYiHei GB18030L2 R&quot;, sans-serif"/>
                          <a:ea typeface="&quot;FZYaYiHei GB18030L2 R&quot;, sans-serif"/>
                          <a:cs typeface="&quot;FZYaYiHei GB18030L2 R&quot;, sans-serif"/>
                        </a:rPr>
                        <a:t>渠道版本差异</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true" bIns="57150" lIns="95250" rIns="95250" rot="0" tIns="57150" vert="horz" wrap="square"/>
                    <a:p>
                      <a:pPr algn="ctr">
                        <a:defRPr b="true" i="false" strike="noStrike" sz="900">
                          <a:ln/>
                          <a:solidFill>
                            <a:srgbClr val="99AABB">
                              <a:alpha val="100000"/>
                            </a:srgbClr>
                          </a:solidFill>
                          <a:latin typeface="&quot;FZYaYiHei GB18030L2 R&quot;, sans-serif"/>
                          <a:ea typeface="&quot;FZYaYiHei GB18030L2 R&quot;, sans-serif"/>
                          <a:cs typeface="&quot;FZYaYiHei GB18030L2 R&quot;, sans-serif"/>
                        </a:defRPr>
                      </a:pPr>
                      <a:r>
                        <a:rPr b="true" i="false" strike="noStrike" sz="900">
                          <a:ln/>
                          <a:solidFill>
                            <a:srgbClr val="99AABB">
                              <a:alpha val="100000"/>
                            </a:srgbClr>
                          </a:solidFill>
                          <a:latin typeface="&quot;FZYaYiHei GB18030L2 R&quot;, sans-serif"/>
                          <a:ea typeface="&quot;FZYaYiHei GB18030L2 R&quot;, sans-serif"/>
                          <a:cs typeface="&quot;FZYaYiHei GB18030L2 R&quot;,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c gridSpan="1" rowSpan="1">
                  <a:txBody>
                    <a:bodyPr anchor="ctr" anchorCtr="false" bIns="57150" lIns="95250" rIns="95250" rot="0" tIns="57150" vert="horz" wrap="square"/>
                    <a:p>
                      <a:pPr algn="l">
                        <a:defRPr b="false" i="false" strike="noStrike" sz="800">
                          <a:ln/>
                          <a:solidFill>
                            <a:srgbClr val="0A1F3D">
                              <a:alpha val="100000"/>
                            </a:srgbClr>
                          </a:solidFill>
                          <a:latin typeface="Inter, sans-serif"/>
                          <a:ea typeface="Inter, sans-serif"/>
                          <a:cs typeface="Inter, sans-serif"/>
                        </a:defRPr>
                      </a:pPr>
                      <a:r>
                        <a:rPr b="false" i="false" strike="noStrike" sz="800">
                          <a:ln/>
                          <a:solidFill>
                            <a:srgbClr val="0A1F3D">
                              <a:alpha val="100000"/>
                            </a:srgbClr>
                          </a:solidFill>
                          <a:latin typeface="Inter, sans-serif"/>
                          <a:ea typeface="Inter, sans-serif"/>
                          <a:cs typeface="Inter, sans-serif"/>
                        </a:rPr>
                        <a:t>工程缺陷</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E8EBEF">
                        <a:alpha val="100000"/>
                      </a:srgbClr>
                    </a:solidFill>
                  </a:tcPr>
                </a:tc>
              </a:tr>
              <a:tr h="279400">
                <a:tc gridSpan="1" rowSpan="1">
                  <a:txBody>
                    <a:bodyPr anchor="ctr" anchorCtr="false" bIns="57150" lIns="95250" rIns="95250" rot="0" tIns="57150" vert="horz" wrap="square"/>
                    <a:p>
                      <a:pPr algn="l">
                        <a:defRPr b="false" i="false" strike="noStrike" sz="9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900">
                          <a:ln/>
                          <a:solidFill>
                            <a:srgbClr val="0A1F3D">
                              <a:alpha val="100000"/>
                            </a:srgbClr>
                          </a:solidFill>
                          <a:latin typeface="&quot;FZYaYiHei GB18030L2 R&quot;, sans-serif"/>
                          <a:ea typeface="&quot;FZYaYiHei GB18030L2 R&quot;, sans-serif"/>
                          <a:cs typeface="&quot;FZYaYiHei GB18030L2 R&quot;, sans-serif"/>
                        </a:rPr>
                        <a:t>优秀榜数据重复</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true" bIns="57150" lIns="95250" rIns="95250" rot="0" tIns="57150" vert="horz" wrap="square"/>
                    <a:p>
                      <a:pPr algn="ctr">
                        <a:defRPr b="true" i="false" strike="noStrike" sz="900">
                          <a:ln/>
                          <a:solidFill>
                            <a:srgbClr val="99AABB">
                              <a:alpha val="100000"/>
                            </a:srgbClr>
                          </a:solidFill>
                          <a:latin typeface="&quot;FZYaYiHei GB18030L2 R&quot;, sans-serif"/>
                          <a:ea typeface="&quot;FZYaYiHei GB18030L2 R&quot;, sans-serif"/>
                          <a:cs typeface="&quot;FZYaYiHei GB18030L2 R&quot;, sans-serif"/>
                        </a:defRPr>
                      </a:pPr>
                      <a:r>
                        <a:rPr b="true" i="false" strike="noStrike" sz="900">
                          <a:ln/>
                          <a:solidFill>
                            <a:srgbClr val="99AABB">
                              <a:alpha val="100000"/>
                            </a:srgbClr>
                          </a:solidFill>
                          <a:latin typeface="&quot;FZYaYiHei GB18030L2 R&quot;, sans-serif"/>
                          <a:ea typeface="&quot;FZYaYiHei GB18030L2 R&quot;, sans-serif"/>
                          <a:cs typeface="&quot;FZYaYiHei GB18030L2 R&quot;, sans-serif"/>
                        </a:rPr>
                        <a:t>⭐⭐⭐</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c gridSpan="1" rowSpan="1">
                  <a:txBody>
                    <a:bodyPr anchor="ctr" anchorCtr="false" bIns="57150" lIns="95250" rIns="95250" rot="0" tIns="57150" vert="horz" wrap="square"/>
                    <a:p>
                      <a:pPr algn="l">
                        <a:defRPr b="false" i="false" strike="noStrike" sz="800">
                          <a:ln/>
                          <a:solidFill>
                            <a:srgbClr val="0A1F3D">
                              <a:alpha val="100000"/>
                            </a:srgbClr>
                          </a:solidFill>
                          <a:latin typeface="Inter, sans-serif"/>
                          <a:ea typeface="Inter, sans-serif"/>
                          <a:cs typeface="Inter, sans-serif"/>
                        </a:defRPr>
                      </a:pPr>
                      <a:r>
                        <a:rPr b="false" i="false" strike="noStrike" sz="800">
                          <a:ln/>
                          <a:solidFill>
                            <a:srgbClr val="0A1F3D">
                              <a:alpha val="100000"/>
                            </a:srgbClr>
                          </a:solidFill>
                          <a:latin typeface="Inter, sans-serif"/>
                          <a:ea typeface="Inter, sans-serif"/>
                          <a:cs typeface="Inter, sans-serif"/>
                        </a:rPr>
                        <a:t>UI缺陷</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F1F3F5">
                        <a:alpha val="100000"/>
                      </a:srgbClr>
                    </a:solidFill>
                  </a:tcPr>
                </a:tc>
              </a:tr>
            </a:tbl>
          </a:graphicData>
        </a:graphic>
      </p:graphicFrame>
      <p:sp>
        <p:nvSpPr>
          <p:cNvPr id="12" name="AutoShape 12"/>
          <p:cNvSpPr/>
          <p:nvPr/>
        </p:nvSpPr>
        <p:spPr>
          <a:xfrm flipH="false" flipV="false" rot="0">
            <a:off x="380905" y="6350794"/>
            <a:ext cx="95226" cy="95250"/>
          </a:xfrm>
          <a:prstGeom prst="roundRect">
            <a:avLst>
              <a:gd fmla="val 50000" name="adj"/>
            </a:avLst>
          </a:prstGeom>
          <a:solidFill>
            <a:srgbClr val="5B8CB8">
              <a:alpha val="100000"/>
            </a:srgbClr>
          </a:solidFill>
          <a:ln>
            <a:headEnd type="none"/>
            <a:tailEnd type="none"/>
          </a:ln>
        </p:spPr>
      </p:sp>
      <p:sp>
        <p:nvSpPr>
          <p:cNvPr id="13" name="TextBox 13"/>
          <p:cNvSpPr txBox="true"/>
          <p:nvPr/>
        </p:nvSpPr>
        <p:spPr>
          <a:xfrm flipH="false" flipV="false" rot="0">
            <a:off x="533267" y="6338888"/>
            <a:ext cx="535052"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70196"/>
                  </a:srgbClr>
                </a:solidFill>
                <a:latin typeface="FZYaYiHei GB18030L2 R"/>
                <a:ea typeface="FZYaYiHei GB18030L2 R"/>
                <a:cs typeface="FZYaYiHei GB18030L2 R"/>
              </a:rPr>
              <a:t>致命级 5项</a:t>
            </a:r>
            <a:endParaRPr lang="en-US" sz="1100"/>
          </a:p>
        </p:txBody>
      </p:sp>
      <p:sp>
        <p:nvSpPr>
          <p:cNvPr id="14" name="AutoShape 14"/>
          <p:cNvSpPr/>
          <p:nvPr/>
        </p:nvSpPr>
        <p:spPr>
          <a:xfrm flipH="false" flipV="false" rot="0">
            <a:off x="1230203" y="6350794"/>
            <a:ext cx="95226" cy="95250"/>
          </a:xfrm>
          <a:prstGeom prst="roundRect">
            <a:avLst>
              <a:gd fmla="val 50000" name="adj"/>
            </a:avLst>
          </a:prstGeom>
          <a:solidFill>
            <a:srgbClr val="7A9AB8">
              <a:alpha val="100000"/>
            </a:srgbClr>
          </a:solidFill>
          <a:ln>
            <a:headEnd type="none"/>
            <a:tailEnd type="none"/>
          </a:ln>
        </p:spPr>
      </p:sp>
      <p:sp>
        <p:nvSpPr>
          <p:cNvPr id="15" name="TextBox 15"/>
          <p:cNvSpPr txBox="true"/>
          <p:nvPr/>
        </p:nvSpPr>
        <p:spPr>
          <a:xfrm flipH="false" flipV="false" rot="0">
            <a:off x="1382565" y="6338888"/>
            <a:ext cx="535052"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70196"/>
                  </a:srgbClr>
                </a:solidFill>
                <a:latin typeface="FZYaYiHei GB18030L2 R"/>
                <a:ea typeface="FZYaYiHei GB18030L2 R"/>
                <a:cs typeface="FZYaYiHei GB18030L2 R"/>
              </a:rPr>
              <a:t>高危级 4项</a:t>
            </a:r>
            <a:endParaRPr lang="en-US" sz="1100"/>
          </a:p>
        </p:txBody>
      </p:sp>
      <p:sp>
        <p:nvSpPr>
          <p:cNvPr id="16" name="AutoShape 16"/>
          <p:cNvSpPr/>
          <p:nvPr/>
        </p:nvSpPr>
        <p:spPr>
          <a:xfrm flipH="false" flipV="false" rot="0">
            <a:off x="2079502" y="6350794"/>
            <a:ext cx="95226" cy="95250"/>
          </a:xfrm>
          <a:prstGeom prst="roundRect">
            <a:avLst>
              <a:gd fmla="val 50000" name="adj"/>
            </a:avLst>
          </a:prstGeom>
          <a:solidFill>
            <a:srgbClr val="99AABB">
              <a:alpha val="100000"/>
            </a:srgbClr>
          </a:solidFill>
          <a:ln>
            <a:headEnd type="none"/>
            <a:tailEnd type="none"/>
          </a:ln>
        </p:spPr>
      </p:sp>
      <p:sp>
        <p:nvSpPr>
          <p:cNvPr id="17" name="TextBox 17"/>
          <p:cNvSpPr txBox="true"/>
          <p:nvPr/>
        </p:nvSpPr>
        <p:spPr>
          <a:xfrm flipH="false" flipV="false" rot="0">
            <a:off x="2231864" y="6338888"/>
            <a:ext cx="535052"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70196"/>
                  </a:srgbClr>
                </a:solidFill>
                <a:latin typeface="FZYaYiHei GB18030L2 R"/>
                <a:ea typeface="FZYaYiHei GB18030L2 R"/>
                <a:cs typeface="FZYaYiHei GB18030L2 R"/>
              </a:rPr>
              <a:t>中危级 2项</a:t>
            </a:r>
            <a:endParaRPr lang="en-US" sz="1100"/>
          </a:p>
        </p:txBody>
      </p:sp>
      <p:sp>
        <p:nvSpPr>
          <p:cNvPr id="18" name="TextBox 18"/>
          <p:cNvSpPr txBox="true"/>
          <p:nvPr/>
        </p:nvSpPr>
        <p:spPr>
          <a:xfrm flipH="false" flipV="false" rot="0">
            <a:off x="10802370" y="6346031"/>
            <a:ext cx="1005677" cy="104775"/>
          </a:xfrm>
          <a:prstGeom prst="rect">
            <a:avLst/>
          </a:prstGeom>
          <a:ln>
            <a:headEnd type="none"/>
            <a:tailEnd type="none"/>
          </a:ln>
        </p:spPr>
        <p:txBody>
          <a:bodyPr anchor="t" anchorCtr="false" bIns="0" lIns="0" rIns="0" rtlCol="false" tIns="0" vert="horz" wrap="none"/>
          <a:lstStyle/>
          <a:p>
            <a:pPr algn="r">
              <a:defRPr/>
            </a:pPr>
            <a:r>
              <a:rPr b="false" i="false" lang="en-US" strike="noStrike" sz="700">
                <a:ln/>
                <a:solidFill>
                  <a:srgbClr val="0A1F3D">
                    <a:alpha val="50196"/>
                  </a:srgbClr>
                </a:solidFill>
                <a:latin typeface="Inter"/>
                <a:ea typeface="Inter"/>
                <a:cs typeface="Inter"/>
              </a:rPr>
              <a:t>共11项 · CWE标准映射</a:t>
            </a:r>
            <a:endParaRPr lang="en-US" sz="1100"/>
          </a:p>
        </p:txBody>
      </p:sp>
    </p:spTree>
  </p:cSld>
  <p:clrMapOvr>
    <a:masterClrMapping/>
  </p:clrMapOvr>
</p:sld>
</file>

<file path=ppt/slides/slide49.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Evidence Chain</a:t>
            </a:r>
            <a:endParaRPr lang="en-US" sz="1100"/>
          </a:p>
        </p:txBody>
      </p:sp>
      <p:sp>
        <p:nvSpPr>
          <p:cNvPr id="4" name="TextBox 4"/>
          <p:cNvSpPr txBox="true"/>
          <p:nvPr/>
        </p:nvSpPr>
        <p:spPr>
          <a:xfrm flipH="false" flipV="false" rot="0">
            <a:off x="457086" y="752475"/>
            <a:ext cx="11274781" cy="390525"/>
          </a:xfrm>
          <a:prstGeom prst="rect">
            <a:avLst/>
          </a:prstGeom>
          <a:ln>
            <a:headEnd type="none"/>
            <a:tailEnd type="none"/>
          </a:ln>
        </p:spPr>
        <p:txBody>
          <a:bodyPr anchor="t" anchorCtr="false" bIns="0" lIns="0" rIns="0" rtlCol="false" tIns="0" vert="horz" wrap="none"/>
          <a:lstStyle/>
          <a:p>
            <a:pPr algn="l">
              <a:defRPr/>
            </a:pPr>
            <a:r>
              <a:rPr b="true" i="false" lang="en-US" strike="noStrike" sz="2700">
                <a:ln/>
                <a:solidFill>
                  <a:srgbClr val="0A1F3D">
                    <a:alpha val="100000"/>
                  </a:srgbClr>
                </a:solidFill>
                <a:latin typeface="Alibaba PuHuiTi 3.0 55 Regular"/>
                <a:ea typeface="Alibaba PuHuiTi 3.0 55 Regular"/>
                <a:cs typeface="Alibaba PuHuiTi 3.0 55 Regular"/>
              </a:rPr>
              <a:t>完整证据总表</a:t>
            </a:r>
            <a:endParaRPr lang="en-US" sz="1100"/>
          </a:p>
        </p:txBody>
      </p:sp>
      <p:sp>
        <p:nvSpPr>
          <p:cNvPr id="5" name="TextBox 5"/>
          <p:cNvSpPr txBox="true"/>
          <p:nvPr/>
        </p:nvSpPr>
        <p:spPr>
          <a:xfrm flipH="false" flipV="false" rot="0">
            <a:off x="457086" y="1297186"/>
            <a:ext cx="1127478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74901"/>
                  </a:srgbClr>
                </a:solidFill>
                <a:latin typeface="FZYaYiHei GB18030L2 R"/>
                <a:ea typeface="FZYaYiHei GB18030L2 R"/>
                <a:cs typeface="FZYaYiHei GB18030L2 R"/>
              </a:rPr>
              <a:t>全部13项问题均具备多源异构的完整证据链支撑，涵盖日志、配置、协议、代码、网络、测试六大类别，形成相互印证的技术审计基础。</a:t>
            </a:r>
            <a:endParaRPr lang="en-US" sz="1100"/>
          </a:p>
        </p:txBody>
      </p:sp>
      <p:sp>
        <p:nvSpPr>
          <p:cNvPr id="6" name="AutoShape 6"/>
          <p:cNvSpPr/>
          <p:nvPr/>
        </p:nvSpPr>
        <p:spPr>
          <a:xfrm flipH="false" flipV="false" rot="0">
            <a:off x="457086" y="1687711"/>
            <a:ext cx="3656686" cy="2280345"/>
          </a:xfrm>
          <a:prstGeom prst="roundRect">
            <a:avLst>
              <a:gd fmla="val 670" name="adj"/>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1687711"/>
            <a:ext cx="3656686" cy="9525"/>
          </a:xfrm>
          <a:prstGeom prst="line">
            <a:avLst/>
          </a:prstGeom>
          <a:ln w="28575">
            <a:solidFill>
              <a:srgbClr val="5B8CB8">
                <a:alpha val="100000"/>
              </a:srgbClr>
            </a:solidFill>
            <a:prstDash val="solid"/>
            <a:headEnd type="none"/>
            <a:tailEnd type="none"/>
          </a:ln>
        </p:spPr>
      </p:sp>
      <p:sp>
        <p:nvSpPr>
          <p:cNvPr id="8" name="AutoShape 8"/>
          <p:cNvSpPr/>
          <p:nvPr/>
        </p:nvSpPr>
        <p:spPr>
          <a:xfrm flipH="false" flipV="false" rot="0">
            <a:off x="595758" y="1921073"/>
            <a:ext cx="209498" cy="209550"/>
          </a:xfrm>
          <a:custGeom>
            <a:rect b="b" l="l" r="r" t="t"/>
            <a:pathLst>
              <a:path h="10000" w="9998">
                <a:moveTo>
                  <a:pt x="8498" y="10000"/>
                </a:moveTo>
                <a:lnTo>
                  <a:pt x="1500" y="10000"/>
                </a:lnTo>
                <a:cubicBezTo>
                  <a:pt x="1226" y="10000"/>
                  <a:pt x="975" y="9933"/>
                  <a:pt x="745" y="9800"/>
                </a:cubicBezTo>
                <a:cubicBezTo>
                  <a:pt x="515" y="9666"/>
                  <a:pt x="333" y="9485"/>
                  <a:pt x="200" y="9255"/>
                </a:cubicBezTo>
                <a:cubicBezTo>
                  <a:pt x="66" y="9025"/>
                  <a:pt x="0" y="8773"/>
                  <a:pt x="0" y="8500"/>
                </a:cubicBezTo>
                <a:lnTo>
                  <a:pt x="0" y="500"/>
                </a:lnTo>
                <a:cubicBezTo>
                  <a:pt x="0" y="360"/>
                  <a:pt x="48" y="241"/>
                  <a:pt x="145" y="145"/>
                </a:cubicBezTo>
                <a:cubicBezTo>
                  <a:pt x="241" y="48"/>
                  <a:pt x="360" y="0"/>
                  <a:pt x="500" y="0"/>
                </a:cubicBezTo>
                <a:lnTo>
                  <a:pt x="7499" y="0"/>
                </a:lnTo>
                <a:cubicBezTo>
                  <a:pt x="7638" y="0"/>
                  <a:pt x="7756" y="48"/>
                  <a:pt x="7853" y="145"/>
                </a:cubicBezTo>
                <a:cubicBezTo>
                  <a:pt x="7949" y="241"/>
                  <a:pt x="7998" y="360"/>
                  <a:pt x="7998" y="500"/>
                </a:cubicBezTo>
                <a:lnTo>
                  <a:pt x="7998" y="6500"/>
                </a:lnTo>
                <a:lnTo>
                  <a:pt x="9998" y="6500"/>
                </a:lnTo>
                <a:lnTo>
                  <a:pt x="9998" y="8500"/>
                </a:lnTo>
                <a:cubicBezTo>
                  <a:pt x="9998" y="8773"/>
                  <a:pt x="9931" y="9025"/>
                  <a:pt x="9798" y="9255"/>
                </a:cubicBezTo>
                <a:cubicBezTo>
                  <a:pt x="9664" y="9485"/>
                  <a:pt x="9483" y="9666"/>
                  <a:pt x="9253" y="9800"/>
                </a:cubicBezTo>
                <a:cubicBezTo>
                  <a:pt x="9023" y="9933"/>
                  <a:pt x="8771" y="10000"/>
                  <a:pt x="8498" y="10000"/>
                </a:cubicBezTo>
                <a:moveTo>
                  <a:pt x="8998" y="7500"/>
                </a:moveTo>
                <a:lnTo>
                  <a:pt x="7998" y="7500"/>
                </a:lnTo>
                <a:lnTo>
                  <a:pt x="7998" y="8500"/>
                </a:lnTo>
                <a:cubicBezTo>
                  <a:pt x="7998" y="8640"/>
                  <a:pt x="8046" y="8758"/>
                  <a:pt x="8143" y="8855"/>
                </a:cubicBezTo>
                <a:cubicBezTo>
                  <a:pt x="8239" y="8951"/>
                  <a:pt x="8358" y="9000"/>
                  <a:pt x="8498" y="9000"/>
                </a:cubicBezTo>
                <a:cubicBezTo>
                  <a:pt x="8638" y="9000"/>
                  <a:pt x="8756" y="8951"/>
                  <a:pt x="8853" y="8855"/>
                </a:cubicBezTo>
                <a:cubicBezTo>
                  <a:pt x="8949" y="8758"/>
                  <a:pt x="8998" y="8640"/>
                  <a:pt x="8998" y="8500"/>
                </a:cubicBezTo>
                <a:lnTo>
                  <a:pt x="8998" y="7500"/>
                </a:lnTo>
                <a:moveTo>
                  <a:pt x="1500" y="9000"/>
                </a:moveTo>
                <a:lnTo>
                  <a:pt x="6999" y="9000"/>
                </a:lnTo>
                <a:lnTo>
                  <a:pt x="6999" y="1000"/>
                </a:lnTo>
                <a:lnTo>
                  <a:pt x="1000" y="1000"/>
                </a:lnTo>
                <a:lnTo>
                  <a:pt x="1000" y="8500"/>
                </a:lnTo>
                <a:cubicBezTo>
                  <a:pt x="1000" y="8640"/>
                  <a:pt x="1048" y="8758"/>
                  <a:pt x="1145" y="8855"/>
                </a:cubicBezTo>
                <a:cubicBezTo>
                  <a:pt x="1241" y="8951"/>
                  <a:pt x="1360" y="9000"/>
                  <a:pt x="1500" y="9000"/>
                </a:cubicBezTo>
                <a:moveTo>
                  <a:pt x="2000" y="3500"/>
                </a:moveTo>
                <a:lnTo>
                  <a:pt x="2000" y="2500"/>
                </a:lnTo>
                <a:lnTo>
                  <a:pt x="5999" y="2500"/>
                </a:lnTo>
                <a:lnTo>
                  <a:pt x="5999" y="3500"/>
                </a:lnTo>
                <a:lnTo>
                  <a:pt x="2000" y="3500"/>
                </a:lnTo>
                <a:moveTo>
                  <a:pt x="2000" y="5500"/>
                </a:moveTo>
                <a:lnTo>
                  <a:pt x="2000" y="4500"/>
                </a:lnTo>
                <a:lnTo>
                  <a:pt x="5999" y="4500"/>
                </a:lnTo>
                <a:lnTo>
                  <a:pt x="5999" y="5500"/>
                </a:lnTo>
                <a:lnTo>
                  <a:pt x="2000" y="5500"/>
                </a:lnTo>
                <a:moveTo>
                  <a:pt x="2000" y="7500"/>
                </a:moveTo>
                <a:lnTo>
                  <a:pt x="2000" y="6500"/>
                </a:lnTo>
                <a:lnTo>
                  <a:pt x="4499" y="6500"/>
                </a:lnTo>
                <a:lnTo>
                  <a:pt x="4499" y="7500"/>
                </a:lnTo>
              </a:path>
            </a:pathLst>
          </a:custGeom>
          <a:solidFill>
            <a:srgbClr val="5B8CB8">
              <a:alpha val="100000"/>
            </a:srgbClr>
          </a:solidFill>
          <a:ln>
            <a:headEnd type="none"/>
            <a:tailEnd type="none"/>
          </a:ln>
        </p:spPr>
      </p:sp>
      <p:sp>
        <p:nvSpPr>
          <p:cNvPr id="9" name="TextBox 9"/>
          <p:cNvSpPr txBox="true"/>
          <p:nvPr/>
        </p:nvSpPr>
        <p:spPr>
          <a:xfrm flipH="false" flipV="false" rot="0">
            <a:off x="877272" y="1932979"/>
            <a:ext cx="675362"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日志证据</a:t>
            </a:r>
            <a:endParaRPr lang="en-US" sz="1100"/>
          </a:p>
        </p:txBody>
      </p:sp>
      <p:sp>
        <p:nvSpPr>
          <p:cNvPr id="10" name="TextBox 10"/>
          <p:cNvSpPr txBox="true"/>
          <p:nvPr/>
        </p:nvSpPr>
        <p:spPr>
          <a:xfrm flipH="false" flipV="false" rot="0">
            <a:off x="618970" y="2306836"/>
            <a:ext cx="3494801" cy="36567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Looper slow dispatch、AudioRecord、Choreographer等</a:t>
            </a:r>
            <a:endParaRPr lang="en-US" sz="1100"/>
          </a:p>
          <a:p>
            <a:pPr algn="l"/>
            <a:r>
              <a:rPr b="false" i="false" strike="noStrike" sz="1000">
                <a:ln/>
                <a:solidFill>
                  <a:srgbClr val="0A1F3D">
                    <a:alpha val="85098"/>
                  </a:srgbClr>
                </a:solidFill>
                <a:latin typeface="FZYaYiHei GB18030L2 R"/>
                <a:ea typeface="FZYaYiHei GB18030L2 R"/>
                <a:cs typeface="FZYaYiHei GB18030L2 R"/>
              </a:rPr>
              <a:t>系统级运行时记录</a:t>
            </a:r>
            <a:endParaRPr/>
          </a:p>
        </p:txBody>
      </p:sp>
      <p:sp>
        <p:nvSpPr>
          <p:cNvPr id="11" name="AutoShape 11"/>
          <p:cNvSpPr/>
          <p:nvPr/>
        </p:nvSpPr>
        <p:spPr>
          <a:xfrm flipH="false" flipV="false" rot="0">
            <a:off x="618970" y="3572768"/>
            <a:ext cx="714196" cy="233362"/>
          </a:xfrm>
          <a:prstGeom prst="roundRect">
            <a:avLst>
              <a:gd fmla="val 47980" name="adj"/>
            </a:avLst>
          </a:prstGeom>
          <a:solidFill>
            <a:srgbClr val="5B8CB8">
              <a:alpha val="14901"/>
            </a:srgbClr>
          </a:solidFill>
          <a:ln>
            <a:headEnd type="none"/>
            <a:tailEnd type="none"/>
          </a:ln>
        </p:spPr>
      </p:sp>
      <p:sp>
        <p:nvSpPr>
          <p:cNvPr id="12" name="TextBox 12"/>
          <p:cNvSpPr txBox="true"/>
          <p:nvPr/>
        </p:nvSpPr>
        <p:spPr>
          <a:xfrm flipH="false" flipV="false" rot="0">
            <a:off x="714196" y="3629918"/>
            <a:ext cx="618970"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Inter"/>
                <a:ea typeface="Inter"/>
                <a:cs typeface="Inter"/>
              </a:rPr>
              <a:t>运行时追踪</a:t>
            </a:r>
            <a:endParaRPr lang="en-US" sz="1100"/>
          </a:p>
        </p:txBody>
      </p:sp>
      <p:sp>
        <p:nvSpPr>
          <p:cNvPr id="13" name="AutoShape 13"/>
          <p:cNvSpPr/>
          <p:nvPr/>
        </p:nvSpPr>
        <p:spPr>
          <a:xfrm flipH="false" flipV="false" rot="0">
            <a:off x="1409348" y="3572768"/>
            <a:ext cx="609448" cy="233362"/>
          </a:xfrm>
          <a:prstGeom prst="roundRect">
            <a:avLst>
              <a:gd fmla="val 47980" name="adj"/>
            </a:avLst>
          </a:prstGeom>
          <a:solidFill>
            <a:srgbClr val="5B8CB8">
              <a:alpha val="14901"/>
            </a:srgbClr>
          </a:solidFill>
          <a:ln>
            <a:headEnd type="none"/>
            <a:tailEnd type="none"/>
          </a:ln>
        </p:spPr>
      </p:sp>
      <p:sp>
        <p:nvSpPr>
          <p:cNvPr id="14" name="TextBox 14"/>
          <p:cNvSpPr txBox="true"/>
          <p:nvPr/>
        </p:nvSpPr>
        <p:spPr>
          <a:xfrm flipH="false" flipV="false" rot="0">
            <a:off x="1504574" y="3629918"/>
            <a:ext cx="514222"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Inter"/>
                <a:ea typeface="Inter"/>
                <a:cs typeface="Inter"/>
              </a:rPr>
              <a:t>系统日志</a:t>
            </a:r>
            <a:endParaRPr lang="en-US" sz="1100"/>
          </a:p>
        </p:txBody>
      </p:sp>
      <p:sp>
        <p:nvSpPr>
          <p:cNvPr id="15" name="AutoShape 15"/>
          <p:cNvSpPr/>
          <p:nvPr/>
        </p:nvSpPr>
        <p:spPr>
          <a:xfrm flipH="false" flipV="false" rot="0">
            <a:off x="4266133" y="1687711"/>
            <a:ext cx="3656686" cy="2280345"/>
          </a:xfrm>
          <a:prstGeom prst="roundRect">
            <a:avLst>
              <a:gd fmla="val 670" name="adj"/>
            </a:avLst>
          </a:prstGeom>
          <a:solidFill>
            <a:srgbClr val="E8EBEF">
              <a:alpha val="100000"/>
            </a:srgbClr>
          </a:solidFill>
          <a:ln w="9525">
            <a:solidFill>
              <a:srgbClr val="C5CDD6">
                <a:alpha val="100000"/>
              </a:srgbClr>
            </a:solidFill>
            <a:prstDash val="solid"/>
            <a:headEnd type="none"/>
            <a:tailEnd type="none"/>
          </a:ln>
        </p:spPr>
      </p:sp>
      <p:sp>
        <p:nvSpPr>
          <p:cNvPr id="16" name="AutoShape 16"/>
          <p:cNvSpPr/>
          <p:nvPr/>
        </p:nvSpPr>
        <p:spPr>
          <a:xfrm flipH="false" flipV="false" rot="0">
            <a:off x="4266133" y="1687711"/>
            <a:ext cx="3656686" cy="9525"/>
          </a:xfrm>
          <a:prstGeom prst="line">
            <a:avLst/>
          </a:prstGeom>
          <a:ln w="28575">
            <a:solidFill>
              <a:srgbClr val="5B8CB8">
                <a:alpha val="100000"/>
              </a:srgbClr>
            </a:solidFill>
            <a:prstDash val="solid"/>
            <a:headEnd type="none"/>
            <a:tailEnd type="none"/>
          </a:ln>
        </p:spPr>
      </p:sp>
      <p:sp>
        <p:nvSpPr>
          <p:cNvPr id="17" name="AutoShape 17"/>
          <p:cNvSpPr/>
          <p:nvPr/>
        </p:nvSpPr>
        <p:spPr>
          <a:xfrm flipH="false" flipV="false" rot="0">
            <a:off x="4404806" y="1921073"/>
            <a:ext cx="209498" cy="209550"/>
          </a:xfrm>
          <a:custGeom>
            <a:rect b="b" l="l" r="r" t="t"/>
            <a:pathLst>
              <a:path h="10000" w="9998">
                <a:moveTo>
                  <a:pt x="6665" y="3000"/>
                </a:moveTo>
                <a:lnTo>
                  <a:pt x="6665" y="1000"/>
                </a:lnTo>
                <a:lnTo>
                  <a:pt x="1111" y="1000"/>
                </a:lnTo>
                <a:lnTo>
                  <a:pt x="1111" y="9000"/>
                </a:lnTo>
                <a:lnTo>
                  <a:pt x="8887" y="9000"/>
                </a:lnTo>
                <a:lnTo>
                  <a:pt x="8887" y="3000"/>
                </a:lnTo>
                <a:lnTo>
                  <a:pt x="6665" y="3000"/>
                </a:lnTo>
                <a:moveTo>
                  <a:pt x="0" y="9500"/>
                </a:moveTo>
                <a:lnTo>
                  <a:pt x="0" y="500"/>
                </a:lnTo>
                <a:cubicBezTo>
                  <a:pt x="0" y="360"/>
                  <a:pt x="53" y="241"/>
                  <a:pt x="161" y="145"/>
                </a:cubicBezTo>
                <a:cubicBezTo>
                  <a:pt x="268" y="48"/>
                  <a:pt x="399" y="0"/>
                  <a:pt x="555" y="0"/>
                </a:cubicBezTo>
                <a:lnTo>
                  <a:pt x="7221" y="0"/>
                </a:lnTo>
                <a:lnTo>
                  <a:pt x="9998" y="2500"/>
                </a:lnTo>
                <a:lnTo>
                  <a:pt x="9998" y="9500"/>
                </a:lnTo>
                <a:cubicBezTo>
                  <a:pt x="9998" y="9633"/>
                  <a:pt x="9944" y="9750"/>
                  <a:pt x="9837" y="9850"/>
                </a:cubicBezTo>
                <a:cubicBezTo>
                  <a:pt x="9729" y="9950"/>
                  <a:pt x="9598" y="10000"/>
                  <a:pt x="9443" y="10000"/>
                </a:cubicBezTo>
                <a:lnTo>
                  <a:pt x="555" y="10000"/>
                </a:lnTo>
                <a:cubicBezTo>
                  <a:pt x="399" y="10000"/>
                  <a:pt x="268" y="9951"/>
                  <a:pt x="161" y="9855"/>
                </a:cubicBezTo>
                <a:cubicBezTo>
                  <a:pt x="53" y="9758"/>
                  <a:pt x="0" y="9640"/>
                  <a:pt x="0" y="9500"/>
                </a:cubicBezTo>
                <a:moveTo>
                  <a:pt x="6177" y="3230"/>
                </a:moveTo>
                <a:lnTo>
                  <a:pt x="8143" y="5000"/>
                </a:lnTo>
                <a:lnTo>
                  <a:pt x="6177" y="6770"/>
                </a:lnTo>
                <a:lnTo>
                  <a:pt x="5388" y="6060"/>
                </a:lnTo>
                <a:lnTo>
                  <a:pt x="6565" y="5000"/>
                </a:lnTo>
                <a:lnTo>
                  <a:pt x="5388" y="3940"/>
                </a:lnTo>
                <a:lnTo>
                  <a:pt x="6177" y="3230"/>
                </a:lnTo>
                <a:moveTo>
                  <a:pt x="3821" y="6770"/>
                </a:moveTo>
                <a:lnTo>
                  <a:pt x="1855" y="5000"/>
                </a:lnTo>
                <a:lnTo>
                  <a:pt x="3821" y="3230"/>
                </a:lnTo>
                <a:lnTo>
                  <a:pt x="4610" y="3940"/>
                </a:lnTo>
                <a:lnTo>
                  <a:pt x="3433" y="5000"/>
                </a:lnTo>
                <a:lnTo>
                  <a:pt x="4610" y="6060"/>
                </a:lnTo>
              </a:path>
            </a:pathLst>
          </a:custGeom>
          <a:solidFill>
            <a:srgbClr val="5B8CB8">
              <a:alpha val="100000"/>
            </a:srgbClr>
          </a:solidFill>
          <a:ln>
            <a:headEnd type="none"/>
            <a:tailEnd type="none"/>
          </a:ln>
        </p:spPr>
      </p:sp>
      <p:sp>
        <p:nvSpPr>
          <p:cNvPr id="18" name="TextBox 18"/>
          <p:cNvSpPr txBox="true"/>
          <p:nvPr/>
        </p:nvSpPr>
        <p:spPr>
          <a:xfrm flipH="false" flipV="false" rot="0">
            <a:off x="4686319" y="1932979"/>
            <a:ext cx="675362"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协议证据</a:t>
            </a:r>
            <a:endParaRPr lang="en-US" sz="1100"/>
          </a:p>
        </p:txBody>
      </p:sp>
      <p:sp>
        <p:nvSpPr>
          <p:cNvPr id="19" name="TextBox 19"/>
          <p:cNvSpPr txBox="true"/>
          <p:nvPr/>
        </p:nvSpPr>
        <p:spPr>
          <a:xfrm flipH="false" flipV="false" rot="0">
            <a:off x="4428018" y="2306836"/>
            <a:ext cx="3494801" cy="36567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30+个ProtoBuf文件定义endFlag等关键字段规范，覆盖</a:t>
            </a:r>
            <a:endParaRPr lang="en-US" sz="1100"/>
          </a:p>
          <a:p>
            <a:pPr algn="l"/>
            <a:r>
              <a:rPr b="false" i="false" strike="noStrike" sz="1000">
                <a:ln/>
                <a:solidFill>
                  <a:srgbClr val="0A1F3D">
                    <a:alpha val="85098"/>
                  </a:srgbClr>
                </a:solidFill>
                <a:latin typeface="FZYaYiHei GB18030L2 R"/>
                <a:ea typeface="FZYaYiHei GB18030L2 R"/>
                <a:cs typeface="FZYaYiHei GB18030L2 R"/>
              </a:rPr>
              <a:t>数据交换协议层</a:t>
            </a:r>
            <a:endParaRPr/>
          </a:p>
        </p:txBody>
      </p:sp>
      <p:sp>
        <p:nvSpPr>
          <p:cNvPr id="20" name="AutoShape 20"/>
          <p:cNvSpPr/>
          <p:nvPr/>
        </p:nvSpPr>
        <p:spPr>
          <a:xfrm flipH="false" flipV="false" rot="0">
            <a:off x="4428018" y="3572768"/>
            <a:ext cx="804959" cy="233362"/>
          </a:xfrm>
          <a:prstGeom prst="roundRect">
            <a:avLst>
              <a:gd fmla="val 47980" name="adj"/>
            </a:avLst>
          </a:prstGeom>
          <a:solidFill>
            <a:srgbClr val="5B8CB8">
              <a:alpha val="14901"/>
            </a:srgbClr>
          </a:solidFill>
          <a:ln>
            <a:headEnd type="none"/>
            <a:tailEnd type="none"/>
          </a:ln>
        </p:spPr>
      </p:sp>
      <p:sp>
        <p:nvSpPr>
          <p:cNvPr id="21" name="TextBox 21"/>
          <p:cNvSpPr txBox="true"/>
          <p:nvPr/>
        </p:nvSpPr>
        <p:spPr>
          <a:xfrm flipH="false" flipV="false" rot="0">
            <a:off x="4523243" y="3629918"/>
            <a:ext cx="709733"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Inter"/>
                <a:ea typeface="Inter"/>
                <a:cs typeface="Inter"/>
              </a:rPr>
              <a:t>30+ ProtoBuf</a:t>
            </a:r>
            <a:endParaRPr lang="en-US" sz="1100"/>
          </a:p>
        </p:txBody>
      </p:sp>
      <p:sp>
        <p:nvSpPr>
          <p:cNvPr id="22" name="AutoShape 22"/>
          <p:cNvSpPr/>
          <p:nvPr/>
        </p:nvSpPr>
        <p:spPr>
          <a:xfrm flipH="false" flipV="false" rot="0">
            <a:off x="5309158" y="3572768"/>
            <a:ext cx="609448" cy="233362"/>
          </a:xfrm>
          <a:prstGeom prst="roundRect">
            <a:avLst>
              <a:gd fmla="val 47980" name="adj"/>
            </a:avLst>
          </a:prstGeom>
          <a:solidFill>
            <a:srgbClr val="5B8CB8">
              <a:alpha val="14901"/>
            </a:srgbClr>
          </a:solidFill>
          <a:ln>
            <a:headEnd type="none"/>
            <a:tailEnd type="none"/>
          </a:ln>
        </p:spPr>
      </p:sp>
      <p:sp>
        <p:nvSpPr>
          <p:cNvPr id="23" name="TextBox 23"/>
          <p:cNvSpPr txBox="true"/>
          <p:nvPr/>
        </p:nvSpPr>
        <p:spPr>
          <a:xfrm flipH="false" flipV="false" rot="0">
            <a:off x="5404383" y="3629918"/>
            <a:ext cx="514222"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Inter"/>
                <a:ea typeface="Inter"/>
                <a:cs typeface="Inter"/>
              </a:rPr>
              <a:t>字段规范</a:t>
            </a:r>
            <a:endParaRPr lang="en-US" sz="1100"/>
          </a:p>
        </p:txBody>
      </p:sp>
      <p:sp>
        <p:nvSpPr>
          <p:cNvPr id="24" name="AutoShape 24"/>
          <p:cNvSpPr/>
          <p:nvPr/>
        </p:nvSpPr>
        <p:spPr>
          <a:xfrm flipH="false" flipV="false" rot="0">
            <a:off x="8075181" y="1687711"/>
            <a:ext cx="3656686" cy="2280345"/>
          </a:xfrm>
          <a:prstGeom prst="roundRect">
            <a:avLst>
              <a:gd fmla="val 670" name="adj"/>
            </a:avLst>
          </a:prstGeom>
          <a:solidFill>
            <a:srgbClr val="E8EBEF">
              <a:alpha val="100000"/>
            </a:srgbClr>
          </a:solidFill>
          <a:ln w="9525">
            <a:solidFill>
              <a:srgbClr val="C5CDD6">
                <a:alpha val="100000"/>
              </a:srgbClr>
            </a:solidFill>
            <a:prstDash val="solid"/>
            <a:headEnd type="none"/>
            <a:tailEnd type="none"/>
          </a:ln>
        </p:spPr>
      </p:sp>
      <p:sp>
        <p:nvSpPr>
          <p:cNvPr id="25" name="AutoShape 25"/>
          <p:cNvSpPr/>
          <p:nvPr/>
        </p:nvSpPr>
        <p:spPr>
          <a:xfrm flipH="false" flipV="false" rot="0">
            <a:off x="8075181" y="1687711"/>
            <a:ext cx="3656686" cy="9525"/>
          </a:xfrm>
          <a:prstGeom prst="line">
            <a:avLst/>
          </a:prstGeom>
          <a:ln w="28575">
            <a:solidFill>
              <a:srgbClr val="5B8CB8">
                <a:alpha val="100000"/>
              </a:srgbClr>
            </a:solidFill>
            <a:prstDash val="solid"/>
            <a:headEnd type="none"/>
            <a:tailEnd type="none"/>
          </a:ln>
        </p:spPr>
      </p:sp>
      <p:sp>
        <p:nvSpPr>
          <p:cNvPr id="26" name="AutoShape 26"/>
          <p:cNvSpPr/>
          <p:nvPr/>
        </p:nvSpPr>
        <p:spPr>
          <a:xfrm flipH="false" flipV="false" rot="0">
            <a:off x="8213853" y="1921073"/>
            <a:ext cx="209498" cy="209550"/>
          </a:xfrm>
          <a:custGeom>
            <a:rect b="b" l="l" r="r" t="t"/>
            <a:pathLst>
              <a:path h="10000" w="9998">
                <a:moveTo>
                  <a:pt x="508" y="7583"/>
                </a:moveTo>
                <a:cubicBezTo>
                  <a:pt x="286" y="7203"/>
                  <a:pt x="117" y="6804"/>
                  <a:pt x="0" y="6384"/>
                </a:cubicBezTo>
                <a:cubicBezTo>
                  <a:pt x="256" y="6253"/>
                  <a:pt x="461" y="6064"/>
                  <a:pt x="617" y="5816"/>
                </a:cubicBezTo>
                <a:cubicBezTo>
                  <a:pt x="772" y="5568"/>
                  <a:pt x="850" y="5296"/>
                  <a:pt x="850" y="5000"/>
                </a:cubicBezTo>
                <a:cubicBezTo>
                  <a:pt x="850" y="4704"/>
                  <a:pt x="772" y="4432"/>
                  <a:pt x="617" y="4184"/>
                </a:cubicBezTo>
                <a:cubicBezTo>
                  <a:pt x="461" y="3936"/>
                  <a:pt x="256" y="3746"/>
                  <a:pt x="0" y="3616"/>
                </a:cubicBezTo>
                <a:cubicBezTo>
                  <a:pt x="242" y="2754"/>
                  <a:pt x="674" y="2007"/>
                  <a:pt x="1296" y="1374"/>
                </a:cubicBezTo>
                <a:cubicBezTo>
                  <a:pt x="1538" y="1532"/>
                  <a:pt x="1806" y="1617"/>
                  <a:pt x="2100" y="1627"/>
                </a:cubicBezTo>
                <a:cubicBezTo>
                  <a:pt x="2394" y="1637"/>
                  <a:pt x="2669" y="1568"/>
                  <a:pt x="2925" y="1420"/>
                </a:cubicBezTo>
                <a:cubicBezTo>
                  <a:pt x="3180" y="1272"/>
                  <a:pt x="3377" y="1069"/>
                  <a:pt x="3516" y="811"/>
                </a:cubicBezTo>
                <a:cubicBezTo>
                  <a:pt x="3654" y="553"/>
                  <a:pt x="3716" y="282"/>
                  <a:pt x="3703" y="0"/>
                </a:cubicBezTo>
                <a:cubicBezTo>
                  <a:pt x="4567" y="-227"/>
                  <a:pt x="5431" y="-227"/>
                  <a:pt x="6295" y="0"/>
                </a:cubicBezTo>
                <a:cubicBezTo>
                  <a:pt x="6281" y="282"/>
                  <a:pt x="6344" y="553"/>
                  <a:pt x="6482" y="811"/>
                </a:cubicBezTo>
                <a:cubicBezTo>
                  <a:pt x="6620" y="1069"/>
                  <a:pt x="6817" y="1272"/>
                  <a:pt x="7073" y="1420"/>
                </a:cubicBezTo>
                <a:cubicBezTo>
                  <a:pt x="7329" y="1568"/>
                  <a:pt x="7604" y="1637"/>
                  <a:pt x="7898" y="1627"/>
                </a:cubicBezTo>
                <a:cubicBezTo>
                  <a:pt x="8192" y="1617"/>
                  <a:pt x="8460" y="1532"/>
                  <a:pt x="8702" y="1374"/>
                </a:cubicBezTo>
                <a:cubicBezTo>
                  <a:pt x="9006" y="1690"/>
                  <a:pt x="9268" y="2038"/>
                  <a:pt x="9490" y="2417"/>
                </a:cubicBezTo>
                <a:cubicBezTo>
                  <a:pt x="9711" y="2796"/>
                  <a:pt x="9880" y="3196"/>
                  <a:pt x="9998" y="3616"/>
                </a:cubicBezTo>
                <a:cubicBezTo>
                  <a:pt x="9742" y="3746"/>
                  <a:pt x="9536" y="3936"/>
                  <a:pt x="9381" y="4184"/>
                </a:cubicBezTo>
                <a:cubicBezTo>
                  <a:pt x="9225" y="4432"/>
                  <a:pt x="9148" y="4704"/>
                  <a:pt x="9148" y="5000"/>
                </a:cubicBezTo>
                <a:cubicBezTo>
                  <a:pt x="9148" y="5296"/>
                  <a:pt x="9225" y="5568"/>
                  <a:pt x="9381" y="5816"/>
                </a:cubicBezTo>
                <a:cubicBezTo>
                  <a:pt x="9536" y="6064"/>
                  <a:pt x="9742" y="6253"/>
                  <a:pt x="9998" y="6384"/>
                </a:cubicBezTo>
                <a:cubicBezTo>
                  <a:pt x="9756" y="7245"/>
                  <a:pt x="9324" y="7992"/>
                  <a:pt x="8702" y="8626"/>
                </a:cubicBezTo>
                <a:cubicBezTo>
                  <a:pt x="8460" y="8467"/>
                  <a:pt x="8192" y="8383"/>
                  <a:pt x="7898" y="8373"/>
                </a:cubicBezTo>
                <a:cubicBezTo>
                  <a:pt x="7604" y="8362"/>
                  <a:pt x="7329" y="8431"/>
                  <a:pt x="7073" y="8580"/>
                </a:cubicBezTo>
                <a:cubicBezTo>
                  <a:pt x="6817" y="8728"/>
                  <a:pt x="6620" y="8931"/>
                  <a:pt x="6482" y="9189"/>
                </a:cubicBezTo>
                <a:cubicBezTo>
                  <a:pt x="6344" y="9447"/>
                  <a:pt x="6281" y="9717"/>
                  <a:pt x="6295" y="10000"/>
                </a:cubicBezTo>
                <a:cubicBezTo>
                  <a:pt x="5431" y="10227"/>
                  <a:pt x="4567" y="10227"/>
                  <a:pt x="3703" y="10000"/>
                </a:cubicBezTo>
                <a:cubicBezTo>
                  <a:pt x="3716" y="9717"/>
                  <a:pt x="3654" y="9447"/>
                  <a:pt x="3516" y="9189"/>
                </a:cubicBezTo>
                <a:cubicBezTo>
                  <a:pt x="3377" y="8931"/>
                  <a:pt x="3180" y="8728"/>
                  <a:pt x="2925" y="8580"/>
                </a:cubicBezTo>
                <a:cubicBezTo>
                  <a:pt x="2669" y="8431"/>
                  <a:pt x="2394" y="8362"/>
                  <a:pt x="2100" y="8373"/>
                </a:cubicBezTo>
                <a:cubicBezTo>
                  <a:pt x="1806" y="8383"/>
                  <a:pt x="1538" y="8467"/>
                  <a:pt x="1296" y="8626"/>
                </a:cubicBezTo>
                <a:cubicBezTo>
                  <a:pt x="992" y="8309"/>
                  <a:pt x="729" y="7961"/>
                  <a:pt x="508" y="7583"/>
                </a:cubicBezTo>
                <a:moveTo>
                  <a:pt x="3443" y="7686"/>
                </a:moveTo>
                <a:cubicBezTo>
                  <a:pt x="3719" y="7844"/>
                  <a:pt x="3958" y="8047"/>
                  <a:pt x="4159" y="8295"/>
                </a:cubicBezTo>
                <a:cubicBezTo>
                  <a:pt x="4359" y="8543"/>
                  <a:pt x="4511" y="8815"/>
                  <a:pt x="4615" y="9112"/>
                </a:cubicBezTo>
                <a:cubicBezTo>
                  <a:pt x="4871" y="9139"/>
                  <a:pt x="5127" y="9139"/>
                  <a:pt x="5383" y="9112"/>
                </a:cubicBezTo>
                <a:cubicBezTo>
                  <a:pt x="5486" y="8815"/>
                  <a:pt x="5636" y="8543"/>
                  <a:pt x="5834" y="8295"/>
                </a:cubicBezTo>
                <a:cubicBezTo>
                  <a:pt x="6030" y="8047"/>
                  <a:pt x="6269" y="7843"/>
                  <a:pt x="6550" y="7681"/>
                </a:cubicBezTo>
                <a:cubicBezTo>
                  <a:pt x="6830" y="7519"/>
                  <a:pt x="7129" y="7414"/>
                  <a:pt x="7447" y="7366"/>
                </a:cubicBezTo>
                <a:cubicBezTo>
                  <a:pt x="7765" y="7317"/>
                  <a:pt x="8076" y="7327"/>
                  <a:pt x="8380" y="7397"/>
                </a:cubicBezTo>
                <a:cubicBezTo>
                  <a:pt x="8532" y="7183"/>
                  <a:pt x="8663" y="6959"/>
                  <a:pt x="8774" y="6725"/>
                </a:cubicBezTo>
                <a:cubicBezTo>
                  <a:pt x="8560" y="6491"/>
                  <a:pt x="8396" y="6226"/>
                  <a:pt x="8282" y="5930"/>
                </a:cubicBezTo>
                <a:cubicBezTo>
                  <a:pt x="8167" y="5634"/>
                  <a:pt x="8110" y="5324"/>
                  <a:pt x="8110" y="5000"/>
                </a:cubicBezTo>
                <a:cubicBezTo>
                  <a:pt x="8110" y="4676"/>
                  <a:pt x="8167" y="4366"/>
                  <a:pt x="8282" y="4070"/>
                </a:cubicBezTo>
                <a:cubicBezTo>
                  <a:pt x="8396" y="3774"/>
                  <a:pt x="8560" y="3509"/>
                  <a:pt x="8774" y="3275"/>
                </a:cubicBezTo>
                <a:cubicBezTo>
                  <a:pt x="8718" y="3157"/>
                  <a:pt x="8658" y="3044"/>
                  <a:pt x="8593" y="2934"/>
                </a:cubicBezTo>
                <a:cubicBezTo>
                  <a:pt x="8527" y="2824"/>
                  <a:pt x="8456" y="2713"/>
                  <a:pt x="8380" y="2603"/>
                </a:cubicBezTo>
                <a:cubicBezTo>
                  <a:pt x="8076" y="2672"/>
                  <a:pt x="7765" y="2682"/>
                  <a:pt x="7447" y="2634"/>
                </a:cubicBezTo>
                <a:cubicBezTo>
                  <a:pt x="7129" y="2586"/>
                  <a:pt x="6831" y="2481"/>
                  <a:pt x="6555" y="2319"/>
                </a:cubicBezTo>
                <a:cubicBezTo>
                  <a:pt x="6278" y="2157"/>
                  <a:pt x="6039" y="1952"/>
                  <a:pt x="5839" y="1705"/>
                </a:cubicBezTo>
                <a:cubicBezTo>
                  <a:pt x="5638" y="1457"/>
                  <a:pt x="5486" y="1184"/>
                  <a:pt x="5383" y="888"/>
                </a:cubicBezTo>
                <a:cubicBezTo>
                  <a:pt x="5127" y="860"/>
                  <a:pt x="4871" y="860"/>
                  <a:pt x="4615" y="888"/>
                </a:cubicBezTo>
                <a:cubicBezTo>
                  <a:pt x="4511" y="1184"/>
                  <a:pt x="4361" y="1457"/>
                  <a:pt x="4164" y="1705"/>
                </a:cubicBezTo>
                <a:cubicBezTo>
                  <a:pt x="3967" y="1952"/>
                  <a:pt x="3727" y="2157"/>
                  <a:pt x="3443" y="2319"/>
                </a:cubicBezTo>
                <a:cubicBezTo>
                  <a:pt x="3159" y="2481"/>
                  <a:pt x="2860" y="2586"/>
                  <a:pt x="2546" y="2634"/>
                </a:cubicBezTo>
                <a:cubicBezTo>
                  <a:pt x="2231" y="2682"/>
                  <a:pt x="1922" y="2672"/>
                  <a:pt x="1618" y="2603"/>
                </a:cubicBezTo>
                <a:cubicBezTo>
                  <a:pt x="1466" y="2817"/>
                  <a:pt x="1334" y="3041"/>
                  <a:pt x="1224" y="3275"/>
                </a:cubicBezTo>
                <a:cubicBezTo>
                  <a:pt x="1438" y="3509"/>
                  <a:pt x="1602" y="3774"/>
                  <a:pt x="1716" y="4070"/>
                </a:cubicBezTo>
                <a:cubicBezTo>
                  <a:pt x="1830" y="4366"/>
                  <a:pt x="1888" y="4676"/>
                  <a:pt x="1888" y="5000"/>
                </a:cubicBezTo>
                <a:cubicBezTo>
                  <a:pt x="1888" y="5324"/>
                  <a:pt x="1830" y="5634"/>
                  <a:pt x="1716" y="5930"/>
                </a:cubicBezTo>
                <a:cubicBezTo>
                  <a:pt x="1602" y="6226"/>
                  <a:pt x="1438" y="6491"/>
                  <a:pt x="1224" y="6725"/>
                </a:cubicBezTo>
                <a:cubicBezTo>
                  <a:pt x="1279" y="6842"/>
                  <a:pt x="1339" y="6956"/>
                  <a:pt x="1405" y="7066"/>
                </a:cubicBezTo>
                <a:cubicBezTo>
                  <a:pt x="1471" y="7176"/>
                  <a:pt x="1542" y="7286"/>
                  <a:pt x="1618" y="7397"/>
                </a:cubicBezTo>
                <a:cubicBezTo>
                  <a:pt x="1922" y="7327"/>
                  <a:pt x="2233" y="7317"/>
                  <a:pt x="2551" y="7366"/>
                </a:cubicBezTo>
                <a:cubicBezTo>
                  <a:pt x="2869" y="7414"/>
                  <a:pt x="3166" y="7520"/>
                  <a:pt x="3443" y="7686"/>
                </a:cubicBezTo>
                <a:moveTo>
                  <a:pt x="4999" y="6550"/>
                </a:moveTo>
                <a:cubicBezTo>
                  <a:pt x="4715" y="6550"/>
                  <a:pt x="4454" y="6481"/>
                  <a:pt x="4216" y="6343"/>
                </a:cubicBezTo>
                <a:cubicBezTo>
                  <a:pt x="3977" y="6205"/>
                  <a:pt x="3789" y="6017"/>
                  <a:pt x="3651" y="5780"/>
                </a:cubicBezTo>
                <a:cubicBezTo>
                  <a:pt x="3512" y="5542"/>
                  <a:pt x="3443" y="5282"/>
                  <a:pt x="3443" y="5000"/>
                </a:cubicBezTo>
                <a:cubicBezTo>
                  <a:pt x="3443" y="4717"/>
                  <a:pt x="3512" y="4457"/>
                  <a:pt x="3651" y="4220"/>
                </a:cubicBezTo>
                <a:cubicBezTo>
                  <a:pt x="3789" y="3982"/>
                  <a:pt x="3977" y="3795"/>
                  <a:pt x="4216" y="3657"/>
                </a:cubicBezTo>
                <a:cubicBezTo>
                  <a:pt x="4454" y="3519"/>
                  <a:pt x="4715" y="3450"/>
                  <a:pt x="4999" y="3450"/>
                </a:cubicBezTo>
                <a:cubicBezTo>
                  <a:pt x="5282" y="3450"/>
                  <a:pt x="5543" y="3519"/>
                  <a:pt x="5782" y="3657"/>
                </a:cubicBezTo>
                <a:cubicBezTo>
                  <a:pt x="6020" y="3795"/>
                  <a:pt x="6209" y="3982"/>
                  <a:pt x="6347" y="4220"/>
                </a:cubicBezTo>
                <a:cubicBezTo>
                  <a:pt x="6485" y="4457"/>
                  <a:pt x="6555" y="4717"/>
                  <a:pt x="6555" y="5000"/>
                </a:cubicBezTo>
                <a:cubicBezTo>
                  <a:pt x="6555" y="5282"/>
                  <a:pt x="6485" y="5542"/>
                  <a:pt x="6347" y="5780"/>
                </a:cubicBezTo>
                <a:cubicBezTo>
                  <a:pt x="6209" y="6017"/>
                  <a:pt x="6020" y="6205"/>
                  <a:pt x="5782" y="6343"/>
                </a:cubicBezTo>
                <a:cubicBezTo>
                  <a:pt x="5543" y="6481"/>
                  <a:pt x="5282" y="6550"/>
                  <a:pt x="4999" y="6550"/>
                </a:cubicBezTo>
                <a:moveTo>
                  <a:pt x="4999" y="5517"/>
                </a:moveTo>
                <a:cubicBezTo>
                  <a:pt x="5144" y="5517"/>
                  <a:pt x="5267" y="5467"/>
                  <a:pt x="5367" y="5367"/>
                </a:cubicBezTo>
                <a:cubicBezTo>
                  <a:pt x="5467" y="5267"/>
                  <a:pt x="5518" y="5144"/>
                  <a:pt x="5518" y="5000"/>
                </a:cubicBezTo>
                <a:cubicBezTo>
                  <a:pt x="5518" y="4855"/>
                  <a:pt x="5467" y="4733"/>
                  <a:pt x="5367" y="4633"/>
                </a:cubicBezTo>
                <a:cubicBezTo>
                  <a:pt x="5267" y="4533"/>
                  <a:pt x="5144" y="4483"/>
                  <a:pt x="4999" y="4483"/>
                </a:cubicBezTo>
                <a:cubicBezTo>
                  <a:pt x="4853" y="4483"/>
                  <a:pt x="4731" y="4533"/>
                  <a:pt x="4631" y="4633"/>
                </a:cubicBezTo>
                <a:cubicBezTo>
                  <a:pt x="4530" y="4733"/>
                  <a:pt x="4480" y="4855"/>
                  <a:pt x="4480" y="5000"/>
                </a:cubicBezTo>
                <a:cubicBezTo>
                  <a:pt x="4480" y="5144"/>
                  <a:pt x="4530" y="5267"/>
                  <a:pt x="4631" y="5367"/>
                </a:cubicBezTo>
                <a:cubicBezTo>
                  <a:pt x="4731" y="5467"/>
                  <a:pt x="4853" y="5517"/>
                  <a:pt x="4999" y="5517"/>
                </a:cubicBezTo>
              </a:path>
            </a:pathLst>
          </a:custGeom>
          <a:solidFill>
            <a:srgbClr val="5B8CB8">
              <a:alpha val="100000"/>
            </a:srgbClr>
          </a:solidFill>
          <a:ln>
            <a:headEnd type="none"/>
            <a:tailEnd type="none"/>
          </a:ln>
        </p:spPr>
      </p:sp>
      <p:sp>
        <p:nvSpPr>
          <p:cNvPr id="27" name="TextBox 27"/>
          <p:cNvSpPr txBox="true"/>
          <p:nvPr/>
        </p:nvSpPr>
        <p:spPr>
          <a:xfrm flipH="false" flipV="false" rot="0">
            <a:off x="8495367" y="1932979"/>
            <a:ext cx="675362"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配置证据</a:t>
            </a:r>
            <a:endParaRPr lang="en-US" sz="1100"/>
          </a:p>
        </p:txBody>
      </p:sp>
      <p:sp>
        <p:nvSpPr>
          <p:cNvPr id="28" name="TextBox 28"/>
          <p:cNvSpPr txBox="true"/>
          <p:nvPr/>
        </p:nvSpPr>
        <p:spPr>
          <a:xfrm flipH="false" flipV="false" rot="0">
            <a:off x="8237065" y="2306836"/>
            <a:ext cx="3494801" cy="36567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AndroidManifest、file_paths.xml、strings.xml等构建配</a:t>
            </a:r>
            <a:endParaRPr lang="en-US" sz="1100"/>
          </a:p>
          <a:p>
            <a:pPr algn="l"/>
            <a:r>
              <a:rPr b="false" i="false" strike="noStrike" sz="1000">
                <a:ln/>
                <a:solidFill>
                  <a:srgbClr val="0A1F3D">
                    <a:alpha val="85098"/>
                  </a:srgbClr>
                </a:solidFill>
                <a:latin typeface="FZYaYiHei GB18030L2 R"/>
                <a:ea typeface="FZYaYiHei GB18030L2 R"/>
                <a:cs typeface="FZYaYiHei GB18030L2 R"/>
              </a:rPr>
              <a:t>置与权限声明</a:t>
            </a:r>
            <a:endParaRPr/>
          </a:p>
        </p:txBody>
      </p:sp>
      <p:sp>
        <p:nvSpPr>
          <p:cNvPr id="29" name="AutoShape 29"/>
          <p:cNvSpPr/>
          <p:nvPr/>
        </p:nvSpPr>
        <p:spPr>
          <a:xfrm flipH="false" flipV="false" rot="0">
            <a:off x="8237065" y="3572768"/>
            <a:ext cx="609448" cy="233362"/>
          </a:xfrm>
          <a:prstGeom prst="roundRect">
            <a:avLst>
              <a:gd fmla="val 47980" name="adj"/>
            </a:avLst>
          </a:prstGeom>
          <a:solidFill>
            <a:srgbClr val="5B8CB8">
              <a:alpha val="14901"/>
            </a:srgbClr>
          </a:solidFill>
          <a:ln>
            <a:headEnd type="none"/>
            <a:tailEnd type="none"/>
          </a:ln>
        </p:spPr>
      </p:sp>
      <p:sp>
        <p:nvSpPr>
          <p:cNvPr id="30" name="TextBox 30"/>
          <p:cNvSpPr txBox="true"/>
          <p:nvPr/>
        </p:nvSpPr>
        <p:spPr>
          <a:xfrm flipH="false" flipV="false" rot="0">
            <a:off x="8332291" y="3629918"/>
            <a:ext cx="514222"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Inter"/>
                <a:ea typeface="Inter"/>
                <a:cs typeface="Inter"/>
              </a:rPr>
              <a:t>清单配置</a:t>
            </a:r>
            <a:endParaRPr lang="en-US" sz="1100"/>
          </a:p>
        </p:txBody>
      </p:sp>
      <p:sp>
        <p:nvSpPr>
          <p:cNvPr id="31" name="AutoShape 31"/>
          <p:cNvSpPr/>
          <p:nvPr/>
        </p:nvSpPr>
        <p:spPr>
          <a:xfrm flipH="false" flipV="false" rot="0">
            <a:off x="8922694" y="3572768"/>
            <a:ext cx="609448" cy="233362"/>
          </a:xfrm>
          <a:prstGeom prst="roundRect">
            <a:avLst>
              <a:gd fmla="val 47980" name="adj"/>
            </a:avLst>
          </a:prstGeom>
          <a:solidFill>
            <a:srgbClr val="5B8CB8">
              <a:alpha val="14901"/>
            </a:srgbClr>
          </a:solidFill>
          <a:ln>
            <a:headEnd type="none"/>
            <a:tailEnd type="none"/>
          </a:ln>
        </p:spPr>
      </p:sp>
      <p:sp>
        <p:nvSpPr>
          <p:cNvPr id="32" name="TextBox 32"/>
          <p:cNvSpPr txBox="true"/>
          <p:nvPr/>
        </p:nvSpPr>
        <p:spPr>
          <a:xfrm flipH="false" flipV="false" rot="0">
            <a:off x="9017919" y="3629918"/>
            <a:ext cx="514222"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Inter"/>
                <a:ea typeface="Inter"/>
                <a:cs typeface="Inter"/>
              </a:rPr>
              <a:t>权限声明</a:t>
            </a:r>
            <a:endParaRPr lang="en-US" sz="1100"/>
          </a:p>
        </p:txBody>
      </p:sp>
      <p:sp>
        <p:nvSpPr>
          <p:cNvPr id="33" name="AutoShape 33"/>
          <p:cNvSpPr/>
          <p:nvPr/>
        </p:nvSpPr>
        <p:spPr>
          <a:xfrm flipH="false" flipV="false" rot="0">
            <a:off x="457086" y="4120455"/>
            <a:ext cx="3656686" cy="2280345"/>
          </a:xfrm>
          <a:prstGeom prst="roundRect">
            <a:avLst>
              <a:gd fmla="val 670" name="adj"/>
            </a:avLst>
          </a:prstGeom>
          <a:solidFill>
            <a:srgbClr val="E8EBEF">
              <a:alpha val="100000"/>
            </a:srgbClr>
          </a:solidFill>
          <a:ln w="9525">
            <a:solidFill>
              <a:srgbClr val="C5CDD6">
                <a:alpha val="100000"/>
              </a:srgbClr>
            </a:solidFill>
            <a:prstDash val="solid"/>
            <a:headEnd type="none"/>
            <a:tailEnd type="none"/>
          </a:ln>
        </p:spPr>
      </p:sp>
      <p:sp>
        <p:nvSpPr>
          <p:cNvPr id="34" name="AutoShape 34"/>
          <p:cNvSpPr/>
          <p:nvPr/>
        </p:nvSpPr>
        <p:spPr>
          <a:xfrm flipH="false" flipV="false" rot="0">
            <a:off x="457086" y="4120455"/>
            <a:ext cx="3656686" cy="9525"/>
          </a:xfrm>
          <a:prstGeom prst="line">
            <a:avLst/>
          </a:prstGeom>
          <a:ln w="28575">
            <a:solidFill>
              <a:srgbClr val="5B8CB8">
                <a:alpha val="100000"/>
              </a:srgbClr>
            </a:solidFill>
            <a:prstDash val="solid"/>
            <a:headEnd type="none"/>
            <a:tailEnd type="none"/>
          </a:ln>
        </p:spPr>
      </p:sp>
      <p:sp>
        <p:nvSpPr>
          <p:cNvPr id="35" name="AutoShape 35"/>
          <p:cNvSpPr/>
          <p:nvPr/>
        </p:nvSpPr>
        <p:spPr>
          <a:xfrm flipH="false" flipV="false" rot="0">
            <a:off x="595758" y="4353818"/>
            <a:ext cx="209498" cy="209550"/>
          </a:xfrm>
          <a:custGeom>
            <a:rect b="b" l="l" r="r" t="t"/>
            <a:pathLst>
              <a:path h="10000" w="9998">
                <a:moveTo>
                  <a:pt x="500" y="0"/>
                </a:moveTo>
                <a:lnTo>
                  <a:pt x="9498" y="0"/>
                </a:lnTo>
                <a:cubicBezTo>
                  <a:pt x="9638" y="0"/>
                  <a:pt x="9756" y="53"/>
                  <a:pt x="9853" y="161"/>
                </a:cubicBezTo>
                <a:cubicBezTo>
                  <a:pt x="9949" y="268"/>
                  <a:pt x="9998" y="400"/>
                  <a:pt x="9998" y="556"/>
                </a:cubicBezTo>
                <a:lnTo>
                  <a:pt x="9998" y="9444"/>
                </a:lnTo>
                <a:cubicBezTo>
                  <a:pt x="9998" y="9600"/>
                  <a:pt x="9949" y="9731"/>
                  <a:pt x="9853" y="9839"/>
                </a:cubicBezTo>
                <a:cubicBezTo>
                  <a:pt x="9756" y="9946"/>
                  <a:pt x="9638" y="10000"/>
                  <a:pt x="9498" y="10000"/>
                </a:cubicBezTo>
                <a:lnTo>
                  <a:pt x="500" y="10000"/>
                </a:lnTo>
                <a:cubicBezTo>
                  <a:pt x="360" y="10000"/>
                  <a:pt x="241" y="9946"/>
                  <a:pt x="145" y="9839"/>
                </a:cubicBezTo>
                <a:cubicBezTo>
                  <a:pt x="48" y="9731"/>
                  <a:pt x="0" y="9600"/>
                  <a:pt x="0" y="9444"/>
                </a:cubicBezTo>
                <a:lnTo>
                  <a:pt x="0" y="556"/>
                </a:lnTo>
                <a:cubicBezTo>
                  <a:pt x="0" y="400"/>
                  <a:pt x="48" y="268"/>
                  <a:pt x="145" y="161"/>
                </a:cubicBezTo>
                <a:cubicBezTo>
                  <a:pt x="241" y="53"/>
                  <a:pt x="360" y="0"/>
                  <a:pt x="500" y="0"/>
                </a:cubicBezTo>
                <a:moveTo>
                  <a:pt x="8998" y="1111"/>
                </a:moveTo>
                <a:lnTo>
                  <a:pt x="1000" y="1111"/>
                </a:lnTo>
                <a:lnTo>
                  <a:pt x="1000" y="8889"/>
                </a:lnTo>
                <a:lnTo>
                  <a:pt x="8998" y="8889"/>
                </a:lnTo>
                <a:lnTo>
                  <a:pt x="8998" y="1111"/>
                </a:lnTo>
                <a:moveTo>
                  <a:pt x="7229" y="3033"/>
                </a:moveTo>
                <a:lnTo>
                  <a:pt x="8998" y="5000"/>
                </a:lnTo>
                <a:lnTo>
                  <a:pt x="7229" y="6967"/>
                </a:lnTo>
                <a:lnTo>
                  <a:pt x="6529" y="6178"/>
                </a:lnTo>
                <a:lnTo>
                  <a:pt x="7588" y="5000"/>
                </a:lnTo>
                <a:lnTo>
                  <a:pt x="6529" y="3822"/>
                </a:lnTo>
                <a:lnTo>
                  <a:pt x="7229" y="3033"/>
                </a:lnTo>
                <a:moveTo>
                  <a:pt x="3469" y="3822"/>
                </a:moveTo>
                <a:lnTo>
                  <a:pt x="2410" y="5000"/>
                </a:lnTo>
                <a:lnTo>
                  <a:pt x="3469" y="6178"/>
                </a:lnTo>
                <a:lnTo>
                  <a:pt x="2769" y="6967"/>
                </a:lnTo>
                <a:lnTo>
                  <a:pt x="1000" y="5000"/>
                </a:lnTo>
                <a:lnTo>
                  <a:pt x="2769" y="3033"/>
                </a:lnTo>
                <a:lnTo>
                  <a:pt x="3469" y="3822"/>
                </a:lnTo>
                <a:moveTo>
                  <a:pt x="6439" y="2222"/>
                </a:moveTo>
                <a:lnTo>
                  <a:pt x="4619" y="7778"/>
                </a:lnTo>
                <a:lnTo>
                  <a:pt x="3559" y="7778"/>
                </a:lnTo>
                <a:lnTo>
                  <a:pt x="5379" y="2222"/>
                </a:lnTo>
              </a:path>
            </a:pathLst>
          </a:custGeom>
          <a:solidFill>
            <a:srgbClr val="5B8CB8">
              <a:alpha val="100000"/>
            </a:srgbClr>
          </a:solidFill>
          <a:ln>
            <a:headEnd type="none"/>
            <a:tailEnd type="none"/>
          </a:ln>
        </p:spPr>
      </p:sp>
      <p:sp>
        <p:nvSpPr>
          <p:cNvPr id="36" name="TextBox 36"/>
          <p:cNvSpPr txBox="true"/>
          <p:nvPr/>
        </p:nvSpPr>
        <p:spPr>
          <a:xfrm flipH="false" flipV="false" rot="0">
            <a:off x="877272" y="4365724"/>
            <a:ext cx="675362"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代码证据</a:t>
            </a:r>
            <a:endParaRPr lang="en-US" sz="1100"/>
          </a:p>
        </p:txBody>
      </p:sp>
      <p:sp>
        <p:nvSpPr>
          <p:cNvPr id="37" name="TextBox 37"/>
          <p:cNvSpPr txBox="true"/>
          <p:nvPr/>
        </p:nvSpPr>
        <p:spPr>
          <a:xfrm flipH="false" flipV="false" rot="0">
            <a:off x="618970" y="4739580"/>
            <a:ext cx="3494801" cy="36567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自定义控件MockAnswerView、JSBridge接口、Service</a:t>
            </a:r>
            <a:endParaRPr lang="en-US" sz="1100"/>
          </a:p>
          <a:p>
            <a:pPr algn="l"/>
            <a:r>
              <a:rPr b="false" i="false" strike="noStrike" sz="1000">
                <a:ln/>
                <a:solidFill>
                  <a:srgbClr val="0A1F3D">
                    <a:alpha val="85098"/>
                  </a:srgbClr>
                </a:solidFill>
                <a:latin typeface="FZYaYiHei GB18030L2 R"/>
                <a:ea typeface="FZYaYiHei GB18030L2 R"/>
                <a:cs typeface="FZYaYiHei GB18030L2 R"/>
              </a:rPr>
              <a:t>Worker API实现源码</a:t>
            </a:r>
            <a:endParaRPr/>
          </a:p>
        </p:txBody>
      </p:sp>
      <p:sp>
        <p:nvSpPr>
          <p:cNvPr id="38" name="AutoShape 38"/>
          <p:cNvSpPr/>
          <p:nvPr/>
        </p:nvSpPr>
        <p:spPr>
          <a:xfrm flipH="false" flipV="false" rot="0">
            <a:off x="618970" y="6005512"/>
            <a:ext cx="609448" cy="233362"/>
          </a:xfrm>
          <a:prstGeom prst="roundRect">
            <a:avLst>
              <a:gd fmla="val 47980" name="adj"/>
            </a:avLst>
          </a:prstGeom>
          <a:solidFill>
            <a:srgbClr val="5B8CB8">
              <a:alpha val="14901"/>
            </a:srgbClr>
          </a:solidFill>
          <a:ln>
            <a:headEnd type="none"/>
            <a:tailEnd type="none"/>
          </a:ln>
        </p:spPr>
      </p:sp>
      <p:sp>
        <p:nvSpPr>
          <p:cNvPr id="39" name="TextBox 39"/>
          <p:cNvSpPr txBox="true"/>
          <p:nvPr/>
        </p:nvSpPr>
        <p:spPr>
          <a:xfrm flipH="false" flipV="false" rot="0">
            <a:off x="714196" y="6062662"/>
            <a:ext cx="514222"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Inter"/>
                <a:ea typeface="Inter"/>
                <a:cs typeface="Inter"/>
              </a:rPr>
              <a:t>源码审计</a:t>
            </a:r>
            <a:endParaRPr lang="en-US" sz="1100"/>
          </a:p>
        </p:txBody>
      </p:sp>
      <p:sp>
        <p:nvSpPr>
          <p:cNvPr id="40" name="AutoShape 40"/>
          <p:cNvSpPr/>
          <p:nvPr/>
        </p:nvSpPr>
        <p:spPr>
          <a:xfrm flipH="false" flipV="false" rot="0">
            <a:off x="1304599" y="6005512"/>
            <a:ext cx="609448" cy="233362"/>
          </a:xfrm>
          <a:prstGeom prst="roundRect">
            <a:avLst>
              <a:gd fmla="val 47980" name="adj"/>
            </a:avLst>
          </a:prstGeom>
          <a:solidFill>
            <a:srgbClr val="5B8CB8">
              <a:alpha val="14901"/>
            </a:srgbClr>
          </a:solidFill>
          <a:ln>
            <a:headEnd type="none"/>
            <a:tailEnd type="none"/>
          </a:ln>
        </p:spPr>
      </p:sp>
      <p:sp>
        <p:nvSpPr>
          <p:cNvPr id="41" name="TextBox 41"/>
          <p:cNvSpPr txBox="true"/>
          <p:nvPr/>
        </p:nvSpPr>
        <p:spPr>
          <a:xfrm flipH="false" flipV="false" rot="0">
            <a:off x="1399824" y="6062662"/>
            <a:ext cx="514222"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Inter"/>
                <a:ea typeface="Inter"/>
                <a:cs typeface="Inter"/>
              </a:rPr>
              <a:t>接口分析</a:t>
            </a:r>
            <a:endParaRPr lang="en-US" sz="1100"/>
          </a:p>
        </p:txBody>
      </p:sp>
      <p:sp>
        <p:nvSpPr>
          <p:cNvPr id="42" name="AutoShape 42"/>
          <p:cNvSpPr/>
          <p:nvPr/>
        </p:nvSpPr>
        <p:spPr>
          <a:xfrm flipH="false" flipV="false" rot="0">
            <a:off x="4266133" y="4120455"/>
            <a:ext cx="3656686" cy="2280345"/>
          </a:xfrm>
          <a:prstGeom prst="roundRect">
            <a:avLst>
              <a:gd fmla="val 670" name="adj"/>
            </a:avLst>
          </a:prstGeom>
          <a:solidFill>
            <a:srgbClr val="E8EBEF">
              <a:alpha val="100000"/>
            </a:srgbClr>
          </a:solidFill>
          <a:ln w="9525">
            <a:solidFill>
              <a:srgbClr val="C5CDD6">
                <a:alpha val="100000"/>
              </a:srgbClr>
            </a:solidFill>
            <a:prstDash val="solid"/>
            <a:headEnd type="none"/>
            <a:tailEnd type="none"/>
          </a:ln>
        </p:spPr>
      </p:sp>
      <p:sp>
        <p:nvSpPr>
          <p:cNvPr id="43" name="AutoShape 43"/>
          <p:cNvSpPr/>
          <p:nvPr/>
        </p:nvSpPr>
        <p:spPr>
          <a:xfrm flipH="false" flipV="false" rot="0">
            <a:off x="4266133" y="4120455"/>
            <a:ext cx="3656686" cy="9525"/>
          </a:xfrm>
          <a:prstGeom prst="line">
            <a:avLst/>
          </a:prstGeom>
          <a:ln w="28575">
            <a:solidFill>
              <a:srgbClr val="5B8CB8">
                <a:alpha val="100000"/>
              </a:srgbClr>
            </a:solidFill>
            <a:prstDash val="solid"/>
            <a:headEnd type="none"/>
            <a:tailEnd type="none"/>
          </a:ln>
        </p:spPr>
      </p:sp>
      <p:sp>
        <p:nvSpPr>
          <p:cNvPr id="44" name="AutoShape 44"/>
          <p:cNvSpPr/>
          <p:nvPr/>
        </p:nvSpPr>
        <p:spPr>
          <a:xfrm flipH="false" flipV="false" rot="0">
            <a:off x="4404806" y="4353818"/>
            <a:ext cx="209498" cy="209550"/>
          </a:xfrm>
          <a:custGeom>
            <a:rect b="b" l="l" r="r" t="t"/>
            <a:pathLst>
              <a:path h="10000" w="9998">
                <a:moveTo>
                  <a:pt x="556" y="3089"/>
                </a:moveTo>
                <a:lnTo>
                  <a:pt x="0" y="2222"/>
                </a:lnTo>
                <a:cubicBezTo>
                  <a:pt x="700" y="1511"/>
                  <a:pt x="1469" y="967"/>
                  <a:pt x="2305" y="589"/>
                </a:cubicBezTo>
                <a:cubicBezTo>
                  <a:pt x="3171" y="196"/>
                  <a:pt x="4069" y="0"/>
                  <a:pt x="4999" y="0"/>
                </a:cubicBezTo>
                <a:cubicBezTo>
                  <a:pt x="5929" y="0"/>
                  <a:pt x="6827" y="196"/>
                  <a:pt x="7693" y="589"/>
                </a:cubicBezTo>
                <a:cubicBezTo>
                  <a:pt x="8529" y="967"/>
                  <a:pt x="9297" y="1511"/>
                  <a:pt x="9998" y="2222"/>
                </a:cubicBezTo>
                <a:lnTo>
                  <a:pt x="9442" y="3089"/>
                </a:lnTo>
                <a:cubicBezTo>
                  <a:pt x="8823" y="2459"/>
                  <a:pt x="8140" y="1973"/>
                  <a:pt x="7393" y="1633"/>
                </a:cubicBezTo>
                <a:cubicBezTo>
                  <a:pt x="6621" y="1285"/>
                  <a:pt x="5823" y="1111"/>
                  <a:pt x="4999" y="1111"/>
                </a:cubicBezTo>
                <a:cubicBezTo>
                  <a:pt x="4174" y="1111"/>
                  <a:pt x="3376" y="1285"/>
                  <a:pt x="2605" y="1633"/>
                </a:cubicBezTo>
                <a:cubicBezTo>
                  <a:pt x="1857" y="1973"/>
                  <a:pt x="1174" y="2459"/>
                  <a:pt x="556" y="3089"/>
                </a:cubicBezTo>
                <a:moveTo>
                  <a:pt x="1943" y="5244"/>
                </a:moveTo>
                <a:lnTo>
                  <a:pt x="1395" y="4378"/>
                </a:lnTo>
                <a:cubicBezTo>
                  <a:pt x="1895" y="3866"/>
                  <a:pt x="2449" y="3474"/>
                  <a:pt x="3056" y="3200"/>
                </a:cubicBezTo>
                <a:cubicBezTo>
                  <a:pt x="3680" y="2918"/>
                  <a:pt x="4327" y="2778"/>
                  <a:pt x="4999" y="2778"/>
                </a:cubicBezTo>
                <a:cubicBezTo>
                  <a:pt x="5670" y="2778"/>
                  <a:pt x="6318" y="2918"/>
                  <a:pt x="6942" y="3200"/>
                </a:cubicBezTo>
                <a:cubicBezTo>
                  <a:pt x="7548" y="3474"/>
                  <a:pt x="8102" y="3866"/>
                  <a:pt x="8603" y="4378"/>
                </a:cubicBezTo>
                <a:lnTo>
                  <a:pt x="8055" y="5244"/>
                </a:lnTo>
                <a:cubicBezTo>
                  <a:pt x="7625" y="4814"/>
                  <a:pt x="7154" y="4481"/>
                  <a:pt x="6642" y="4244"/>
                </a:cubicBezTo>
                <a:cubicBezTo>
                  <a:pt x="6118" y="4007"/>
                  <a:pt x="5570" y="3889"/>
                  <a:pt x="4999" y="3889"/>
                </a:cubicBezTo>
                <a:cubicBezTo>
                  <a:pt x="4427" y="3889"/>
                  <a:pt x="3880" y="4007"/>
                  <a:pt x="3356" y="4244"/>
                </a:cubicBezTo>
                <a:cubicBezTo>
                  <a:pt x="2844" y="4481"/>
                  <a:pt x="2373" y="4814"/>
                  <a:pt x="1943" y="5244"/>
                </a:cubicBezTo>
                <a:moveTo>
                  <a:pt x="3330" y="7411"/>
                </a:moveTo>
                <a:lnTo>
                  <a:pt x="2782" y="6544"/>
                </a:lnTo>
                <a:cubicBezTo>
                  <a:pt x="3088" y="6226"/>
                  <a:pt x="3426" y="5985"/>
                  <a:pt x="3798" y="5822"/>
                </a:cubicBezTo>
                <a:cubicBezTo>
                  <a:pt x="4186" y="5644"/>
                  <a:pt x="4587" y="5556"/>
                  <a:pt x="4999" y="5556"/>
                </a:cubicBezTo>
                <a:cubicBezTo>
                  <a:pt x="5411" y="5556"/>
                  <a:pt x="5811" y="5644"/>
                  <a:pt x="6200" y="5822"/>
                </a:cubicBezTo>
                <a:cubicBezTo>
                  <a:pt x="6571" y="5985"/>
                  <a:pt x="6910" y="6226"/>
                  <a:pt x="7216" y="6544"/>
                </a:cubicBezTo>
                <a:lnTo>
                  <a:pt x="6668" y="7411"/>
                </a:lnTo>
                <a:cubicBezTo>
                  <a:pt x="6432" y="7174"/>
                  <a:pt x="6173" y="6991"/>
                  <a:pt x="5891" y="6861"/>
                </a:cubicBezTo>
                <a:cubicBezTo>
                  <a:pt x="5608" y="6731"/>
                  <a:pt x="5311" y="6667"/>
                  <a:pt x="4999" y="6667"/>
                </a:cubicBezTo>
                <a:cubicBezTo>
                  <a:pt x="4687" y="6667"/>
                  <a:pt x="4389" y="6731"/>
                  <a:pt x="4107" y="6861"/>
                </a:cubicBezTo>
                <a:cubicBezTo>
                  <a:pt x="3824" y="6991"/>
                  <a:pt x="3565" y="7174"/>
                  <a:pt x="3330" y="7411"/>
                </a:cubicBezTo>
                <a:moveTo>
                  <a:pt x="4999" y="10000"/>
                </a:moveTo>
                <a:lnTo>
                  <a:pt x="4169" y="8700"/>
                </a:lnTo>
                <a:cubicBezTo>
                  <a:pt x="4410" y="8455"/>
                  <a:pt x="4687" y="8333"/>
                  <a:pt x="4999" y="8333"/>
                </a:cubicBezTo>
                <a:cubicBezTo>
                  <a:pt x="5311" y="8333"/>
                  <a:pt x="5587" y="8455"/>
                  <a:pt x="5829" y="8700"/>
                </a:cubicBezTo>
              </a:path>
            </a:pathLst>
          </a:custGeom>
          <a:solidFill>
            <a:srgbClr val="5B8CB8">
              <a:alpha val="100000"/>
            </a:srgbClr>
          </a:solidFill>
          <a:ln>
            <a:headEnd type="none"/>
            <a:tailEnd type="none"/>
          </a:ln>
        </p:spPr>
      </p:sp>
      <p:sp>
        <p:nvSpPr>
          <p:cNvPr id="45" name="TextBox 45"/>
          <p:cNvSpPr txBox="true"/>
          <p:nvPr/>
        </p:nvSpPr>
        <p:spPr>
          <a:xfrm flipH="false" flipV="false" rot="0">
            <a:off x="4686319" y="4365724"/>
            <a:ext cx="675362"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网络证据</a:t>
            </a:r>
            <a:endParaRPr lang="en-US" sz="1100"/>
          </a:p>
        </p:txBody>
      </p:sp>
      <p:sp>
        <p:nvSpPr>
          <p:cNvPr id="46" name="TextBox 46"/>
          <p:cNvSpPr txBox="true"/>
          <p:nvPr/>
        </p:nvSpPr>
        <p:spPr>
          <a:xfrm flipH="false" flipV="false" rot="0">
            <a:off x="4428018" y="4739580"/>
            <a:ext cx="3494801" cy="36567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Reqable抓包记录完整HTTP通信链路，还原数据采集与</a:t>
            </a:r>
            <a:endParaRPr lang="en-US" sz="1100"/>
          </a:p>
          <a:p>
            <a:pPr algn="l"/>
            <a:r>
              <a:rPr b="false" i="false" strike="noStrike" sz="1000">
                <a:ln/>
                <a:solidFill>
                  <a:srgbClr val="0A1F3D">
                    <a:alpha val="85098"/>
                  </a:srgbClr>
                </a:solidFill>
                <a:latin typeface="FZYaYiHei GB18030L2 R"/>
                <a:ea typeface="FZYaYiHei GB18030L2 R"/>
                <a:cs typeface="FZYaYiHei GB18030L2 R"/>
              </a:rPr>
              <a:t>传输行为</a:t>
            </a:r>
            <a:endParaRPr/>
          </a:p>
        </p:txBody>
      </p:sp>
      <p:sp>
        <p:nvSpPr>
          <p:cNvPr id="47" name="AutoShape 47"/>
          <p:cNvSpPr/>
          <p:nvPr/>
        </p:nvSpPr>
        <p:spPr>
          <a:xfrm flipH="false" flipV="false" rot="0">
            <a:off x="4428018" y="6005512"/>
            <a:ext cx="673576" cy="233362"/>
          </a:xfrm>
          <a:prstGeom prst="roundRect">
            <a:avLst>
              <a:gd fmla="val 47980" name="adj"/>
            </a:avLst>
          </a:prstGeom>
          <a:solidFill>
            <a:srgbClr val="5B8CB8">
              <a:alpha val="14901"/>
            </a:srgbClr>
          </a:solidFill>
          <a:ln>
            <a:headEnd type="none"/>
            <a:tailEnd type="none"/>
          </a:ln>
        </p:spPr>
      </p:sp>
      <p:sp>
        <p:nvSpPr>
          <p:cNvPr id="48" name="TextBox 48"/>
          <p:cNvSpPr txBox="true"/>
          <p:nvPr/>
        </p:nvSpPr>
        <p:spPr>
          <a:xfrm flipH="false" flipV="false" rot="0">
            <a:off x="4523243" y="6062662"/>
            <a:ext cx="578350"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Inter"/>
                <a:ea typeface="Inter"/>
                <a:cs typeface="Inter"/>
              </a:rPr>
              <a:t>HTTP抓包</a:t>
            </a:r>
            <a:endParaRPr lang="en-US" sz="1100"/>
          </a:p>
        </p:txBody>
      </p:sp>
      <p:sp>
        <p:nvSpPr>
          <p:cNvPr id="49" name="AutoShape 49"/>
          <p:cNvSpPr/>
          <p:nvPr/>
        </p:nvSpPr>
        <p:spPr>
          <a:xfrm flipH="false" flipV="false" rot="0">
            <a:off x="5177775" y="6005512"/>
            <a:ext cx="609448" cy="233362"/>
          </a:xfrm>
          <a:prstGeom prst="roundRect">
            <a:avLst>
              <a:gd fmla="val 47980" name="adj"/>
            </a:avLst>
          </a:prstGeom>
          <a:solidFill>
            <a:srgbClr val="5B8CB8">
              <a:alpha val="14901"/>
            </a:srgbClr>
          </a:solidFill>
          <a:ln>
            <a:headEnd type="none"/>
            <a:tailEnd type="none"/>
          </a:ln>
        </p:spPr>
      </p:sp>
      <p:sp>
        <p:nvSpPr>
          <p:cNvPr id="50" name="TextBox 50"/>
          <p:cNvSpPr txBox="true"/>
          <p:nvPr/>
        </p:nvSpPr>
        <p:spPr>
          <a:xfrm flipH="false" flipV="false" rot="0">
            <a:off x="5273002" y="6062662"/>
            <a:ext cx="514222"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Inter"/>
                <a:ea typeface="Inter"/>
                <a:cs typeface="Inter"/>
              </a:rPr>
              <a:t>流量分析</a:t>
            </a:r>
            <a:endParaRPr lang="en-US" sz="1100"/>
          </a:p>
        </p:txBody>
      </p:sp>
      <p:sp>
        <p:nvSpPr>
          <p:cNvPr id="51" name="AutoShape 51"/>
          <p:cNvSpPr/>
          <p:nvPr/>
        </p:nvSpPr>
        <p:spPr>
          <a:xfrm flipH="false" flipV="false" rot="0">
            <a:off x="8075181" y="4120455"/>
            <a:ext cx="3656686" cy="2280345"/>
          </a:xfrm>
          <a:prstGeom prst="roundRect">
            <a:avLst>
              <a:gd fmla="val 670" name="adj"/>
            </a:avLst>
          </a:prstGeom>
          <a:solidFill>
            <a:srgbClr val="E8EBEF">
              <a:alpha val="100000"/>
            </a:srgbClr>
          </a:solidFill>
          <a:ln w="9525">
            <a:solidFill>
              <a:srgbClr val="C5CDD6">
                <a:alpha val="100000"/>
              </a:srgbClr>
            </a:solidFill>
            <a:prstDash val="solid"/>
            <a:headEnd type="none"/>
            <a:tailEnd type="none"/>
          </a:ln>
        </p:spPr>
      </p:sp>
      <p:sp>
        <p:nvSpPr>
          <p:cNvPr id="52" name="AutoShape 52"/>
          <p:cNvSpPr/>
          <p:nvPr/>
        </p:nvSpPr>
        <p:spPr>
          <a:xfrm flipH="false" flipV="false" rot="0">
            <a:off x="8075181" y="4120455"/>
            <a:ext cx="3656686" cy="9525"/>
          </a:xfrm>
          <a:prstGeom prst="line">
            <a:avLst/>
          </a:prstGeom>
          <a:ln w="28575">
            <a:solidFill>
              <a:srgbClr val="5B8CB8">
                <a:alpha val="100000"/>
              </a:srgbClr>
            </a:solidFill>
            <a:prstDash val="solid"/>
            <a:headEnd type="none"/>
            <a:tailEnd type="none"/>
          </a:ln>
        </p:spPr>
      </p:sp>
      <p:sp>
        <p:nvSpPr>
          <p:cNvPr id="53" name="AutoShape 53"/>
          <p:cNvSpPr/>
          <p:nvPr/>
        </p:nvSpPr>
        <p:spPr>
          <a:xfrm flipH="false" flipV="false" rot="0">
            <a:off x="8213853" y="4353818"/>
            <a:ext cx="209498" cy="209550"/>
          </a:xfrm>
          <a:custGeom>
            <a:rect b="b" l="l" r="r" t="t"/>
            <a:pathLst>
              <a:path h="10000" w="9998">
                <a:moveTo>
                  <a:pt x="5499" y="6000"/>
                </a:moveTo>
                <a:lnTo>
                  <a:pt x="5499" y="8950"/>
                </a:lnTo>
                <a:cubicBezTo>
                  <a:pt x="5879" y="8876"/>
                  <a:pt x="6220" y="8721"/>
                  <a:pt x="6524" y="8485"/>
                </a:cubicBezTo>
                <a:cubicBezTo>
                  <a:pt x="6827" y="8248"/>
                  <a:pt x="7065" y="7956"/>
                  <a:pt x="7239" y="7610"/>
                </a:cubicBezTo>
                <a:cubicBezTo>
                  <a:pt x="7412" y="7263"/>
                  <a:pt x="7499" y="6893"/>
                  <a:pt x="7499" y="6500"/>
                </a:cubicBezTo>
                <a:lnTo>
                  <a:pt x="7499" y="5000"/>
                </a:lnTo>
                <a:cubicBezTo>
                  <a:pt x="7499" y="4653"/>
                  <a:pt x="7429" y="4320"/>
                  <a:pt x="7289" y="4000"/>
                </a:cubicBezTo>
                <a:lnTo>
                  <a:pt x="2709" y="4000"/>
                </a:lnTo>
                <a:cubicBezTo>
                  <a:pt x="2569" y="4320"/>
                  <a:pt x="2500" y="4653"/>
                  <a:pt x="2500" y="5000"/>
                </a:cubicBezTo>
                <a:lnTo>
                  <a:pt x="2500" y="6500"/>
                </a:lnTo>
                <a:cubicBezTo>
                  <a:pt x="2500" y="6893"/>
                  <a:pt x="2586" y="7263"/>
                  <a:pt x="2759" y="7610"/>
                </a:cubicBezTo>
                <a:cubicBezTo>
                  <a:pt x="2932" y="7956"/>
                  <a:pt x="3170" y="8248"/>
                  <a:pt x="3474" y="8485"/>
                </a:cubicBezTo>
                <a:cubicBezTo>
                  <a:pt x="3777" y="8721"/>
                  <a:pt x="4119" y="8876"/>
                  <a:pt x="4499" y="8950"/>
                </a:cubicBezTo>
                <a:lnTo>
                  <a:pt x="4499" y="6000"/>
                </a:lnTo>
                <a:lnTo>
                  <a:pt x="5499" y="6000"/>
                </a:lnTo>
                <a:moveTo>
                  <a:pt x="520" y="8570"/>
                </a:moveTo>
                <a:lnTo>
                  <a:pt x="1770" y="7850"/>
                </a:lnTo>
                <a:cubicBezTo>
                  <a:pt x="1590" y="7416"/>
                  <a:pt x="1500" y="6966"/>
                  <a:pt x="1500" y="6500"/>
                </a:cubicBezTo>
                <a:lnTo>
                  <a:pt x="0" y="6500"/>
                </a:lnTo>
                <a:lnTo>
                  <a:pt x="0" y="5500"/>
                </a:lnTo>
                <a:lnTo>
                  <a:pt x="1500" y="5500"/>
                </a:lnTo>
                <a:lnTo>
                  <a:pt x="1500" y="5000"/>
                </a:lnTo>
                <a:cubicBezTo>
                  <a:pt x="1500" y="4686"/>
                  <a:pt x="1540" y="4376"/>
                  <a:pt x="1620" y="4070"/>
                </a:cubicBezTo>
                <a:lnTo>
                  <a:pt x="520" y="3430"/>
                </a:lnTo>
                <a:lnTo>
                  <a:pt x="1020" y="2570"/>
                </a:lnTo>
                <a:lnTo>
                  <a:pt x="2030" y="3150"/>
                </a:lnTo>
                <a:lnTo>
                  <a:pt x="2130" y="3000"/>
                </a:lnTo>
                <a:lnTo>
                  <a:pt x="7868" y="3000"/>
                </a:lnTo>
                <a:lnTo>
                  <a:pt x="7968" y="3150"/>
                </a:lnTo>
                <a:lnTo>
                  <a:pt x="8978" y="2570"/>
                </a:lnTo>
                <a:lnTo>
                  <a:pt x="9478" y="3430"/>
                </a:lnTo>
                <a:lnTo>
                  <a:pt x="8378" y="4070"/>
                </a:lnTo>
                <a:cubicBezTo>
                  <a:pt x="8458" y="4376"/>
                  <a:pt x="8498" y="4686"/>
                  <a:pt x="8498" y="5000"/>
                </a:cubicBezTo>
                <a:lnTo>
                  <a:pt x="8498" y="5500"/>
                </a:lnTo>
                <a:lnTo>
                  <a:pt x="9998" y="5500"/>
                </a:lnTo>
                <a:lnTo>
                  <a:pt x="9998" y="6500"/>
                </a:lnTo>
                <a:lnTo>
                  <a:pt x="8498" y="6500"/>
                </a:lnTo>
                <a:cubicBezTo>
                  <a:pt x="8498" y="6966"/>
                  <a:pt x="8408" y="7416"/>
                  <a:pt x="8228" y="7850"/>
                </a:cubicBezTo>
                <a:lnTo>
                  <a:pt x="9478" y="8570"/>
                </a:lnTo>
                <a:lnTo>
                  <a:pt x="8978" y="9430"/>
                </a:lnTo>
                <a:lnTo>
                  <a:pt x="7718" y="8700"/>
                </a:lnTo>
                <a:cubicBezTo>
                  <a:pt x="7392" y="9106"/>
                  <a:pt x="6995" y="9423"/>
                  <a:pt x="6529" y="9650"/>
                </a:cubicBezTo>
                <a:cubicBezTo>
                  <a:pt x="6049" y="9883"/>
                  <a:pt x="5539" y="10000"/>
                  <a:pt x="4999" y="10000"/>
                </a:cubicBezTo>
                <a:cubicBezTo>
                  <a:pt x="4459" y="10000"/>
                  <a:pt x="3949" y="9883"/>
                  <a:pt x="3469" y="9650"/>
                </a:cubicBezTo>
                <a:cubicBezTo>
                  <a:pt x="3002" y="9423"/>
                  <a:pt x="2606" y="9106"/>
                  <a:pt x="2280" y="8700"/>
                </a:cubicBezTo>
                <a:lnTo>
                  <a:pt x="1020" y="9430"/>
                </a:lnTo>
                <a:lnTo>
                  <a:pt x="520" y="8570"/>
                </a:lnTo>
                <a:moveTo>
                  <a:pt x="6999" y="2000"/>
                </a:moveTo>
                <a:lnTo>
                  <a:pt x="2999" y="2000"/>
                </a:lnTo>
                <a:cubicBezTo>
                  <a:pt x="2999" y="1640"/>
                  <a:pt x="3089" y="1306"/>
                  <a:pt x="3269" y="1000"/>
                </a:cubicBezTo>
                <a:cubicBezTo>
                  <a:pt x="3449" y="693"/>
                  <a:pt x="3692" y="450"/>
                  <a:pt x="3999" y="270"/>
                </a:cubicBezTo>
                <a:cubicBezTo>
                  <a:pt x="4305" y="90"/>
                  <a:pt x="4639" y="0"/>
                  <a:pt x="4999" y="0"/>
                </a:cubicBezTo>
                <a:cubicBezTo>
                  <a:pt x="5359" y="0"/>
                  <a:pt x="5692" y="90"/>
                  <a:pt x="5999" y="270"/>
                </a:cubicBezTo>
                <a:cubicBezTo>
                  <a:pt x="6305" y="450"/>
                  <a:pt x="6549" y="693"/>
                  <a:pt x="6729" y="1000"/>
                </a:cubicBezTo>
                <a:cubicBezTo>
                  <a:pt x="6909" y="1306"/>
                  <a:pt x="6999" y="1640"/>
                  <a:pt x="6999" y="2000"/>
                </a:cubicBezTo>
              </a:path>
            </a:pathLst>
          </a:custGeom>
          <a:solidFill>
            <a:srgbClr val="5B8CB8">
              <a:alpha val="100000"/>
            </a:srgbClr>
          </a:solidFill>
          <a:ln>
            <a:headEnd type="none"/>
            <a:tailEnd type="none"/>
          </a:ln>
        </p:spPr>
      </p:sp>
      <p:sp>
        <p:nvSpPr>
          <p:cNvPr id="54" name="TextBox 54"/>
          <p:cNvSpPr txBox="true"/>
          <p:nvPr/>
        </p:nvSpPr>
        <p:spPr>
          <a:xfrm flipH="false" flipV="false" rot="0">
            <a:off x="8495367" y="4365724"/>
            <a:ext cx="675362"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测试证据</a:t>
            </a:r>
            <a:endParaRPr lang="en-US" sz="1100"/>
          </a:p>
        </p:txBody>
      </p:sp>
      <p:sp>
        <p:nvSpPr>
          <p:cNvPr id="55" name="TextBox 55"/>
          <p:cNvSpPr txBox="true"/>
          <p:nvPr/>
        </p:nvSpPr>
        <p:spPr>
          <a:xfrm flipH="false" flipV="false" rot="0">
            <a:off x="8237065" y="4739580"/>
            <a:ext cx="3494801" cy="365671"/>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85098"/>
                  </a:srgbClr>
                </a:solidFill>
                <a:latin typeface="FZYaYiHei GB18030L2 R"/>
                <a:ea typeface="FZYaYiHei GB18030L2 R"/>
                <a:cs typeface="FZYaYiHei GB18030L2 R"/>
              </a:rPr>
              <a:t>HTML注入PoC、JSBridge主动调用验证，复现漏洞利用</a:t>
            </a:r>
            <a:endParaRPr lang="en-US" sz="1100"/>
          </a:p>
          <a:p>
            <a:pPr algn="l"/>
            <a:r>
              <a:rPr b="false" i="false" strike="noStrike" sz="1000">
                <a:ln/>
                <a:solidFill>
                  <a:srgbClr val="0A1F3D">
                    <a:alpha val="85098"/>
                  </a:srgbClr>
                </a:solidFill>
                <a:latin typeface="FZYaYiHei GB18030L2 R"/>
                <a:ea typeface="FZYaYiHei GB18030L2 R"/>
                <a:cs typeface="FZYaYiHei GB18030L2 R"/>
              </a:rPr>
              <a:t>场景</a:t>
            </a:r>
            <a:endParaRPr/>
          </a:p>
        </p:txBody>
      </p:sp>
      <p:sp>
        <p:nvSpPr>
          <p:cNvPr id="56" name="AutoShape 56"/>
          <p:cNvSpPr/>
          <p:nvPr/>
        </p:nvSpPr>
        <p:spPr>
          <a:xfrm flipH="false" flipV="false" rot="0">
            <a:off x="8237065" y="6005512"/>
            <a:ext cx="603794" cy="233362"/>
          </a:xfrm>
          <a:prstGeom prst="roundRect">
            <a:avLst>
              <a:gd fmla="val 47980" name="adj"/>
            </a:avLst>
          </a:prstGeom>
          <a:solidFill>
            <a:srgbClr val="5B8CB8">
              <a:alpha val="14901"/>
            </a:srgbClr>
          </a:solidFill>
          <a:ln>
            <a:headEnd type="none"/>
            <a:tailEnd type="none"/>
          </a:ln>
        </p:spPr>
      </p:sp>
      <p:sp>
        <p:nvSpPr>
          <p:cNvPr id="57" name="TextBox 57"/>
          <p:cNvSpPr txBox="true"/>
          <p:nvPr/>
        </p:nvSpPr>
        <p:spPr>
          <a:xfrm flipH="false" flipV="false" rot="0">
            <a:off x="8332291" y="6062662"/>
            <a:ext cx="508568"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Inter"/>
                <a:ea typeface="Inter"/>
                <a:cs typeface="Inter"/>
              </a:rPr>
              <a:t>PoC验证</a:t>
            </a:r>
            <a:endParaRPr lang="en-US" sz="1100"/>
          </a:p>
        </p:txBody>
      </p:sp>
      <p:sp>
        <p:nvSpPr>
          <p:cNvPr id="58" name="AutoShape 58"/>
          <p:cNvSpPr/>
          <p:nvPr/>
        </p:nvSpPr>
        <p:spPr>
          <a:xfrm flipH="false" flipV="false" rot="0">
            <a:off x="8917040" y="6005512"/>
            <a:ext cx="609448" cy="233362"/>
          </a:xfrm>
          <a:prstGeom prst="roundRect">
            <a:avLst>
              <a:gd fmla="val 47980" name="adj"/>
            </a:avLst>
          </a:prstGeom>
          <a:solidFill>
            <a:srgbClr val="5B8CB8">
              <a:alpha val="14901"/>
            </a:srgbClr>
          </a:solidFill>
          <a:ln>
            <a:headEnd type="none"/>
            <a:tailEnd type="none"/>
          </a:ln>
        </p:spPr>
      </p:sp>
      <p:sp>
        <p:nvSpPr>
          <p:cNvPr id="59" name="TextBox 59"/>
          <p:cNvSpPr txBox="true"/>
          <p:nvPr/>
        </p:nvSpPr>
        <p:spPr>
          <a:xfrm flipH="false" flipV="false" rot="0">
            <a:off x="9012265" y="6062662"/>
            <a:ext cx="514222"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Inter"/>
                <a:ea typeface="Inter"/>
                <a:cs typeface="Inter"/>
              </a:rPr>
              <a:t>漏洞复现</a:t>
            </a:r>
            <a:endParaRPr lang="en-US" sz="1100"/>
          </a:p>
        </p:txBody>
      </p:sp>
    </p:spTree>
  </p:cSld>
  <p:clrMapOvr>
    <a:masterClrMapping/>
  </p:clrMapOvr>
</p:sld>
</file>

<file path=ppt/slides/slide5.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BUG ANALYSIS #1</a:t>
            </a:r>
            <a:endParaRPr lang="en-US" sz="1100"/>
          </a:p>
        </p:txBody>
      </p:sp>
      <p:sp>
        <p:nvSpPr>
          <p:cNvPr id="4" name="TextBox 4"/>
          <p:cNvSpPr txBox="true"/>
          <p:nvPr/>
        </p:nvSpPr>
        <p:spPr>
          <a:xfrm flipH="false" flipV="false" rot="0">
            <a:off x="457086" y="7620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Bug 1：日志证据（主线程阻塞 10.6 秒）</a:t>
            </a:r>
            <a:endParaRPr lang="en-US" sz="1100"/>
          </a:p>
        </p:txBody>
      </p:sp>
      <p:sp>
        <p:nvSpPr>
          <p:cNvPr id="5" name="TextBox 5"/>
          <p:cNvSpPr txBox="true"/>
          <p:nvPr/>
        </p:nvSpPr>
        <p:spPr>
          <a:xfrm flipH="false" flipV="false" rot="0">
            <a:off x="457086" y="1343025"/>
            <a:ext cx="11274781" cy="390525"/>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74901"/>
                  </a:srgbClr>
                </a:solidFill>
                <a:latin typeface="FZYaYiHei GB18030L2 R"/>
                <a:ea typeface="FZYaYiHei GB18030L2 R"/>
                <a:cs typeface="FZYaYiHei GB18030L2 R"/>
              </a:rPr>
              <a:t>Logcat捕捉到主线程IO阻塞的致命证据：BpBinder binderTransact耗时10621毫秒，Looper消息分发延迟10676毫秒，均远超16毫秒的正常阈值，直接导致评分回调无法及</a:t>
            </a:r>
            <a:endParaRPr lang="en-US" sz="1100"/>
          </a:p>
          <a:p>
            <a:pPr algn="l"/>
            <a:r>
              <a:rPr b="false" i="false" strike="noStrike" sz="1100">
                <a:ln/>
                <a:solidFill>
                  <a:srgbClr val="0A1F3D">
                    <a:alpha val="74901"/>
                  </a:srgbClr>
                </a:solidFill>
                <a:latin typeface="FZYaYiHei GB18030L2 R"/>
                <a:ea typeface="FZYaYiHei GB18030L2 R"/>
                <a:cs typeface="FZYaYiHei GB18030L2 R"/>
              </a:rPr>
              <a:t>时分发。</a:t>
            </a:r>
            <a:endParaRPr/>
          </a:p>
        </p:txBody>
      </p:sp>
      <p:sp>
        <p:nvSpPr>
          <p:cNvPr id="6" name="AutoShape 6"/>
          <p:cNvSpPr/>
          <p:nvPr/>
        </p:nvSpPr>
        <p:spPr>
          <a:xfrm flipH="false" flipV="false" rot="0">
            <a:off x="457086" y="1962150"/>
            <a:ext cx="6399200" cy="4438650"/>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1962150"/>
            <a:ext cx="6399200" cy="9525"/>
          </a:xfrm>
          <a:prstGeom prst="line">
            <a:avLst/>
          </a:prstGeom>
          <a:ln w="28575">
            <a:solidFill>
              <a:srgbClr val="5B8CB8">
                <a:alpha val="100000"/>
              </a:srgbClr>
            </a:solidFill>
            <a:prstDash val="solid"/>
            <a:headEnd type="none"/>
            <a:tailEnd type="none"/>
          </a:ln>
        </p:spPr>
      </p:sp>
      <p:sp>
        <p:nvSpPr>
          <p:cNvPr id="8" name="AutoShape 8"/>
          <p:cNvSpPr/>
          <p:nvPr/>
        </p:nvSpPr>
        <p:spPr>
          <a:xfrm flipH="false" flipV="false" rot="0">
            <a:off x="466608" y="2800350"/>
            <a:ext cx="6380155" cy="9525"/>
          </a:xfrm>
          <a:prstGeom prst="line">
            <a:avLst/>
          </a:prstGeom>
          <a:ln w="9525">
            <a:solidFill>
              <a:srgbClr val="C5CDD6">
                <a:alpha val="100000"/>
              </a:srgbClr>
            </a:solidFill>
            <a:prstDash val="solid"/>
            <a:headEnd type="none"/>
            <a:tailEnd type="none"/>
          </a:ln>
        </p:spPr>
      </p:sp>
      <p:sp>
        <p:nvSpPr>
          <p:cNvPr id="9" name="TextBox 9"/>
          <p:cNvSpPr txBox="true"/>
          <p:nvPr/>
        </p:nvSpPr>
        <p:spPr>
          <a:xfrm flipH="false" flipV="false" rot="0">
            <a:off x="695151" y="2200275"/>
            <a:ext cx="5923069"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LOG FIELD ANALYSIS</a:t>
            </a:r>
            <a:endParaRPr lang="en-US" sz="1100"/>
          </a:p>
        </p:txBody>
      </p:sp>
      <p:sp>
        <p:nvSpPr>
          <p:cNvPr id="10" name="TextBox 10"/>
          <p:cNvSpPr txBox="true"/>
          <p:nvPr/>
        </p:nvSpPr>
        <p:spPr>
          <a:xfrm flipH="false" flipV="false" rot="0">
            <a:off x="695151" y="2419350"/>
            <a:ext cx="5923069"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日志字段解析</a:t>
            </a:r>
            <a:endParaRPr lang="en-US" sz="1100"/>
          </a:p>
        </p:txBody>
      </p:sp>
      <p:graphicFrame>
        <p:nvGraphicFramePr>
          <p:cNvPr id="11" name="Table 11"/>
          <p:cNvGraphicFramePr>
            <a:graphicFrameLocks noGrp="true"/>
          </p:cNvGraphicFramePr>
          <p:nvPr/>
        </p:nvGraphicFramePr>
        <p:xfrm>
          <a:off x="695151" y="2962275"/>
          <a:ext cx="5923069" cy="2071688"/>
        </p:xfrm>
        <a:graphic>
          <a:graphicData uri="http://schemas.openxmlformats.org/drawingml/2006/table">
            <a:tbl>
              <a:tblPr/>
              <a:tblGrid>
                <a:gridCol w="2159000"/>
                <a:gridCol w="1930400"/>
                <a:gridCol w="1803400"/>
              </a:tblGrid>
              <a:tr h="381000">
                <a:tc gridSpan="1" rowSpan="1">
                  <a:txBody>
                    <a:bodyPr anchor="ctr" anchorCtr="false" bIns="95250" lIns="76200" rIns="76200" rot="0" tIns="95250" vert="horz" wrap="square"/>
                    <a:p>
                      <a:pPr algn="l">
                        <a:def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rPr>
                        <a:t>字段</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95250" lIns="76200" rIns="76200" rot="0" tIns="95250" vert="horz" wrap="square"/>
                    <a:p>
                      <a:pPr algn="l">
                        <a:def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rPr>
                        <a:t>含义</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95250" lIns="76200" rIns="76200" rot="0" tIns="95250" vert="horz" wrap="square"/>
                    <a:p>
                      <a:pPr algn="l">
                        <a:def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rPr>
                        <a:t>结论</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r h="419100">
                <a:tc gridSpan="1" rowSpan="1">
                  <a:txBody>
                    <a:bodyPr anchor="ctr" anchorCtr="false" bIns="114300" lIns="76200" rIns="76200" rot="0" tIns="114300" vert="horz" wrap="square"/>
                    <a:p>
                      <a:pPr algn="l">
                        <a:defRPr b="false" i="false" strike="noStrike" sz="1000">
                          <a:ln/>
                          <a:solidFill>
                            <a:srgbClr val="0A1F3D">
                              <a:alpha val="100000"/>
                            </a:srgbClr>
                          </a:solidFill>
                          <a:latin typeface="Inter, sans-serif"/>
                          <a:ea typeface="Inter, sans-serif"/>
                          <a:cs typeface="Inter, sans-serif"/>
                        </a:defRPr>
                      </a:pPr>
                      <a:r>
                        <a:rPr b="false" i="false" strike="noStrike" sz="1000">
                          <a:ln/>
                          <a:solidFill>
                            <a:srgbClr val="0A1F3D">
                              <a:alpha val="100000"/>
                            </a:srgbClr>
                          </a:solidFill>
                          <a:latin typeface="Inter, sans-serif"/>
                          <a:ea typeface="Inter, sans-serif"/>
                          <a:cs typeface="Inter, sans-serif"/>
                        </a:rPr>
                        <a:t>time=10621ms</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76200" rIns="762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Binder IPC调用耗时</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76200" rIns="76200" rot="0" tIns="114300" vert="horz" wrap="square"/>
                    <a:p>
                      <a:pPr algn="l">
                        <a:defRPr b="false" i="false" strike="noStrike" sz="1000">
                          <a:ln/>
                          <a:solidFill>
                            <a:srgbClr val="5B8CB8">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5B8CB8">
                              <a:alpha val="100000"/>
                            </a:srgbClr>
                          </a:solidFill>
                          <a:latin typeface="&quot;FZYaYiHei GB18030L2 R&quot;, sans-serif"/>
                          <a:ea typeface="&quot;FZYaYiHei GB18030L2 R&quot;, sans-serif"/>
                          <a:cs typeface="&quot;FZYaYiHei GB18030L2 R&quot;, sans-serif"/>
                        </a:rPr>
                        <a:t>主线程IO阻塞10.6秒</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r h="419100">
                <a:tc gridSpan="1" rowSpan="1">
                  <a:txBody>
                    <a:bodyPr anchor="ctr" anchorCtr="false" bIns="114300" lIns="76200" rIns="76200" rot="0" tIns="114300" vert="horz" wrap="square"/>
                    <a:p>
                      <a:pPr algn="l">
                        <a:defRPr b="false" i="false" strike="noStrike" sz="1000">
                          <a:ln/>
                          <a:solidFill>
                            <a:srgbClr val="0A1F3D">
                              <a:alpha val="100000"/>
                            </a:srgbClr>
                          </a:solidFill>
                          <a:latin typeface="Inter, sans-serif"/>
                          <a:ea typeface="Inter, sans-serif"/>
                          <a:cs typeface="Inter, sans-serif"/>
                        </a:defRPr>
                      </a:pPr>
                      <a:r>
                        <a:rPr b="false" i="false" strike="noStrike" sz="1000">
                          <a:ln/>
                          <a:solidFill>
                            <a:srgbClr val="0A1F3D">
                              <a:alpha val="100000"/>
                            </a:srgbClr>
                          </a:solidFill>
                          <a:latin typeface="Inter, sans-serif"/>
                          <a:ea typeface="Inter, sans-serif"/>
                          <a:cs typeface="Inter, sans-serif"/>
                        </a:rPr>
                        <a:t>interface=IContentProvider</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76200" rIns="762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ContentProvider查询接口</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76200" rIns="76200" rot="0" tIns="114300" vert="horz" wrap="square"/>
                    <a:p>
                      <a:pPr algn="l">
                        <a:defRPr b="false" i="false" strike="noStrike" sz="1000">
                          <a:ln/>
                          <a:solidFill>
                            <a:srgbClr val="5B8CB8">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5B8CB8">
                              <a:alpha val="100000"/>
                            </a:srgbClr>
                          </a:solidFill>
                          <a:latin typeface="&quot;FZYaYiHei GB18030L2 R&quot;, sans-serif"/>
                          <a:ea typeface="&quot;FZYaYiHei GB18030L2 R&quot;, sans-serif"/>
                          <a:cs typeface="&quot;FZYaYiHei GB18030L2 R&quot;, sans-serif"/>
                        </a:rPr>
                        <a:t>涉及存储卡扫描</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r h="419100">
                <a:tc gridSpan="1" rowSpan="1">
                  <a:txBody>
                    <a:bodyPr anchor="ctr" anchorCtr="false" bIns="114300" lIns="76200" rIns="76200" rot="0" tIns="114300" vert="horz" wrap="square"/>
                    <a:p>
                      <a:pPr algn="l">
                        <a:defRPr b="false" i="false" strike="noStrike" sz="1000">
                          <a:ln/>
                          <a:solidFill>
                            <a:srgbClr val="0A1F3D">
                              <a:alpha val="100000"/>
                            </a:srgbClr>
                          </a:solidFill>
                          <a:latin typeface="Inter, sans-serif"/>
                          <a:ea typeface="Inter, sans-serif"/>
                          <a:cs typeface="Inter, sans-serif"/>
                        </a:defRPr>
                      </a:pPr>
                      <a:r>
                        <a:rPr b="false" i="false" strike="noStrike" sz="1000">
                          <a:ln/>
                          <a:solidFill>
                            <a:srgbClr val="0A1F3D">
                              <a:alpha val="100000"/>
                            </a:srgbClr>
                          </a:solidFill>
                          <a:latin typeface="Inter, sans-serif"/>
                          <a:ea typeface="Inter, sans-serif"/>
                          <a:cs typeface="Inter, sans-serif"/>
                        </a:rPr>
                        <a:t>Slow dispatch took 10676ms</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76200" rIns="762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消息分发延迟</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76200" rIns="76200" rot="0" tIns="114300" vert="horz" wrap="square"/>
                    <a:p>
                      <a:pPr algn="l">
                        <a:defRPr b="false" i="false" strike="noStrike" sz="1000">
                          <a:ln/>
                          <a:solidFill>
                            <a:srgbClr val="5B8CB8">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5B8CB8">
                              <a:alpha val="100000"/>
                            </a:srgbClr>
                          </a:solidFill>
                          <a:latin typeface="&quot;FZYaYiHei GB18030L2 R&quot;, sans-serif"/>
                          <a:ea typeface="&quot;FZYaYiHei GB18030L2 R&quot;, sans-serif"/>
                          <a:cs typeface="&quot;FZYaYiHei GB18030L2 R&quot;, sans-serif"/>
                        </a:rPr>
                        <a:t>远超正常阈值</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r h="406400">
                <a:tc gridSpan="1" rowSpan="1">
                  <a:txBody>
                    <a:bodyPr anchor="ctr" anchorCtr="false" bIns="114300" lIns="76200" rIns="76200" rot="0" tIns="114300" vert="horz" wrap="square"/>
                    <a:p>
                      <a:pPr algn="l">
                        <a:defRPr b="false" i="false" strike="noStrike" sz="1000">
                          <a:ln/>
                          <a:solidFill>
                            <a:srgbClr val="0A1F3D">
                              <a:alpha val="100000"/>
                            </a:srgbClr>
                          </a:solidFill>
                          <a:latin typeface="Inter, sans-serif"/>
                          <a:ea typeface="Inter, sans-serif"/>
                          <a:cs typeface="Inter, sans-serif"/>
                        </a:defRPr>
                      </a:pPr>
                      <a:r>
                        <a:rPr b="false" i="false" strike="noStrike" sz="1000">
                          <a:ln/>
                          <a:solidFill>
                            <a:srgbClr val="0A1F3D">
                              <a:alpha val="100000"/>
                            </a:srgbClr>
                          </a:solidFill>
                          <a:latin typeface="Inter, sans-serif"/>
                          <a:ea typeface="Inter, sans-serif"/>
                          <a:cs typeface="Inter, sans-serif"/>
                        </a:rPr>
                        <a:t>android.bg</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76200" rIns="762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后台服务消息队列</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114300" lIns="76200" rIns="76200" rot="0" tIns="114300" vert="horz" wrap="square"/>
                    <a:p>
                      <a:pPr algn="l">
                        <a:defRPr b="false" i="false" strike="noStrike" sz="1000">
                          <a:ln/>
                          <a:solidFill>
                            <a:srgbClr val="5B8CB8">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5B8CB8">
                              <a:alpha val="100000"/>
                            </a:srgbClr>
                          </a:solidFill>
                          <a:latin typeface="&quot;FZYaYiHei GB18030L2 R&quot;, sans-serif"/>
                          <a:ea typeface="&quot;FZYaYiHei GB18030L2 R&quot;, sans-serif"/>
                          <a:cs typeface="&quot;FZYaYiHei GB18030L2 R&quot;, sans-serif"/>
                        </a:rPr>
                        <a:t>MediaScanner连接阻塞</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bl>
          </a:graphicData>
        </a:graphic>
      </p:graphicFrame>
      <p:sp>
        <p:nvSpPr>
          <p:cNvPr id="12" name="AutoShape 12"/>
          <p:cNvSpPr/>
          <p:nvPr/>
        </p:nvSpPr>
        <p:spPr>
          <a:xfrm flipH="false" flipV="false" rot="0">
            <a:off x="695151" y="5186362"/>
            <a:ext cx="5923069" cy="9525"/>
          </a:xfrm>
          <a:prstGeom prst="line">
            <a:avLst/>
          </a:prstGeom>
          <a:ln w="9525">
            <a:solidFill>
              <a:srgbClr val="C5CDD6">
                <a:alpha val="70196"/>
              </a:srgbClr>
            </a:solidFill>
            <a:prstDash val="solid"/>
            <a:headEnd type="none"/>
            <a:tailEnd type="none"/>
          </a:ln>
        </p:spPr>
      </p:sp>
      <p:sp>
        <p:nvSpPr>
          <p:cNvPr id="13" name="AutoShape 13"/>
          <p:cNvSpPr/>
          <p:nvPr/>
        </p:nvSpPr>
        <p:spPr>
          <a:xfrm flipH="false" flipV="false" rot="0">
            <a:off x="681463" y="5357812"/>
            <a:ext cx="123795" cy="123825"/>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3500"/>
                </a:moveTo>
                <a:lnTo>
                  <a:pt x="4499" y="2500"/>
                </a:lnTo>
                <a:lnTo>
                  <a:pt x="5499" y="2500"/>
                </a:lnTo>
                <a:lnTo>
                  <a:pt x="5499" y="3500"/>
                </a:lnTo>
                <a:lnTo>
                  <a:pt x="4499" y="3500"/>
                </a:lnTo>
                <a:moveTo>
                  <a:pt x="4499" y="7500"/>
                </a:moveTo>
                <a:lnTo>
                  <a:pt x="4499" y="4500"/>
                </a:lnTo>
                <a:lnTo>
                  <a:pt x="5499" y="4500"/>
                </a:lnTo>
                <a:lnTo>
                  <a:pt x="5499" y="7500"/>
                </a:lnTo>
              </a:path>
            </a:pathLst>
          </a:custGeom>
          <a:solidFill>
            <a:srgbClr val="5B8CB8">
              <a:alpha val="100000"/>
            </a:srgbClr>
          </a:solidFill>
          <a:ln>
            <a:headEnd type="none"/>
            <a:tailEnd type="none"/>
          </a:ln>
        </p:spPr>
      </p:sp>
      <p:sp>
        <p:nvSpPr>
          <p:cNvPr id="14" name="TextBox 14"/>
          <p:cNvSpPr txBox="true"/>
          <p:nvPr/>
        </p:nvSpPr>
        <p:spPr>
          <a:xfrm flipH="false" flipV="false" rot="0">
            <a:off x="848703" y="5348288"/>
            <a:ext cx="5769516"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双重证据印证主线程被存储操作严重阻塞</a:t>
            </a:r>
            <a:endParaRPr lang="en-US" sz="1100"/>
          </a:p>
        </p:txBody>
      </p:sp>
      <p:sp>
        <p:nvSpPr>
          <p:cNvPr id="15" name="AutoShape 15"/>
          <p:cNvSpPr/>
          <p:nvPr/>
        </p:nvSpPr>
        <p:spPr>
          <a:xfrm flipH="false" flipV="false" rot="0">
            <a:off x="7161009" y="1962150"/>
            <a:ext cx="4570857" cy="995362"/>
          </a:xfrm>
          <a:prstGeom prst="rect">
            <a:avLst/>
          </a:prstGeom>
          <a:solidFill>
            <a:srgbClr val="E8EBEF">
              <a:alpha val="100000"/>
            </a:srgbClr>
          </a:solidFill>
          <a:ln w="9525">
            <a:solidFill>
              <a:srgbClr val="C5CDD6">
                <a:alpha val="100000"/>
              </a:srgbClr>
            </a:solidFill>
            <a:prstDash val="solid"/>
            <a:headEnd type="none"/>
            <a:tailEnd type="none"/>
          </a:ln>
        </p:spPr>
      </p:sp>
      <p:sp>
        <p:nvSpPr>
          <p:cNvPr id="16" name="AutoShape 16"/>
          <p:cNvSpPr/>
          <p:nvPr/>
        </p:nvSpPr>
        <p:spPr>
          <a:xfrm flipH="false" flipV="false" rot="0">
            <a:off x="7161009" y="1962150"/>
            <a:ext cx="9522" cy="995362"/>
          </a:xfrm>
          <a:prstGeom prst="line">
            <a:avLst/>
          </a:prstGeom>
          <a:ln w="28575">
            <a:solidFill>
              <a:srgbClr val="5B8CB8">
                <a:alpha val="100000"/>
              </a:srgbClr>
            </a:solidFill>
            <a:prstDash val="solid"/>
            <a:headEnd type="none"/>
            <a:tailEnd type="none"/>
          </a:ln>
        </p:spPr>
      </p:sp>
      <p:sp>
        <p:nvSpPr>
          <p:cNvPr id="17" name="TextBox 17"/>
          <p:cNvSpPr txBox="true"/>
          <p:nvPr/>
        </p:nvSpPr>
        <p:spPr>
          <a:xfrm flipH="false" flipV="false" rot="0">
            <a:off x="7380030" y="2259806"/>
            <a:ext cx="4351837" cy="390525"/>
          </a:xfrm>
          <a:prstGeom prst="rect">
            <a:avLst/>
          </a:prstGeom>
          <a:ln>
            <a:headEnd type="none"/>
            <a:tailEnd type="none"/>
          </a:ln>
        </p:spPr>
        <p:txBody>
          <a:bodyPr anchor="t" anchorCtr="false" bIns="0" lIns="0" rIns="0" rtlCol="false" tIns="0" vert="horz" wrap="square"/>
          <a:lstStyle/>
          <a:p>
            <a:pPr algn="l">
              <a:defRPr/>
            </a:pPr>
            <a:r>
              <a:rPr b="true" i="false" lang="en-US" strike="noStrike" sz="1100">
                <a:ln/>
                <a:solidFill>
                  <a:srgbClr val="5B8CB8">
                    <a:alpha val="100000"/>
                  </a:srgbClr>
                </a:solidFill>
                <a:latin typeface="Alibaba PuHuiTi 3.0 55 Regular"/>
                <a:ea typeface="Alibaba PuHuiTi 3.0 55 Regular"/>
                <a:cs typeface="Alibaba PuHuiTi 3.0 55 Regular"/>
              </a:rPr>
              <a:t>Binder IPC阻塞：</a:t>
            </a:r>
            <a:r>
              <a:rPr b="false" i="false" strike="noStrike" sz="1100">
                <a:ln/>
                <a:solidFill>
                  <a:srgbClr val="0A1F3D">
                    <a:alpha val="100000"/>
                  </a:srgbClr>
                </a:solidFill>
                <a:latin typeface="FZYaYiHei GB18030L2 R"/>
                <a:ea typeface="FZYaYiHei GB18030L2 R"/>
                <a:cs typeface="FZYaYiHei GB18030L2 R"/>
              </a:rPr>
              <a:t>binderTransact耗时10621ms，</a:t>
            </a:r>
            <a:endParaRPr lang="en-US" sz="1100"/>
          </a:p>
          <a:p>
            <a:pPr algn="l"/>
            <a:r>
              <a:rPr b="false" i="false" strike="noStrike" sz="1100">
                <a:ln/>
                <a:solidFill>
                  <a:srgbClr val="0A1F3D">
                    <a:alpha val="100000"/>
                  </a:srgbClr>
                </a:solidFill>
                <a:latin typeface="FZYaYiHei GB18030L2 R"/>
                <a:ea typeface="FZYaYiHei GB18030L2 R"/>
                <a:cs typeface="FZYaYiHei GB18030L2 R"/>
              </a:rPr>
              <a:t>interface=IContentProvider表明涉及ContentProvider同步查询</a:t>
            </a:r>
            <a:endParaRPr/>
          </a:p>
        </p:txBody>
      </p:sp>
      <p:sp>
        <p:nvSpPr>
          <p:cNvPr id="18" name="AutoShape 18"/>
          <p:cNvSpPr/>
          <p:nvPr/>
        </p:nvSpPr>
        <p:spPr>
          <a:xfrm flipH="false" flipV="false" rot="0">
            <a:off x="7161009" y="3109912"/>
            <a:ext cx="4570857" cy="995362"/>
          </a:xfrm>
          <a:prstGeom prst="rect">
            <a:avLst/>
          </a:prstGeom>
          <a:solidFill>
            <a:srgbClr val="E8EBEF">
              <a:alpha val="100000"/>
            </a:srgbClr>
          </a:solidFill>
          <a:ln w="9525">
            <a:solidFill>
              <a:srgbClr val="C5CDD6">
                <a:alpha val="100000"/>
              </a:srgbClr>
            </a:solidFill>
            <a:prstDash val="solid"/>
            <a:headEnd type="none"/>
            <a:tailEnd type="none"/>
          </a:ln>
        </p:spPr>
      </p:sp>
      <p:sp>
        <p:nvSpPr>
          <p:cNvPr id="19" name="AutoShape 19"/>
          <p:cNvSpPr/>
          <p:nvPr/>
        </p:nvSpPr>
        <p:spPr>
          <a:xfrm flipH="false" flipV="false" rot="0">
            <a:off x="7161009" y="3109912"/>
            <a:ext cx="9522" cy="995362"/>
          </a:xfrm>
          <a:prstGeom prst="line">
            <a:avLst/>
          </a:prstGeom>
          <a:ln w="28575">
            <a:solidFill>
              <a:srgbClr val="5B8CB8">
                <a:alpha val="100000"/>
              </a:srgbClr>
            </a:solidFill>
            <a:prstDash val="solid"/>
            <a:headEnd type="none"/>
            <a:tailEnd type="none"/>
          </a:ln>
        </p:spPr>
      </p:sp>
      <p:sp>
        <p:nvSpPr>
          <p:cNvPr id="20" name="TextBox 20"/>
          <p:cNvSpPr txBox="true"/>
          <p:nvPr/>
        </p:nvSpPr>
        <p:spPr>
          <a:xfrm flipH="false" flipV="false" rot="0">
            <a:off x="7380030" y="3407569"/>
            <a:ext cx="4351837" cy="390525"/>
          </a:xfrm>
          <a:prstGeom prst="rect">
            <a:avLst/>
          </a:prstGeom>
          <a:ln>
            <a:headEnd type="none"/>
            <a:tailEnd type="none"/>
          </a:ln>
        </p:spPr>
        <p:txBody>
          <a:bodyPr anchor="t" anchorCtr="false" bIns="0" lIns="0" rIns="0" rtlCol="false" tIns="0" vert="horz" wrap="square"/>
          <a:lstStyle/>
          <a:p>
            <a:pPr algn="l">
              <a:defRPr/>
            </a:pPr>
            <a:r>
              <a:rPr b="true" i="false" lang="en-US" strike="noStrike" sz="1100">
                <a:ln/>
                <a:solidFill>
                  <a:srgbClr val="5B8CB8">
                    <a:alpha val="100000"/>
                  </a:srgbClr>
                </a:solidFill>
                <a:latin typeface="Alibaba PuHuiTi 3.0 55 Regular"/>
                <a:ea typeface="Alibaba PuHuiTi 3.0 55 Regular"/>
                <a:cs typeface="Alibaba PuHuiTi 3.0 55 Regular"/>
              </a:rPr>
              <a:t>消息队列灾难：</a:t>
            </a:r>
            <a:r>
              <a:rPr b="false" i="false" strike="noStrike" sz="1100">
                <a:ln/>
                <a:solidFill>
                  <a:srgbClr val="0A1F3D">
                    <a:alpha val="100000"/>
                  </a:srgbClr>
                </a:solidFill>
                <a:latin typeface="FZYaYiHei GB18030L2 R"/>
                <a:ea typeface="FZYaYiHei GB18030L2 R"/>
                <a:cs typeface="FZYaYiHei GB18030L2 R"/>
              </a:rPr>
              <a:t>Looper Slow dispatch 10676ms，主线程消息处理</a:t>
            </a:r>
            <a:endParaRPr lang="en-US" sz="1100"/>
          </a:p>
          <a:p>
            <a:pPr algn="l"/>
            <a:r>
              <a:rPr b="false" i="false" strike="noStrike" sz="1100">
                <a:ln/>
                <a:solidFill>
                  <a:srgbClr val="0A1F3D">
                    <a:alpha val="100000"/>
                  </a:srgbClr>
                </a:solidFill>
                <a:latin typeface="FZYaYiHei GB18030L2 R"/>
                <a:ea typeface="FZYaYiHei GB18030L2 R"/>
                <a:cs typeface="FZYaYiHei GB18030L2 R"/>
              </a:rPr>
              <a:t>严重滞后</a:t>
            </a:r>
            <a:endParaRPr/>
          </a:p>
        </p:txBody>
      </p:sp>
      <p:sp>
        <p:nvSpPr>
          <p:cNvPr id="21" name="AutoShape 21"/>
          <p:cNvSpPr/>
          <p:nvPr/>
        </p:nvSpPr>
        <p:spPr>
          <a:xfrm flipH="false" flipV="false" rot="0">
            <a:off x="7161009" y="4257675"/>
            <a:ext cx="4570857" cy="995362"/>
          </a:xfrm>
          <a:prstGeom prst="rect">
            <a:avLst/>
          </a:prstGeom>
          <a:solidFill>
            <a:srgbClr val="E8EBEF">
              <a:alpha val="100000"/>
            </a:srgbClr>
          </a:solidFill>
          <a:ln w="9525">
            <a:solidFill>
              <a:srgbClr val="C5CDD6">
                <a:alpha val="100000"/>
              </a:srgbClr>
            </a:solidFill>
            <a:prstDash val="solid"/>
            <a:headEnd type="none"/>
            <a:tailEnd type="none"/>
          </a:ln>
        </p:spPr>
      </p:sp>
      <p:sp>
        <p:nvSpPr>
          <p:cNvPr id="22" name="AutoShape 22"/>
          <p:cNvSpPr/>
          <p:nvPr/>
        </p:nvSpPr>
        <p:spPr>
          <a:xfrm flipH="false" flipV="false" rot="0">
            <a:off x="7161009" y="4257675"/>
            <a:ext cx="9522" cy="995362"/>
          </a:xfrm>
          <a:prstGeom prst="line">
            <a:avLst/>
          </a:prstGeom>
          <a:ln w="28575">
            <a:solidFill>
              <a:srgbClr val="5B8CB8">
                <a:alpha val="100000"/>
              </a:srgbClr>
            </a:solidFill>
            <a:prstDash val="solid"/>
            <a:headEnd type="none"/>
            <a:tailEnd type="none"/>
          </a:ln>
        </p:spPr>
      </p:sp>
      <p:sp>
        <p:nvSpPr>
          <p:cNvPr id="23" name="TextBox 23"/>
          <p:cNvSpPr txBox="true"/>
          <p:nvPr/>
        </p:nvSpPr>
        <p:spPr>
          <a:xfrm flipH="false" flipV="false" rot="0">
            <a:off x="7380030" y="4669631"/>
            <a:ext cx="4151862" cy="161925"/>
          </a:xfrm>
          <a:prstGeom prst="rect">
            <a:avLst/>
          </a:prstGeom>
          <a:ln>
            <a:headEnd type="none"/>
            <a:tailEnd type="none"/>
          </a:ln>
        </p:spPr>
        <p:txBody>
          <a:bodyPr anchor="t" anchorCtr="false" bIns="0" lIns="0" rIns="0" rtlCol="false" tIns="0" vert="horz" wrap="none"/>
          <a:lstStyle/>
          <a:p>
            <a:pPr algn="l">
              <a:defRPr/>
            </a:pPr>
            <a:r>
              <a:rPr b="true" i="false" lang="en-US" strike="noStrike" sz="1100">
                <a:ln/>
                <a:solidFill>
                  <a:srgbClr val="5B8CB8">
                    <a:alpha val="100000"/>
                  </a:srgbClr>
                </a:solidFill>
                <a:latin typeface="Alibaba PuHuiTi 3.0 55 Regular"/>
                <a:ea typeface="Alibaba PuHuiTi 3.0 55 Regular"/>
                <a:cs typeface="Alibaba PuHuiTi 3.0 55 Regular"/>
              </a:rPr>
              <a:t>阈值对比：</a:t>
            </a:r>
            <a:r>
              <a:rPr b="false" i="false" strike="noStrike" sz="1100">
                <a:ln/>
                <a:solidFill>
                  <a:srgbClr val="0A1F3D">
                    <a:alpha val="100000"/>
                  </a:srgbClr>
                </a:solidFill>
                <a:latin typeface="FZYaYiHei GB18030L2 R"/>
                <a:ea typeface="FZYaYiHei GB18030L2 R"/>
                <a:cs typeface="FZYaYiHei GB18030L2 R"/>
              </a:rPr>
              <a:t>正常单帧16ms，当前阻塞超正常值600倍以上</a:t>
            </a:r>
            <a:endParaRPr lang="en-US" sz="1100"/>
          </a:p>
        </p:txBody>
      </p:sp>
      <p:sp>
        <p:nvSpPr>
          <p:cNvPr id="24" name="AutoShape 24"/>
          <p:cNvSpPr/>
          <p:nvPr/>
        </p:nvSpPr>
        <p:spPr>
          <a:xfrm flipH="false" flipV="false" rot="0">
            <a:off x="7161009" y="5405438"/>
            <a:ext cx="4570857" cy="995362"/>
          </a:xfrm>
          <a:prstGeom prst="rect">
            <a:avLst/>
          </a:prstGeom>
          <a:solidFill>
            <a:srgbClr val="E8EBEF">
              <a:alpha val="100000"/>
            </a:srgbClr>
          </a:solidFill>
          <a:ln w="9525">
            <a:solidFill>
              <a:srgbClr val="C5CDD6">
                <a:alpha val="100000"/>
              </a:srgbClr>
            </a:solidFill>
            <a:prstDash val="solid"/>
            <a:headEnd type="none"/>
            <a:tailEnd type="none"/>
          </a:ln>
        </p:spPr>
      </p:sp>
      <p:sp>
        <p:nvSpPr>
          <p:cNvPr id="25" name="AutoShape 25"/>
          <p:cNvSpPr/>
          <p:nvPr/>
        </p:nvSpPr>
        <p:spPr>
          <a:xfrm flipH="false" flipV="false" rot="0">
            <a:off x="7161009" y="5405438"/>
            <a:ext cx="9522" cy="995362"/>
          </a:xfrm>
          <a:prstGeom prst="line">
            <a:avLst/>
          </a:prstGeom>
          <a:ln w="28575">
            <a:solidFill>
              <a:srgbClr val="5B8CB8">
                <a:alpha val="100000"/>
              </a:srgbClr>
            </a:solidFill>
            <a:prstDash val="solid"/>
            <a:headEnd type="none"/>
            <a:tailEnd type="none"/>
          </a:ln>
        </p:spPr>
      </p:sp>
      <p:sp>
        <p:nvSpPr>
          <p:cNvPr id="26" name="TextBox 26"/>
          <p:cNvSpPr txBox="true"/>
          <p:nvPr/>
        </p:nvSpPr>
        <p:spPr>
          <a:xfrm flipH="false" flipV="false" rot="0">
            <a:off x="7380030" y="5703094"/>
            <a:ext cx="4351837" cy="390525"/>
          </a:xfrm>
          <a:prstGeom prst="rect">
            <a:avLst/>
          </a:prstGeom>
          <a:ln>
            <a:headEnd type="none"/>
            <a:tailEnd type="none"/>
          </a:ln>
        </p:spPr>
        <p:txBody>
          <a:bodyPr anchor="t" anchorCtr="false" bIns="0" lIns="0" rIns="0" rtlCol="false" tIns="0" vert="horz" wrap="square"/>
          <a:lstStyle/>
          <a:p>
            <a:pPr algn="l">
              <a:defRPr/>
            </a:pPr>
            <a:r>
              <a:rPr b="true" i="false" lang="en-US" strike="noStrike" sz="1100">
                <a:ln/>
                <a:solidFill>
                  <a:srgbClr val="5B8CB8">
                    <a:alpha val="100000"/>
                  </a:srgbClr>
                </a:solidFill>
                <a:latin typeface="Alibaba PuHuiTi 3.0 55 Regular"/>
                <a:ea typeface="Alibaba PuHuiTi 3.0 55 Regular"/>
                <a:cs typeface="Alibaba PuHuiTi 3.0 55 Regular"/>
              </a:rPr>
              <a:t>因果链：</a:t>
            </a:r>
            <a:r>
              <a:rPr b="false" i="false" strike="noStrike" sz="1100">
                <a:ln/>
                <a:solidFill>
                  <a:srgbClr val="0A1F3D">
                    <a:alpha val="100000"/>
                  </a:srgbClr>
                </a:solidFill>
                <a:latin typeface="FZYaYiHei GB18030L2 R"/>
                <a:ea typeface="FZYaYiHei GB18030L2 R"/>
                <a:cs typeface="FZYaYiHei GB18030L2 R"/>
              </a:rPr>
              <a:t>主线程阻塞 → 评分回调无法分发 → 超时计时器到期 →</a:t>
            </a:r>
            <a:endParaRPr lang="en-US" sz="1100"/>
          </a:p>
          <a:p>
            <a:pPr algn="l"/>
            <a:r>
              <a:rPr b="false" i="false" strike="noStrike" sz="1100">
                <a:ln/>
                <a:solidFill>
                  <a:srgbClr val="0A1F3D">
                    <a:alpha val="100000"/>
                  </a:srgbClr>
                </a:solidFill>
                <a:latin typeface="FZYaYiHei GB18030L2 R"/>
                <a:ea typeface="FZYaYiHei GB18030L2 R"/>
                <a:cs typeface="FZYaYiHei GB18030L2 R"/>
              </a:rPr>
              <a:t>用户感知"打分超时"</a:t>
            </a:r>
            <a:endParaRPr/>
          </a:p>
        </p:txBody>
      </p:sp>
    </p:spTree>
  </p:cSld>
  <p:clrMapOvr>
    <a:masterClrMapping/>
  </p:clrMapOvr>
</p:sld>
</file>

<file path=ppt/slides/slide50.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CONCLUSION</a:t>
            </a:r>
            <a:endParaRPr lang="en-US" sz="1100"/>
          </a:p>
        </p:txBody>
      </p:sp>
      <p:sp>
        <p:nvSpPr>
          <p:cNvPr id="4" name="TextBox 4"/>
          <p:cNvSpPr txBox="true"/>
          <p:nvPr/>
        </p:nvSpPr>
        <p:spPr>
          <a:xfrm flipH="false" flipV="false" rot="0">
            <a:off x="457086" y="7620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最终结论</a:t>
            </a:r>
            <a:endParaRPr lang="en-US" sz="1100"/>
          </a:p>
        </p:txBody>
      </p:sp>
      <p:sp>
        <p:nvSpPr>
          <p:cNvPr id="5" name="TextBox 5"/>
          <p:cNvSpPr txBox="true"/>
          <p:nvPr/>
        </p:nvSpPr>
        <p:spPr>
          <a:xfrm flipH="false" flipV="false" rot="0">
            <a:off x="457086" y="1362075"/>
            <a:ext cx="10711012"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74901"/>
                  </a:srgbClr>
                </a:solidFill>
                <a:latin typeface="FZYaYiHei GB18030L2 R"/>
                <a:ea typeface="FZYaYiHei GB18030L2 R"/>
                <a:cs typeface="FZYaYiHei GB18030L2 R"/>
              </a:rPr>
              <a:t>E听说中学App呈现从代码层到架构层、从功能缺陷到安全漏洞、从单机问题到网络风险的系统性质量危机</a:t>
            </a:r>
            <a:endParaRPr lang="en-US" sz="1100"/>
          </a:p>
        </p:txBody>
      </p:sp>
      <p:sp>
        <p:nvSpPr>
          <p:cNvPr id="6" name="TextBox 6"/>
          <p:cNvSpPr txBox="true"/>
          <p:nvPr/>
        </p:nvSpPr>
        <p:spPr>
          <a:xfrm flipH="false" flipV="false" rot="0">
            <a:off x="514222" y="1782961"/>
            <a:ext cx="11217645"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50196"/>
                  </a:srgbClr>
                </a:solidFill>
                <a:latin typeface="Alibaba PuHuiTi 3.0 55 Regular"/>
                <a:ea typeface="Alibaba PuHuiTi 3.0 55 Regular"/>
                <a:cs typeface="Alibaba PuHuiTi 3.0 55 Regular"/>
              </a:rPr>
              <a:t>系统性缺陷分类总结</a:t>
            </a:r>
            <a:endParaRPr lang="en-US" sz="1100"/>
          </a:p>
        </p:txBody>
      </p:sp>
      <p:graphicFrame>
        <p:nvGraphicFramePr>
          <p:cNvPr id="7" name="Table 7"/>
          <p:cNvGraphicFramePr>
            <a:graphicFrameLocks noGrp="true"/>
          </p:cNvGraphicFramePr>
          <p:nvPr/>
        </p:nvGraphicFramePr>
        <p:xfrm>
          <a:off x="457086" y="2102048"/>
          <a:ext cx="11274781" cy="2938462"/>
        </p:xfrm>
        <a:graphic>
          <a:graphicData uri="http://schemas.openxmlformats.org/drawingml/2006/table">
            <a:tbl>
              <a:tblPr/>
              <a:tblGrid>
                <a:gridCol w="1346200"/>
                <a:gridCol w="4279900"/>
                <a:gridCol w="5626100"/>
              </a:tblGrid>
              <a:tr h="469900">
                <a:tc gridSpan="1" rowSpan="1">
                  <a:txBody>
                    <a:bodyPr anchor="ctr" anchorCtr="false" bIns="133350" lIns="152400" rIns="152400" rot="0" tIns="133350" vert="horz" wrap="square"/>
                    <a:p>
                      <a:pPr algn="l">
                        <a:def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rPr>
                        <a:t>类别</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false" bIns="133350" lIns="152400" rIns="152400" rot="0" tIns="133350" vert="horz" wrap="square"/>
                    <a:p>
                      <a:pPr algn="l">
                        <a:def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rPr>
                        <a:t>问题</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c gridSpan="1" rowSpan="1">
                  <a:txBody>
                    <a:bodyPr anchor="ctr" anchorCtr="false" bIns="133350" lIns="152400" rIns="152400" rot="0" tIns="133350" vert="horz" wrap="square"/>
                    <a:p>
                      <a:pPr algn="l">
                        <a:def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defRPr>
                      </a:pPr>
                      <a:r>
                        <a:rPr b="true" i="false" strike="noStrike" sz="1000">
                          <a:ln/>
                          <a:solidFill>
                            <a:srgbClr val="0A1F3D">
                              <a:alpha val="100000"/>
                            </a:srgbClr>
                          </a:solidFill>
                          <a:latin typeface="&quot;Alibaba PuHuiTi 3.0 55 Regular&quot;, sans-serif"/>
                          <a:ea typeface="&quot;Alibaba PuHuiTi 3.0 55 Regular&quot;, sans-serif"/>
                          <a:cs typeface="&quot;Alibaba PuHuiTi 3.0 55 Regular&quot;, sans-serif"/>
                        </a:rPr>
                        <a:t>根因</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E8EBEF">
                        <a:alpha val="100000"/>
                      </a:srgbClr>
                    </a:solidFill>
                  </a:tcPr>
                </a:tc>
              </a:tr>
              <a:tr h="482600">
                <a:tc gridSpan="1" rowSpan="1">
                  <a:txBody>
                    <a:bodyPr anchor="t" anchorCtr="false" bIns="114300" lIns="152400" rIns="152400" rot="0" tIns="114300" vert="horz" wrap="square"/>
                    <a:p>
                      <a:pPr algn="l">
                        <a:defRPr b="false" i="false" strike="noStrike" sz="900">
                          <a:ln/>
                          <a:solidFill>
                            <a:srgbClr val="0A1F3D">
                              <a:alpha val="100000"/>
                            </a:srgbClr>
                          </a:solidFill>
                          <a:highlight>
                            <a:srgbClr val="E8EBEF">
                              <a:alpha val="100000"/>
                            </a:srgbClr>
                          </a:highlight>
                          <a:latin typeface="Alibaba PuHuiTi 3.0 55 Regular"/>
                          <a:ea typeface="Alibaba PuHuiTi 3.0 55 Regular"/>
                          <a:cs typeface="Alibaba PuHuiTi 3.0 55 Regular"/>
                        </a:defRPr>
                      </a:pPr>
                      <a:r>
                        <a:rPr b="false" i="false" strike="noStrike" sz="900">
                          <a:ln/>
                          <a:solidFill>
                            <a:srgbClr val="0A1F3D">
                              <a:alpha val="100000"/>
                            </a:srgbClr>
                          </a:solidFill>
                          <a:highlight>
                            <a:srgbClr val="E8EBEF">
                              <a:alpha val="100000"/>
                            </a:srgbClr>
                          </a:highlight>
                          <a:latin typeface="Alibaba PuHuiTi 3.0 55 Regular"/>
                          <a:ea typeface="Alibaba PuHuiTi 3.0 55 Regular"/>
                          <a:cs typeface="Alibaba PuHuiTi 3.0 55 Regular"/>
                        </a:rPr>
                        <a:t>性能</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c gridSpan="1" rowSpan="1">
                  <a:txBody>
                    <a:bodyPr anchor="t" anchorCtr="false" bIns="114300" lIns="152400" rIns="1524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评分超时、UI卡顿</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c gridSpan="1" rowSpan="1">
                  <a:txBody>
                    <a:bodyPr anchor="t" anchorCtr="false" bIns="114300" lIns="152400" rIns="1524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主线程IO阻塞+未发送endFlag</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r>
              <a:tr h="482600">
                <a:tc gridSpan="1" rowSpan="1">
                  <a:txBody>
                    <a:bodyPr anchor="t" anchorCtr="false" bIns="114300" lIns="152400" rIns="152400" rot="0" tIns="114300" vert="horz" wrap="square"/>
                    <a:p>
                      <a:pPr algn="l">
                        <a:defRPr b="false" i="false" strike="noStrike" sz="900">
                          <a:ln/>
                          <a:solidFill>
                            <a:srgbClr val="0A1F3D">
                              <a:alpha val="100000"/>
                            </a:srgbClr>
                          </a:solidFill>
                          <a:highlight>
                            <a:srgbClr val="E8EBEF">
                              <a:alpha val="100000"/>
                            </a:srgbClr>
                          </a:highlight>
                          <a:latin typeface="Alibaba PuHuiTi 3.0 55 Regular"/>
                          <a:ea typeface="Alibaba PuHuiTi 3.0 55 Regular"/>
                          <a:cs typeface="Alibaba PuHuiTi 3.0 55 Regular"/>
                        </a:defRPr>
                      </a:pPr>
                      <a:r>
                        <a:rPr b="false" i="false" strike="noStrike" sz="900">
                          <a:ln/>
                          <a:solidFill>
                            <a:srgbClr val="0A1F3D">
                              <a:alpha val="100000"/>
                            </a:srgbClr>
                          </a:solidFill>
                          <a:highlight>
                            <a:srgbClr val="E8EBEF">
                              <a:alpha val="100000"/>
                            </a:srgbClr>
                          </a:highlight>
                          <a:latin typeface="Alibaba PuHuiTi 3.0 55 Regular"/>
                          <a:ea typeface="Alibaba PuHuiTi 3.0 55 Regular"/>
                          <a:cs typeface="Alibaba PuHuiTi 3.0 55 Regular"/>
                        </a:rPr>
                        <a:t>UI/UX</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FFFFF">
                        <a:alpha val="40000"/>
                      </a:srgbClr>
                    </a:solidFill>
                  </a:tcPr>
                </a:tc>
                <a:tc gridSpan="1" rowSpan="1">
                  <a:txBody>
                    <a:bodyPr anchor="t" anchorCtr="false" bIns="114300" lIns="152400" rIns="1524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卡片大小异常、幽灵转圈</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FFFFF">
                        <a:alpha val="40000"/>
                      </a:srgbClr>
                    </a:solidFill>
                  </a:tcPr>
                </a:tc>
                <a:tc gridSpan="1" rowSpan="1">
                  <a:txBody>
                    <a:bodyPr anchor="t" anchorCtr="false" bIns="114300" lIns="152400" rIns="1524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视图测量时序错误+全局单例监听器</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FFFFF">
                        <a:alpha val="40000"/>
                      </a:srgbClr>
                    </a:solidFill>
                  </a:tcPr>
                </a:tc>
              </a:tr>
              <a:tr h="482600">
                <a:tc gridSpan="1" rowSpan="1">
                  <a:txBody>
                    <a:bodyPr anchor="t" anchorCtr="false" bIns="114300" lIns="152400" rIns="152400" rot="0" tIns="114300" vert="horz" wrap="square"/>
                    <a:p>
                      <a:pPr algn="l">
                        <a:defRPr b="false" i="false" strike="noStrike" sz="900">
                          <a:ln/>
                          <a:solidFill>
                            <a:srgbClr val="0A1F3D">
                              <a:alpha val="100000"/>
                            </a:srgbClr>
                          </a:solidFill>
                          <a:highlight>
                            <a:srgbClr val="E8EBEF">
                              <a:alpha val="100000"/>
                            </a:srgbClr>
                          </a:highlight>
                          <a:latin typeface="Alibaba PuHuiTi 3.0 55 Regular"/>
                          <a:ea typeface="Alibaba PuHuiTi 3.0 55 Regular"/>
                          <a:cs typeface="Alibaba PuHuiTi 3.0 55 Regular"/>
                        </a:defRPr>
                      </a:pPr>
                      <a:r>
                        <a:rPr b="false" i="false" strike="noStrike" sz="900">
                          <a:ln/>
                          <a:solidFill>
                            <a:srgbClr val="0A1F3D">
                              <a:alpha val="100000"/>
                            </a:srgbClr>
                          </a:solidFill>
                          <a:highlight>
                            <a:srgbClr val="E8EBEF">
                              <a:alpha val="100000"/>
                            </a:srgbClr>
                          </a:highlight>
                          <a:latin typeface="Alibaba PuHuiTi 3.0 55 Regular"/>
                          <a:ea typeface="Alibaba PuHuiTi 3.0 55 Regular"/>
                          <a:cs typeface="Alibaba PuHuiTi 3.0 55 Regular"/>
                        </a:rPr>
                        <a:t>安全</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c gridSpan="1" rowSpan="1">
                  <a:txBody>
                    <a:bodyPr anchor="t" anchorCtr="false" bIns="114300" lIns="152400" rIns="1524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FileProvider暴露、外部存储篡改、JSBridge暴露、Service Worker</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c gridSpan="1" rowSpan="1">
                  <a:txBody>
                    <a:bodyPr anchor="t" anchorCtr="false" bIns="114300" lIns="152400" rIns="1524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安全配置失控+代码实现缺陷</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r>
              <a:tr h="482600">
                <a:tc gridSpan="1" rowSpan="1">
                  <a:txBody>
                    <a:bodyPr anchor="t" anchorCtr="false" bIns="114300" lIns="152400" rIns="152400" rot="0" tIns="114300" vert="horz" wrap="square"/>
                    <a:p>
                      <a:pPr algn="l">
                        <a:defRPr b="false" i="false" strike="noStrike" sz="900">
                          <a:ln/>
                          <a:solidFill>
                            <a:srgbClr val="0A1F3D">
                              <a:alpha val="100000"/>
                            </a:srgbClr>
                          </a:solidFill>
                          <a:highlight>
                            <a:srgbClr val="E8EBEF">
                              <a:alpha val="100000"/>
                            </a:srgbClr>
                          </a:highlight>
                          <a:latin typeface="Alibaba PuHuiTi 3.0 55 Regular"/>
                          <a:ea typeface="Alibaba PuHuiTi 3.0 55 Regular"/>
                          <a:cs typeface="Alibaba PuHuiTi 3.0 55 Regular"/>
                        </a:defRPr>
                      </a:pPr>
                      <a:r>
                        <a:rPr b="false" i="false" strike="noStrike" sz="900">
                          <a:ln/>
                          <a:solidFill>
                            <a:srgbClr val="0A1F3D">
                              <a:alpha val="100000"/>
                            </a:srgbClr>
                          </a:solidFill>
                          <a:highlight>
                            <a:srgbClr val="E8EBEF">
                              <a:alpha val="100000"/>
                            </a:srgbClr>
                          </a:highlight>
                          <a:latin typeface="Alibaba PuHuiTi 3.0 55 Regular"/>
                          <a:ea typeface="Alibaba PuHuiTi 3.0 55 Regular"/>
                          <a:cs typeface="Alibaba PuHuiTi 3.0 55 Regular"/>
                        </a:rPr>
                        <a:t>隐私/权限</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FFFFF">
                        <a:alpha val="40000"/>
                      </a:srgbClr>
                    </a:solidFill>
                  </a:tcPr>
                </a:tc>
                <a:tc gridSpan="1" rowSpan="1">
                  <a:txBody>
                    <a:bodyPr anchor="t" anchorCtr="false" bIns="114300" lIns="152400" rIns="1524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云端数据采集、蓝牙SCO滥用、存储静默获取、明文HTTP</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FFFFF">
                        <a:alpha val="40000"/>
                      </a:srgbClr>
                    </a:solidFill>
                  </a:tcPr>
                </a:tc>
                <a:tc gridSpan="1" rowSpan="1">
                  <a:txBody>
                    <a:bodyPr anchor="t" anchorCtr="false" bIns="114300" lIns="152400" rIns="1524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远程控制架构+权限模型滥用</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solidFill>
                      <a:srgbClr val="FFFFFF">
                        <a:alpha val="40000"/>
                      </a:srgbClr>
                    </a:solidFill>
                  </a:tcPr>
                </a:tc>
              </a:tr>
              <a:tr h="482600">
                <a:tc gridSpan="1" rowSpan="1">
                  <a:txBody>
                    <a:bodyPr anchor="t" anchorCtr="false" bIns="114300" lIns="152400" rIns="152400" rot="0" tIns="114300" vert="horz" wrap="square"/>
                    <a:p>
                      <a:pPr algn="l">
                        <a:defRPr b="false" i="false" strike="noStrike" sz="900">
                          <a:ln/>
                          <a:solidFill>
                            <a:srgbClr val="0A1F3D">
                              <a:alpha val="100000"/>
                            </a:srgbClr>
                          </a:solidFill>
                          <a:highlight>
                            <a:srgbClr val="E8EBEF">
                              <a:alpha val="100000"/>
                            </a:srgbClr>
                          </a:highlight>
                          <a:latin typeface="Alibaba PuHuiTi 3.0 55 Regular"/>
                          <a:ea typeface="Alibaba PuHuiTi 3.0 55 Regular"/>
                          <a:cs typeface="Alibaba PuHuiTi 3.0 55 Regular"/>
                        </a:defRPr>
                      </a:pPr>
                      <a:r>
                        <a:rPr b="false" i="false" strike="noStrike" sz="900">
                          <a:ln/>
                          <a:solidFill>
                            <a:srgbClr val="0A1F3D">
                              <a:alpha val="100000"/>
                            </a:srgbClr>
                          </a:solidFill>
                          <a:highlight>
                            <a:srgbClr val="E8EBEF">
                              <a:alpha val="100000"/>
                            </a:srgbClr>
                          </a:highlight>
                          <a:latin typeface="Alibaba PuHuiTi 3.0 55 Regular"/>
                          <a:ea typeface="Alibaba PuHuiTi 3.0 55 Regular"/>
                          <a:cs typeface="Alibaba PuHuiTi 3.0 55 Regular"/>
                        </a:rPr>
                        <a:t>工程</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c gridSpan="1" rowSpan="1">
                  <a:txBody>
                    <a:bodyPr anchor="t" anchorCtr="false" bIns="114300" lIns="152400" rIns="1524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渠道版本不一致、优秀榜重复</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c gridSpan="1" rowSpan="1">
                  <a:txBody>
                    <a:bodyPr anchor="t" anchorCtr="false" bIns="114300" lIns="152400" rIns="152400" rot="0" tIns="11430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CI/CD流程混乱+数据合并逻辑缺陷</a:t>
                      </a:r>
                      <a:endParaRPr/>
                    </a:p>
                  </a:txBody>
                  <a:tcPr>
                    <a:lnL w="25400">
                      <a:solidFill>
                        <a:srgbClr val="C5CDD6">
                          <a:alpha val="100000"/>
                        </a:srgbClr>
                      </a:solidFill>
                    </a:lnL>
                    <a:lnR w="25400">
                      <a:solidFill>
                        <a:srgbClr val="C5CDD6">
                          <a:alpha val="100000"/>
                        </a:srgbClr>
                      </a:solidFill>
                    </a:lnR>
                    <a:lnT w="25400">
                      <a:solidFill>
                        <a:srgbClr val="C5CDD6">
                          <a:alpha val="100000"/>
                        </a:srgbClr>
                      </a:solidFill>
                    </a:lnT>
                    <a:lnB w="25400">
                      <a:solidFill>
                        <a:srgbClr val="C5CDD6">
                          <a:alpha val="100000"/>
                        </a:srgbClr>
                      </a:solidFill>
                    </a:lnB>
                  </a:tcPr>
                </a:tc>
              </a:tr>
            </a:tbl>
          </a:graphicData>
        </a:graphic>
      </p:graphicFrame>
      <p:sp>
        <p:nvSpPr>
          <p:cNvPr id="8" name="AutoShape 8"/>
          <p:cNvSpPr/>
          <p:nvPr/>
        </p:nvSpPr>
        <p:spPr>
          <a:xfrm flipH="false" flipV="false" rot="0">
            <a:off x="457086" y="5333107"/>
            <a:ext cx="11274781" cy="1067693"/>
          </a:xfrm>
          <a:prstGeom prst="rect">
            <a:avLst/>
          </a:prstGeom>
          <a:solidFill>
            <a:srgbClr val="E8EBEF">
              <a:alpha val="100000"/>
            </a:srgbClr>
          </a:solidFill>
          <a:ln w="9525">
            <a:solidFill>
              <a:srgbClr val="C5CDD6">
                <a:alpha val="100000"/>
              </a:srgbClr>
            </a:solidFill>
            <a:prstDash val="solid"/>
            <a:headEnd type="none"/>
            <a:tailEnd type="none"/>
          </a:ln>
        </p:spPr>
      </p:sp>
      <p:sp>
        <p:nvSpPr>
          <p:cNvPr id="9" name="AutoShape 9"/>
          <p:cNvSpPr/>
          <p:nvPr/>
        </p:nvSpPr>
        <p:spPr>
          <a:xfrm flipH="false" flipV="false" rot="0">
            <a:off x="457086" y="5333107"/>
            <a:ext cx="9522" cy="1067693"/>
          </a:xfrm>
          <a:prstGeom prst="line">
            <a:avLst/>
          </a:prstGeom>
          <a:ln w="28575">
            <a:solidFill>
              <a:srgbClr val="5B8CB8">
                <a:alpha val="100000"/>
              </a:srgbClr>
            </a:solidFill>
            <a:prstDash val="solid"/>
            <a:headEnd type="none"/>
            <a:tailEnd type="none"/>
          </a:ln>
        </p:spPr>
      </p:sp>
      <p:sp>
        <p:nvSpPr>
          <p:cNvPr id="10" name="TextBox 10"/>
          <p:cNvSpPr txBox="true"/>
          <p:nvPr/>
        </p:nvSpPr>
        <p:spPr>
          <a:xfrm flipH="false" flipV="false" rot="0">
            <a:off x="676106" y="5533132"/>
            <a:ext cx="10855785"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60000"/>
                  </a:srgbClr>
                </a:solidFill>
                <a:latin typeface="Alibaba PuHuiTi 3.0 55 Regular"/>
                <a:ea typeface="Alibaba PuHuiTi 3.0 55 Regular"/>
                <a:cs typeface="Alibaba PuHuiTi 3.0 55 Regular"/>
              </a:rPr>
              <a:t>KEY INSIGHT</a:t>
            </a:r>
            <a:endParaRPr lang="en-US" sz="1100"/>
          </a:p>
        </p:txBody>
      </p:sp>
      <p:sp>
        <p:nvSpPr>
          <p:cNvPr id="11" name="TextBox 11"/>
          <p:cNvSpPr txBox="true"/>
          <p:nvPr/>
        </p:nvSpPr>
        <p:spPr>
          <a:xfrm flipH="false" flipV="false" rot="0">
            <a:off x="676106" y="5795070"/>
            <a:ext cx="11512846" cy="379066"/>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90196"/>
                  </a:srgbClr>
                </a:solidFill>
                <a:latin typeface="FZYaYiHei GB18030L2 R"/>
                <a:ea typeface="FZYaYiHei GB18030L2 R"/>
                <a:cs typeface="FZYaYiHei GB18030L2 R"/>
              </a:rPr>
              <a:t>性能与UI问题源于Android开发基础实践违背，安全问题源于安全开发生命周期缺失（SDLC），隐私问题源于数据收集架构设计失控，工程问题源于CI/CD流程混乱。</a:t>
            </a:r>
            <a:r>
              <a:rPr b="true" i="false" strike="noStrike" sz="1000">
                <a:ln/>
                <a:solidFill>
                  <a:srgbClr val="5B8CB8">
                    <a:alpha val="90196"/>
                  </a:srgbClr>
                </a:solidFill>
                <a:latin typeface="FZYaYiHei GB18030L2 R"/>
                <a:ea typeface="FZYaYiHei GB18030L2 R"/>
                <a:cs typeface="FZYaYiHei GB18030L2 R"/>
              </a:rPr>
              <a:t>四大类别问题相互交</a:t>
            </a:r>
            <a:endParaRPr lang="en-US" sz="1100"/>
          </a:p>
          <a:p>
            <a:pPr algn="l"/>
            <a:r>
              <a:rPr b="true" i="false" strike="noStrike" sz="1000">
                <a:ln/>
                <a:solidFill>
                  <a:srgbClr val="5B8CB8">
                    <a:alpha val="90196"/>
                  </a:srgbClr>
                </a:solidFill>
                <a:latin typeface="FZYaYiHei GB18030L2 R"/>
                <a:ea typeface="FZYaYiHei GB18030L2 R"/>
                <a:cs typeface="FZYaYiHei GB18030L2 R"/>
              </a:rPr>
              <a:t>织、相互放大，构成难以通过局部修复解决的系统性技术债务。</a:t>
            </a:r>
            <a:endParaRPr/>
          </a:p>
        </p:txBody>
      </p:sp>
    </p:spTree>
  </p:cSld>
  <p:clrMapOvr>
    <a:masterClrMapping/>
  </p:clrMapOvr>
</p:sld>
</file>

<file path=ppt/slides/slide51.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Recommendation</a:t>
            </a:r>
            <a:endParaRPr lang="en-US" sz="1100"/>
          </a:p>
        </p:txBody>
      </p:sp>
      <p:sp>
        <p:nvSpPr>
          <p:cNvPr id="4" name="TextBox 4"/>
          <p:cNvSpPr txBox="true"/>
          <p:nvPr/>
        </p:nvSpPr>
        <p:spPr>
          <a:xfrm flipH="false" flipV="false" rot="0">
            <a:off x="457086" y="714375"/>
            <a:ext cx="11274781" cy="447675"/>
          </a:xfrm>
          <a:prstGeom prst="rect">
            <a:avLst/>
          </a:prstGeom>
          <a:ln>
            <a:headEnd type="none"/>
            <a:tailEnd type="none"/>
          </a:ln>
        </p:spPr>
        <p:txBody>
          <a:bodyPr anchor="t" anchorCtr="false" bIns="0" lIns="0" rIns="0" rtlCol="false" tIns="0" vert="horz" wrap="none"/>
          <a:lstStyle/>
          <a:p>
            <a:pPr algn="l">
              <a:defRPr/>
            </a:pPr>
            <a:r>
              <a:rPr b="true" i="false" lang="en-US" strike="noStrike" sz="3100">
                <a:ln/>
                <a:solidFill>
                  <a:srgbClr val="0A1F3D">
                    <a:alpha val="100000"/>
                  </a:srgbClr>
                </a:solidFill>
                <a:latin typeface="Alibaba PuHuiTi 3.0 55 Regular"/>
                <a:ea typeface="Alibaba PuHuiTi 3.0 55 Regular"/>
                <a:cs typeface="Alibaba PuHuiTi 3.0 55 Regular"/>
              </a:rPr>
              <a:t>修复建议</a:t>
            </a:r>
            <a:endParaRPr lang="en-US" sz="1100"/>
          </a:p>
        </p:txBody>
      </p:sp>
      <p:sp>
        <p:nvSpPr>
          <p:cNvPr id="5" name="TextBox 5"/>
          <p:cNvSpPr txBox="true"/>
          <p:nvPr/>
        </p:nvSpPr>
        <p:spPr>
          <a:xfrm flipH="false" flipV="false" rot="0">
            <a:off x="457086" y="1403896"/>
            <a:ext cx="11731866" cy="633412"/>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修复策略遵循"根治优先、分层实施"原则：FileProvider配置修复采用删除危险路径、限定安全目录的根治方案；资源防篡改采用内迁+校验的双重保障；WebView安全采用禁用、限</a:t>
            </a:r>
            <a:endParaRPr lang="en-US" sz="1100"/>
          </a:p>
          <a:p>
            <a:pPr algn="l"/>
            <a:r>
              <a:rPr b="false" i="false" strike="noStrike" sz="1100">
                <a:ln/>
                <a:solidFill>
                  <a:srgbClr val="0A1F3D">
                    <a:alpha val="85098"/>
                  </a:srgbClr>
                </a:solidFill>
                <a:latin typeface="FZYaYiHei GB18030L2 R"/>
                <a:ea typeface="FZYaYiHei GB18030L2 R"/>
                <a:cs typeface="FZYaYiHei GB18030L2 R"/>
              </a:rPr>
              <a:t>制、校验的组合策略；网络安全采用强制加密+证书固定的纵深防御；评分流程修复采用信号补全+架构重构的系统方案；优秀榜修复采用数据生命周期管理的规范模式。六项修复</a:t>
            </a:r>
            <a:endParaRPr/>
          </a:p>
          <a:p>
            <a:pPr algn="l"/>
            <a:r>
              <a:rPr b="false" i="false" strike="noStrike" sz="1100">
                <a:ln/>
                <a:solidFill>
                  <a:srgbClr val="0A1F3D">
                    <a:alpha val="85098"/>
                  </a:srgbClr>
                </a:solidFill>
                <a:latin typeface="FZYaYiHei GB18030L2 R"/>
                <a:ea typeface="FZYaYiHei GB18030L2 R"/>
                <a:cs typeface="FZYaYiHei GB18030L2 R"/>
              </a:rPr>
              <a:t>均提供可直接落地的代码级指导。</a:t>
            </a:r>
            <a:endParaRPr/>
          </a:p>
        </p:txBody>
      </p:sp>
      <p:sp>
        <p:nvSpPr>
          <p:cNvPr id="6" name="AutoShape 6"/>
          <p:cNvSpPr/>
          <p:nvPr/>
        </p:nvSpPr>
        <p:spPr>
          <a:xfrm flipH="false" flipV="false" rot="0">
            <a:off x="457086" y="2311152"/>
            <a:ext cx="3605799" cy="4089648"/>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2311152"/>
            <a:ext cx="3605799" cy="9525"/>
          </a:xfrm>
          <a:prstGeom prst="line">
            <a:avLst/>
          </a:prstGeom>
          <a:ln w="28575">
            <a:solidFill>
              <a:srgbClr val="5B8CB8">
                <a:alpha val="100000"/>
              </a:srgbClr>
            </a:solidFill>
            <a:prstDash val="solid"/>
            <a:headEnd type="none"/>
            <a:tailEnd type="none"/>
          </a:ln>
        </p:spPr>
      </p:sp>
      <p:sp>
        <p:nvSpPr>
          <p:cNvPr id="8" name="AutoShape 8"/>
          <p:cNvSpPr/>
          <p:nvPr/>
        </p:nvSpPr>
        <p:spPr>
          <a:xfrm flipH="false" flipV="false" rot="0">
            <a:off x="639131" y="2549277"/>
            <a:ext cx="161884" cy="161925"/>
          </a:xfrm>
          <a:custGeom>
            <a:rect b="b" l="l" r="r" t="t"/>
            <a:pathLst>
              <a:path h="10000" w="9998">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8887" y="1636"/>
                </a:moveTo>
                <a:lnTo>
                  <a:pt x="4999" y="927"/>
                </a:ln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moveTo>
                  <a:pt x="4721" y="5536"/>
                </a:moveTo>
                <a:lnTo>
                  <a:pt x="7476" y="3282"/>
                </a:lnTo>
                <a:lnTo>
                  <a:pt x="8254" y="3927"/>
                </a:lnTo>
                <a:lnTo>
                  <a:pt x="4721" y="6818"/>
                </a:lnTo>
                <a:lnTo>
                  <a:pt x="2366" y="4891"/>
                </a:lnTo>
                <a:lnTo>
                  <a:pt x="3155" y="4245"/>
                </a:lnTo>
              </a:path>
            </a:pathLst>
          </a:custGeom>
          <a:solidFill>
            <a:srgbClr val="5B8CB8">
              <a:alpha val="100000"/>
            </a:srgbClr>
          </a:solidFill>
          <a:ln>
            <a:headEnd type="none"/>
            <a:tailEnd type="none"/>
          </a:ln>
        </p:spPr>
      </p:sp>
      <p:sp>
        <p:nvSpPr>
          <p:cNvPr id="9" name="TextBox 9"/>
          <p:cNvSpPr txBox="true"/>
          <p:nvPr/>
        </p:nvSpPr>
        <p:spPr>
          <a:xfrm flipH="false" flipV="false" rot="0">
            <a:off x="859268" y="2539752"/>
            <a:ext cx="3003643"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FileProvider 配置修复</a:t>
            </a:r>
            <a:endParaRPr lang="en-US" sz="1100"/>
          </a:p>
        </p:txBody>
      </p:sp>
      <p:sp>
        <p:nvSpPr>
          <p:cNvPr id="10" name="AutoShape 10"/>
          <p:cNvSpPr/>
          <p:nvPr/>
        </p:nvSpPr>
        <p:spPr>
          <a:xfrm flipH="false" flipV="false" rot="0">
            <a:off x="2390177" y="2902595"/>
            <a:ext cx="552610" cy="171450"/>
          </a:xfrm>
          <a:prstGeom prst="roundRect">
            <a:avLst>
              <a:gd fmla="val 50000" name="adj"/>
            </a:avLst>
          </a:prstGeom>
          <a:solidFill>
            <a:srgbClr val="F1F3F5">
              <a:alpha val="85098"/>
            </a:srgbClr>
          </a:solidFill>
          <a:ln>
            <a:headEnd type="none"/>
            <a:tailEnd type="none"/>
          </a:ln>
        </p:spPr>
      </p:sp>
      <p:sp>
        <p:nvSpPr>
          <p:cNvPr id="11" name="TextBox 11"/>
          <p:cNvSpPr txBox="true"/>
          <p:nvPr/>
        </p:nvSpPr>
        <p:spPr>
          <a:xfrm flipH="false" flipV="false" rot="0">
            <a:off x="2437790" y="2921645"/>
            <a:ext cx="1425119"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Inter"/>
                <a:ea typeface="Inter"/>
                <a:cs typeface="Inter"/>
              </a:rPr>
              <a:t>root-path</a:t>
            </a:r>
            <a:endParaRPr lang="en-US" sz="1100"/>
          </a:p>
        </p:txBody>
      </p:sp>
      <p:sp>
        <p:nvSpPr>
          <p:cNvPr id="12" name="AutoShape 12"/>
          <p:cNvSpPr/>
          <p:nvPr/>
        </p:nvSpPr>
        <p:spPr>
          <a:xfrm flipH="false" flipV="false" rot="0">
            <a:off x="3076104" y="2902595"/>
            <a:ext cx="497260" cy="171450"/>
          </a:xfrm>
          <a:prstGeom prst="roundRect">
            <a:avLst>
              <a:gd fmla="val 50000" name="adj"/>
            </a:avLst>
          </a:prstGeom>
          <a:solidFill>
            <a:srgbClr val="F1F3F5">
              <a:alpha val="85098"/>
            </a:srgbClr>
          </a:solidFill>
          <a:ln>
            <a:headEnd type="none"/>
            <a:tailEnd type="none"/>
          </a:ln>
        </p:spPr>
      </p:sp>
      <p:sp>
        <p:nvSpPr>
          <p:cNvPr id="13" name="TextBox 13"/>
          <p:cNvSpPr txBox="true"/>
          <p:nvPr/>
        </p:nvSpPr>
        <p:spPr>
          <a:xfrm flipH="false" flipV="false" rot="0">
            <a:off x="3123716" y="2921645"/>
            <a:ext cx="739193"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Inter"/>
                <a:ea typeface="Inter"/>
                <a:cs typeface="Inter"/>
              </a:rPr>
              <a:t>path="."</a:t>
            </a:r>
            <a:endParaRPr lang="en-US" sz="1100"/>
          </a:p>
        </p:txBody>
      </p:sp>
      <p:sp>
        <p:nvSpPr>
          <p:cNvPr id="14" name="TextBox 14"/>
          <p:cNvSpPr txBox="true"/>
          <p:nvPr/>
        </p:nvSpPr>
        <p:spPr>
          <a:xfrm flipH="false" flipV="false" rot="0">
            <a:off x="657061" y="2902595"/>
            <a:ext cx="3405824" cy="379066"/>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100000"/>
                  </a:srgbClr>
                </a:solidFill>
                <a:latin typeface="FZYaYiHei GB18030L2 R"/>
                <a:ea typeface="FZYaYiHei GB18030L2 R"/>
                <a:cs typeface="FZYaYiHei GB18030L2 R"/>
              </a:rPr>
              <a:t>删除所有危险路径暴露，包括root-path和path="."等根</a:t>
            </a:r>
            <a:endParaRPr lang="en-US" sz="1100"/>
          </a:p>
          <a:p>
            <a:pPr algn="l"/>
            <a:r>
              <a:rPr b="false" i="false" strike="noStrike" sz="1000">
                <a:ln/>
                <a:solidFill>
                  <a:srgbClr val="0A1F3D">
                    <a:alpha val="100000"/>
                  </a:srgbClr>
                </a:solidFill>
                <a:latin typeface="FZYaYiHei GB18030L2 R"/>
                <a:ea typeface="FZYaYiHei GB18030L2 R"/>
                <a:cs typeface="FZYaYiHei GB18030L2 R"/>
              </a:rPr>
              <a:t>目录配置，消除文件遍历攻击面。</a:t>
            </a:r>
            <a:endParaRPr/>
          </a:p>
        </p:txBody>
      </p:sp>
      <p:sp>
        <p:nvSpPr>
          <p:cNvPr id="15" name="AutoShape 15"/>
          <p:cNvSpPr/>
          <p:nvPr/>
        </p:nvSpPr>
        <p:spPr>
          <a:xfrm flipH="false" flipV="false" rot="0">
            <a:off x="1057011" y="3470225"/>
            <a:ext cx="1003595" cy="171450"/>
          </a:xfrm>
          <a:prstGeom prst="roundRect">
            <a:avLst>
              <a:gd fmla="val 50000" name="adj"/>
            </a:avLst>
          </a:prstGeom>
          <a:solidFill>
            <a:srgbClr val="F1F3F5">
              <a:alpha val="85098"/>
            </a:srgbClr>
          </a:solidFill>
          <a:ln>
            <a:headEnd type="none"/>
            <a:tailEnd type="none"/>
          </a:ln>
        </p:spPr>
      </p:sp>
      <p:sp>
        <p:nvSpPr>
          <p:cNvPr id="16" name="TextBox 16"/>
          <p:cNvSpPr txBox="true"/>
          <p:nvPr/>
        </p:nvSpPr>
        <p:spPr>
          <a:xfrm flipH="false" flipV="false" rot="0">
            <a:off x="1104623" y="3489275"/>
            <a:ext cx="2758286"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Inter"/>
                <a:ea typeface="Inter"/>
                <a:cs typeface="Inter"/>
              </a:rPr>
              <a:t>external-files-path</a:t>
            </a:r>
            <a:endParaRPr lang="en-US" sz="1100"/>
          </a:p>
        </p:txBody>
      </p:sp>
      <p:sp>
        <p:nvSpPr>
          <p:cNvPr id="17" name="TextBox 17"/>
          <p:cNvSpPr txBox="true"/>
          <p:nvPr/>
        </p:nvSpPr>
        <p:spPr>
          <a:xfrm flipH="false" flipV="false" rot="0">
            <a:off x="657061" y="3470225"/>
            <a:ext cx="3405824" cy="379066"/>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100000"/>
                  </a:srgbClr>
                </a:solidFill>
                <a:latin typeface="FZYaYiHei GB18030L2 R"/>
                <a:ea typeface="FZYaYiHei GB18030L2 R"/>
                <a:cs typeface="FZYaYiHei GB18030L2 R"/>
              </a:rPr>
              <a:t>仅暴露external-files-path下的images/、shareImage/等</a:t>
            </a:r>
            <a:endParaRPr lang="en-US" sz="1100"/>
          </a:p>
          <a:p>
            <a:pPr algn="l"/>
            <a:r>
              <a:rPr b="false" i="false" strike="noStrike" sz="1000">
                <a:ln/>
                <a:solidFill>
                  <a:srgbClr val="0A1F3D">
                    <a:alpha val="100000"/>
                  </a:srgbClr>
                </a:solidFill>
                <a:latin typeface="FZYaYiHei GB18030L2 R"/>
                <a:ea typeface="FZYaYiHei GB18030L2 R"/>
                <a:cs typeface="FZYaYiHei GB18030L2 R"/>
              </a:rPr>
              <a:t>特定子目录，实现最小权限原则。</a:t>
            </a:r>
            <a:endParaRPr/>
          </a:p>
        </p:txBody>
      </p:sp>
      <p:sp>
        <p:nvSpPr>
          <p:cNvPr id="18" name="TextBox 18"/>
          <p:cNvSpPr txBox="true"/>
          <p:nvPr/>
        </p:nvSpPr>
        <p:spPr>
          <a:xfrm flipH="false" flipV="false" rot="0">
            <a:off x="657061" y="4037856"/>
            <a:ext cx="3205850" cy="379066"/>
          </a:xfrm>
          <a:prstGeom prst="rect">
            <a:avLst/>
          </a:prstGeom>
          <a:ln>
            <a:headEnd type="none"/>
            <a:tailEnd type="none"/>
          </a:ln>
        </p:spPr>
        <p:txBody>
          <a:bodyPr anchor="t" anchorCtr="false" bIns="0" lIns="0" rIns="0" rtlCol="false" tIns="0" vert="horz" wrap="square"/>
          <a:lstStyle/>
          <a:p>
            <a:pPr algn="l">
              <a:defRPr/>
            </a:pPr>
            <a:r>
              <a:rPr b="false" i="false" lang="en-US" strike="noStrike" sz="1000">
                <a:ln/>
                <a:solidFill>
                  <a:srgbClr val="0A1F3D">
                    <a:alpha val="100000"/>
                  </a:srgbClr>
                </a:solidFill>
                <a:latin typeface="FZYaYiHei GB18030L2 R"/>
                <a:ea typeface="FZYaYiHei GB18030L2 R"/>
                <a:cs typeface="FZYaYiHei GB18030L2 R"/>
              </a:rPr>
              <a:t>配置路径白名单机制，禁止动态路径拼接，确保</a:t>
            </a:r>
            <a:endParaRPr lang="en-US" sz="1100"/>
          </a:p>
          <a:p>
            <a:pPr algn="l"/>
            <a:r>
              <a:rPr b="false" i="false" strike="noStrike" sz="1000">
                <a:ln/>
                <a:solidFill>
                  <a:srgbClr val="0A1F3D">
                    <a:alpha val="100000"/>
                  </a:srgbClr>
                </a:solidFill>
                <a:latin typeface="FZYaYiHei GB18030L2 R"/>
                <a:ea typeface="FZYaYiHei GB18030L2 R"/>
                <a:cs typeface="FZYaYiHei GB18030L2 R"/>
              </a:rPr>
              <a:t>FileProvider仅服务于预定义的安全目录。</a:t>
            </a:r>
            <a:endParaRPr/>
          </a:p>
        </p:txBody>
      </p:sp>
      <p:sp>
        <p:nvSpPr>
          <p:cNvPr id="19" name="AutoShape 19"/>
          <p:cNvSpPr/>
          <p:nvPr/>
        </p:nvSpPr>
        <p:spPr>
          <a:xfrm flipH="false" flipV="false" rot="0">
            <a:off x="657061" y="5829300"/>
            <a:ext cx="3205850" cy="9525"/>
          </a:xfrm>
          <a:prstGeom prst="line">
            <a:avLst/>
          </a:prstGeom>
          <a:ln w="9525">
            <a:solidFill>
              <a:srgbClr val="C5CDD6">
                <a:alpha val="100000"/>
              </a:srgbClr>
            </a:solidFill>
            <a:prstDash val="solid"/>
            <a:headEnd type="none"/>
            <a:tailEnd type="none"/>
          </a:ln>
        </p:spPr>
      </p:sp>
      <p:sp>
        <p:nvSpPr>
          <p:cNvPr id="20" name="TextBox 20"/>
          <p:cNvSpPr txBox="true"/>
          <p:nvPr/>
        </p:nvSpPr>
        <p:spPr>
          <a:xfrm flipH="false" flipV="false" rot="0">
            <a:off x="657061" y="6048375"/>
            <a:ext cx="3205850"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Alibaba PuHuiTi 3.0 55 Regular"/>
                <a:ea typeface="Alibaba PuHuiTi 3.0 55 Regular"/>
                <a:cs typeface="Alibaba PuHuiTi 3.0 55 Regular"/>
              </a:rPr>
              <a:t>Security · Configuration</a:t>
            </a:r>
            <a:endParaRPr lang="en-US" sz="1100"/>
          </a:p>
        </p:txBody>
      </p:sp>
      <p:sp>
        <p:nvSpPr>
          <p:cNvPr id="21" name="AutoShape 21"/>
          <p:cNvSpPr/>
          <p:nvPr/>
        </p:nvSpPr>
        <p:spPr>
          <a:xfrm flipH="false" flipV="false" rot="0">
            <a:off x="4291428" y="2311152"/>
            <a:ext cx="3605948" cy="4089648"/>
          </a:xfrm>
          <a:prstGeom prst="rect">
            <a:avLst/>
          </a:prstGeom>
          <a:solidFill>
            <a:srgbClr val="E8EBEF">
              <a:alpha val="100000"/>
            </a:srgbClr>
          </a:solidFill>
          <a:ln w="9525">
            <a:solidFill>
              <a:srgbClr val="C5CDD6">
                <a:alpha val="100000"/>
              </a:srgbClr>
            </a:solidFill>
            <a:prstDash val="solid"/>
            <a:headEnd type="none"/>
            <a:tailEnd type="none"/>
          </a:ln>
        </p:spPr>
      </p:sp>
      <p:sp>
        <p:nvSpPr>
          <p:cNvPr id="22" name="AutoShape 22"/>
          <p:cNvSpPr/>
          <p:nvPr/>
        </p:nvSpPr>
        <p:spPr>
          <a:xfrm flipH="false" flipV="false" rot="0">
            <a:off x="4291428" y="2311152"/>
            <a:ext cx="3605948" cy="9525"/>
          </a:xfrm>
          <a:prstGeom prst="line">
            <a:avLst/>
          </a:prstGeom>
          <a:ln w="28575">
            <a:solidFill>
              <a:srgbClr val="5B8CB8">
                <a:alpha val="100000"/>
              </a:srgbClr>
            </a:solidFill>
            <a:prstDash val="solid"/>
            <a:headEnd type="none"/>
            <a:tailEnd type="none"/>
          </a:ln>
        </p:spPr>
      </p:sp>
      <p:sp>
        <p:nvSpPr>
          <p:cNvPr id="23" name="AutoShape 23"/>
          <p:cNvSpPr/>
          <p:nvPr/>
        </p:nvSpPr>
        <p:spPr>
          <a:xfrm flipH="false" flipV="false" rot="0">
            <a:off x="4473473" y="2549277"/>
            <a:ext cx="161884" cy="161925"/>
          </a:xfrm>
          <a:custGeom>
            <a:rect b="b" l="l" r="r" t="t"/>
            <a:pathLst>
              <a:path h="10000" w="9998">
                <a:moveTo>
                  <a:pt x="555" y="3333"/>
                </a:moveTo>
                <a:lnTo>
                  <a:pt x="1666" y="3333"/>
                </a:lnTo>
                <a:lnTo>
                  <a:pt x="1666" y="2857"/>
                </a:lnTo>
                <a:cubicBezTo>
                  <a:pt x="1666" y="2343"/>
                  <a:pt x="1818" y="1863"/>
                  <a:pt x="2122" y="1419"/>
                </a:cubicBezTo>
                <a:cubicBezTo>
                  <a:pt x="2418" y="987"/>
                  <a:pt x="2818" y="644"/>
                  <a:pt x="3322" y="390"/>
                </a:cubicBezTo>
                <a:cubicBezTo>
                  <a:pt x="3840" y="130"/>
                  <a:pt x="4399" y="0"/>
                  <a:pt x="4999" y="0"/>
                </a:cubicBezTo>
                <a:cubicBezTo>
                  <a:pt x="5599" y="0"/>
                  <a:pt x="6158" y="130"/>
                  <a:pt x="6676" y="390"/>
                </a:cubicBezTo>
                <a:cubicBezTo>
                  <a:pt x="7180" y="644"/>
                  <a:pt x="7580" y="987"/>
                  <a:pt x="7876" y="1419"/>
                </a:cubicBezTo>
                <a:cubicBezTo>
                  <a:pt x="8180" y="1863"/>
                  <a:pt x="8332" y="2343"/>
                  <a:pt x="8332" y="2857"/>
                </a:cubicBezTo>
                <a:lnTo>
                  <a:pt x="8332" y="3333"/>
                </a:lnTo>
                <a:lnTo>
                  <a:pt x="9443" y="3333"/>
                </a:lnTo>
                <a:cubicBezTo>
                  <a:pt x="9598" y="3333"/>
                  <a:pt x="9729" y="3379"/>
                  <a:pt x="9837" y="3471"/>
                </a:cubicBezTo>
                <a:cubicBezTo>
                  <a:pt x="9944" y="3563"/>
                  <a:pt x="9998" y="3676"/>
                  <a:pt x="9998" y="3810"/>
                </a:cubicBezTo>
                <a:lnTo>
                  <a:pt x="9998" y="9524"/>
                </a:lnTo>
                <a:cubicBezTo>
                  <a:pt x="9998" y="9657"/>
                  <a:pt x="9944" y="9770"/>
                  <a:pt x="9837" y="9862"/>
                </a:cubicBezTo>
                <a:cubicBezTo>
                  <a:pt x="9729" y="9954"/>
                  <a:pt x="9598" y="10000"/>
                  <a:pt x="9443" y="10000"/>
                </a:cubicBezTo>
                <a:lnTo>
                  <a:pt x="555" y="10000"/>
                </a:lnTo>
                <a:cubicBezTo>
                  <a:pt x="399" y="10000"/>
                  <a:pt x="268" y="9954"/>
                  <a:pt x="161" y="9862"/>
                </a:cubicBezTo>
                <a:cubicBezTo>
                  <a:pt x="53" y="9770"/>
                  <a:pt x="0" y="9657"/>
                  <a:pt x="0" y="9524"/>
                </a:cubicBezTo>
                <a:lnTo>
                  <a:pt x="0" y="3810"/>
                </a:lnTo>
                <a:cubicBezTo>
                  <a:pt x="0" y="3676"/>
                  <a:pt x="53" y="3563"/>
                  <a:pt x="161" y="3471"/>
                </a:cubicBezTo>
                <a:cubicBezTo>
                  <a:pt x="268" y="3379"/>
                  <a:pt x="399" y="3333"/>
                  <a:pt x="555" y="3333"/>
                </a:cubicBezTo>
                <a:moveTo>
                  <a:pt x="8887" y="9048"/>
                </a:moveTo>
                <a:lnTo>
                  <a:pt x="8887" y="4286"/>
                </a:lnTo>
                <a:lnTo>
                  <a:pt x="1111" y="4286"/>
                </a:lnTo>
                <a:lnTo>
                  <a:pt x="1111" y="9048"/>
                </a:lnTo>
                <a:lnTo>
                  <a:pt x="8887" y="9048"/>
                </a:lnTo>
                <a:moveTo>
                  <a:pt x="4444" y="8095"/>
                </a:moveTo>
                <a:lnTo>
                  <a:pt x="4444" y="7019"/>
                </a:lnTo>
                <a:cubicBezTo>
                  <a:pt x="4273" y="6930"/>
                  <a:pt x="4138" y="6813"/>
                  <a:pt x="4038" y="6667"/>
                </a:cubicBezTo>
                <a:cubicBezTo>
                  <a:pt x="3938" y="6521"/>
                  <a:pt x="3888" y="6362"/>
                  <a:pt x="3888" y="6190"/>
                </a:cubicBezTo>
                <a:cubicBezTo>
                  <a:pt x="3888" y="6018"/>
                  <a:pt x="3938" y="5860"/>
                  <a:pt x="4038" y="5714"/>
                </a:cubicBezTo>
                <a:cubicBezTo>
                  <a:pt x="4138" y="5568"/>
                  <a:pt x="4273" y="5452"/>
                  <a:pt x="4444" y="5367"/>
                </a:cubicBezTo>
                <a:cubicBezTo>
                  <a:pt x="4614" y="5281"/>
                  <a:pt x="4799" y="5238"/>
                  <a:pt x="4999" y="5238"/>
                </a:cubicBezTo>
                <a:cubicBezTo>
                  <a:pt x="5199" y="5238"/>
                  <a:pt x="5384" y="5281"/>
                  <a:pt x="5554" y="5367"/>
                </a:cubicBezTo>
                <a:cubicBezTo>
                  <a:pt x="5724" y="5452"/>
                  <a:pt x="5860" y="5568"/>
                  <a:pt x="5960" y="5714"/>
                </a:cubicBezTo>
                <a:cubicBezTo>
                  <a:pt x="6060" y="5860"/>
                  <a:pt x="6110" y="6018"/>
                  <a:pt x="6110" y="6190"/>
                </a:cubicBezTo>
                <a:cubicBezTo>
                  <a:pt x="6110" y="6362"/>
                  <a:pt x="6060" y="6521"/>
                  <a:pt x="5960" y="6667"/>
                </a:cubicBezTo>
                <a:cubicBezTo>
                  <a:pt x="5860" y="6813"/>
                  <a:pt x="5724" y="6930"/>
                  <a:pt x="5554" y="7019"/>
                </a:cubicBezTo>
                <a:lnTo>
                  <a:pt x="5554" y="8095"/>
                </a:lnTo>
                <a:lnTo>
                  <a:pt x="4444" y="8095"/>
                </a:lnTo>
                <a:moveTo>
                  <a:pt x="2777" y="2857"/>
                </a:moveTo>
                <a:lnTo>
                  <a:pt x="2777" y="3333"/>
                </a:lnTo>
                <a:lnTo>
                  <a:pt x="7221" y="3333"/>
                </a:lnTo>
                <a:lnTo>
                  <a:pt x="7221" y="2857"/>
                </a:lnTo>
                <a:cubicBezTo>
                  <a:pt x="7221" y="2514"/>
                  <a:pt x="7121" y="2197"/>
                  <a:pt x="6921" y="1905"/>
                </a:cubicBezTo>
                <a:cubicBezTo>
                  <a:pt x="6721" y="1613"/>
                  <a:pt x="6450" y="1381"/>
                  <a:pt x="6110" y="1210"/>
                </a:cubicBezTo>
                <a:cubicBezTo>
                  <a:pt x="5769" y="1038"/>
                  <a:pt x="5399" y="952"/>
                  <a:pt x="4999" y="952"/>
                </a:cubicBezTo>
                <a:cubicBezTo>
                  <a:pt x="4599" y="952"/>
                  <a:pt x="4228" y="1038"/>
                  <a:pt x="3888" y="1210"/>
                </a:cubicBezTo>
                <a:cubicBezTo>
                  <a:pt x="3547" y="1381"/>
                  <a:pt x="3277" y="1613"/>
                  <a:pt x="3077" y="1905"/>
                </a:cubicBezTo>
                <a:cubicBezTo>
                  <a:pt x="2877" y="2197"/>
                  <a:pt x="2777" y="2514"/>
                  <a:pt x="2777" y="2857"/>
                </a:cubicBezTo>
              </a:path>
            </a:pathLst>
          </a:custGeom>
          <a:solidFill>
            <a:srgbClr val="5B8CB8">
              <a:alpha val="100000"/>
            </a:srgbClr>
          </a:solidFill>
          <a:ln>
            <a:headEnd type="none"/>
            <a:tailEnd type="none"/>
          </a:ln>
        </p:spPr>
      </p:sp>
      <p:sp>
        <p:nvSpPr>
          <p:cNvPr id="24" name="TextBox 24"/>
          <p:cNvSpPr txBox="true"/>
          <p:nvPr/>
        </p:nvSpPr>
        <p:spPr>
          <a:xfrm flipH="false" flipV="false" rot="0">
            <a:off x="4693610" y="2539752"/>
            <a:ext cx="3003791"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资源防篡改 + WebView安全 + 网络安全</a:t>
            </a:r>
            <a:endParaRPr lang="en-US" sz="1100"/>
          </a:p>
        </p:txBody>
      </p:sp>
      <p:sp>
        <p:nvSpPr>
          <p:cNvPr id="25" name="TextBox 25"/>
          <p:cNvSpPr txBox="true"/>
          <p:nvPr/>
        </p:nvSpPr>
        <p:spPr>
          <a:xfrm flipH="false" flipV="false" rot="0">
            <a:off x="4491403" y="2902595"/>
            <a:ext cx="3405972" cy="379066"/>
          </a:xfrm>
          <a:prstGeom prst="rect">
            <a:avLst/>
          </a:prstGeom>
          <a:ln>
            <a:headEnd type="none"/>
            <a:tailEnd type="none"/>
          </a:ln>
        </p:spPr>
        <p:txBody>
          <a:bodyPr anchor="t" anchorCtr="false" bIns="0" lIns="0" rIns="0" rtlCol="false" tIns="0" vert="horz" wrap="square"/>
          <a:lstStyle/>
          <a:p>
            <a:pPr algn="l">
              <a:defRPr/>
            </a:pPr>
            <a:r>
              <a:rPr b="true" i="false" lang="en-US" strike="noStrike" sz="1000">
                <a:ln/>
                <a:solidFill>
                  <a:srgbClr val="5B8CB8">
                    <a:alpha val="100000"/>
                  </a:srgbClr>
                </a:solidFill>
                <a:latin typeface="FZYaYiHei GB18030L2 R"/>
                <a:ea typeface="FZYaYiHei GB18030L2 R"/>
                <a:cs typeface="FZYaYiHei GB18030L2 R"/>
              </a:rPr>
              <a:t>资源防篡改：</a:t>
            </a:r>
            <a:r>
              <a:rPr b="false" i="false" strike="noStrike" sz="1000">
                <a:ln/>
                <a:solidFill>
                  <a:srgbClr val="0A1F3D">
                    <a:alpha val="100000"/>
                  </a:srgbClr>
                </a:solidFill>
                <a:latin typeface="FZYaYiHei GB18030L2 R"/>
                <a:ea typeface="FZYaYiHei GB18030L2 R"/>
                <a:cs typeface="FZYaYiHei GB18030L2 R"/>
              </a:rPr>
              <a:t>HTML/JS资源迁移至APK assets目录，</a:t>
            </a:r>
            <a:endParaRPr lang="en-US" sz="1100"/>
          </a:p>
          <a:p>
            <a:pPr algn="l"/>
            <a:r>
              <a:rPr b="false" i="false" strike="noStrike" sz="1000">
                <a:ln/>
                <a:solidFill>
                  <a:srgbClr val="0A1F3D">
                    <a:alpha val="100000"/>
                  </a:srgbClr>
                </a:solidFill>
                <a:latin typeface="FZYaYiHei GB18030L2 R"/>
                <a:ea typeface="FZYaYiHei GB18030L2 R"/>
                <a:cs typeface="FZYaYiHei GB18030L2 R"/>
              </a:rPr>
              <a:t>运行时进行签名校验，确保资源完整性。</a:t>
            </a:r>
            <a:endParaRPr/>
          </a:p>
        </p:txBody>
      </p:sp>
      <p:sp>
        <p:nvSpPr>
          <p:cNvPr id="26" name="TextBox 26"/>
          <p:cNvSpPr txBox="true"/>
          <p:nvPr/>
        </p:nvSpPr>
        <p:spPr>
          <a:xfrm flipH="false" flipV="false" rot="0">
            <a:off x="4491403" y="3451175"/>
            <a:ext cx="3405972" cy="605730"/>
          </a:xfrm>
          <a:prstGeom prst="rect">
            <a:avLst/>
          </a:prstGeom>
          <a:ln>
            <a:headEnd type="none"/>
            <a:tailEnd type="none"/>
          </a:ln>
        </p:spPr>
        <p:txBody>
          <a:bodyPr anchor="t" anchorCtr="false" bIns="0" lIns="0" rIns="0" rtlCol="false" tIns="0" vert="horz" wrap="square"/>
          <a:lstStyle/>
          <a:p>
            <a:pPr algn="l">
              <a:defRPr/>
            </a:pPr>
            <a:r>
              <a:rPr b="true" i="false" lang="en-US" strike="noStrike" sz="1000">
                <a:ln/>
                <a:solidFill>
                  <a:srgbClr val="5B8CB8">
                    <a:alpha val="100000"/>
                  </a:srgbClr>
                </a:solidFill>
                <a:latin typeface="FZYaYiHei GB18030L2 R"/>
                <a:ea typeface="FZYaYiHei GB18030L2 R"/>
                <a:cs typeface="FZYaYiHei GB18030L2 R"/>
              </a:rPr>
              <a:t>WebView安全：</a:t>
            </a:r>
            <a:r>
              <a:rPr b="false" i="false" strike="noStrike" sz="1000">
                <a:ln/>
                <a:solidFill>
                  <a:srgbClr val="0A1F3D">
                    <a:alpha val="100000"/>
                  </a:srgbClr>
                </a:solidFill>
                <a:latin typeface="FZYaYiHei GB18030L2 R"/>
                <a:ea typeface="FZYaYiHei GB18030L2 R"/>
                <a:cs typeface="FZYaYiHei GB18030L2 R"/>
              </a:rPr>
              <a:t>禁用Service Worker后台脚本，限制</a:t>
            </a:r>
            <a:endParaRPr lang="en-US" sz="1100"/>
          </a:p>
          <a:p>
            <a:pPr algn="l"/>
            <a:r>
              <a:rPr b="false" i="false" strike="noStrike" sz="1000">
                <a:ln/>
                <a:solidFill>
                  <a:srgbClr val="0A1F3D">
                    <a:alpha val="100000"/>
                  </a:srgbClr>
                </a:solidFill>
                <a:latin typeface="FZYaYiHei GB18030L2 R"/>
                <a:ea typeface="FZYaYiHei GB18030L2 R"/>
                <a:cs typeface="FZYaYiHei GB18030L2 R"/>
              </a:rPr>
              <a:t>file://协议访问，移除不必要JSBridge接口，防止远程</a:t>
            </a:r>
            <a:endParaRPr/>
          </a:p>
          <a:p>
            <a:pPr algn="l"/>
            <a:r>
              <a:rPr b="false" i="false" strike="noStrike" sz="1000">
                <a:ln/>
                <a:solidFill>
                  <a:srgbClr val="0A1F3D">
                    <a:alpha val="100000"/>
                  </a:srgbClr>
                </a:solidFill>
                <a:latin typeface="FZYaYiHei GB18030L2 R"/>
                <a:ea typeface="FZYaYiHei GB18030L2 R"/>
                <a:cs typeface="FZYaYiHei GB18030L2 R"/>
              </a:rPr>
              <a:t>代码执行。</a:t>
            </a:r>
            <a:endParaRPr/>
          </a:p>
        </p:txBody>
      </p:sp>
      <p:sp>
        <p:nvSpPr>
          <p:cNvPr id="27" name="TextBox 27"/>
          <p:cNvSpPr txBox="true"/>
          <p:nvPr/>
        </p:nvSpPr>
        <p:spPr>
          <a:xfrm flipH="false" flipV="false" rot="0">
            <a:off x="4491403" y="4226422"/>
            <a:ext cx="3405972" cy="379066"/>
          </a:xfrm>
          <a:prstGeom prst="rect">
            <a:avLst/>
          </a:prstGeom>
          <a:ln>
            <a:headEnd type="none"/>
            <a:tailEnd type="none"/>
          </a:ln>
        </p:spPr>
        <p:txBody>
          <a:bodyPr anchor="t" anchorCtr="false" bIns="0" lIns="0" rIns="0" rtlCol="false" tIns="0" vert="horz" wrap="square"/>
          <a:lstStyle/>
          <a:p>
            <a:pPr algn="l">
              <a:defRPr/>
            </a:pPr>
            <a:r>
              <a:rPr b="true" i="false" lang="en-US" strike="noStrike" sz="1000">
                <a:ln/>
                <a:solidFill>
                  <a:srgbClr val="5B8CB8">
                    <a:alpha val="100000"/>
                  </a:srgbClr>
                </a:solidFill>
                <a:latin typeface="FZYaYiHei GB18030L2 R"/>
                <a:ea typeface="FZYaYiHei GB18030L2 R"/>
                <a:cs typeface="FZYaYiHei GB18030L2 R"/>
              </a:rPr>
              <a:t>网络安全：</a:t>
            </a:r>
            <a:r>
              <a:rPr b="false" i="false" strike="noStrike" sz="1000">
                <a:ln/>
                <a:solidFill>
                  <a:srgbClr val="0A1F3D">
                    <a:alpha val="100000"/>
                  </a:srgbClr>
                </a:solidFill>
                <a:latin typeface="FZYaYiHei GB18030L2 R"/>
                <a:ea typeface="FZYaYiHei GB18030L2 R"/>
                <a:cs typeface="FZYaYiHei GB18030L2 R"/>
              </a:rPr>
              <a:t>强制HTTPS传输，启用SSL Pinning证书固</a:t>
            </a:r>
            <a:endParaRPr lang="en-US" sz="1100"/>
          </a:p>
          <a:p>
            <a:pPr algn="l"/>
            <a:r>
              <a:rPr b="false" i="false" strike="noStrike" sz="1000">
                <a:ln/>
                <a:solidFill>
                  <a:srgbClr val="0A1F3D">
                    <a:alpha val="100000"/>
                  </a:srgbClr>
                </a:solidFill>
                <a:latin typeface="FZYaYiHei GB18030L2 R"/>
                <a:ea typeface="FZYaYiHei GB18030L2 R"/>
                <a:cs typeface="FZYaYiHei GB18030L2 R"/>
              </a:rPr>
              <a:t>定，防范中间人攻击与流量劫持。</a:t>
            </a:r>
            <a:endParaRPr/>
          </a:p>
        </p:txBody>
      </p:sp>
      <p:sp>
        <p:nvSpPr>
          <p:cNvPr id="28" name="AutoShape 28"/>
          <p:cNvSpPr/>
          <p:nvPr/>
        </p:nvSpPr>
        <p:spPr>
          <a:xfrm flipH="false" flipV="false" rot="0">
            <a:off x="4491403" y="5829300"/>
            <a:ext cx="3205998" cy="9525"/>
          </a:xfrm>
          <a:prstGeom prst="line">
            <a:avLst/>
          </a:prstGeom>
          <a:ln w="9525">
            <a:solidFill>
              <a:srgbClr val="C5CDD6">
                <a:alpha val="100000"/>
              </a:srgbClr>
            </a:solidFill>
            <a:prstDash val="solid"/>
            <a:headEnd type="none"/>
            <a:tailEnd type="none"/>
          </a:ln>
        </p:spPr>
      </p:sp>
      <p:sp>
        <p:nvSpPr>
          <p:cNvPr id="29" name="TextBox 29"/>
          <p:cNvSpPr txBox="true"/>
          <p:nvPr/>
        </p:nvSpPr>
        <p:spPr>
          <a:xfrm flipH="false" flipV="false" rot="0">
            <a:off x="4491403" y="6048375"/>
            <a:ext cx="3205998"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Alibaba PuHuiTi 3.0 55 Regular"/>
                <a:ea typeface="Alibaba PuHuiTi 3.0 55 Regular"/>
                <a:cs typeface="Alibaba PuHuiTi 3.0 55 Regular"/>
              </a:rPr>
              <a:t>Tamper-proof · WebView · Network</a:t>
            </a:r>
            <a:endParaRPr lang="en-US" sz="1100"/>
          </a:p>
        </p:txBody>
      </p:sp>
      <p:sp>
        <p:nvSpPr>
          <p:cNvPr id="30" name="AutoShape 30"/>
          <p:cNvSpPr/>
          <p:nvPr/>
        </p:nvSpPr>
        <p:spPr>
          <a:xfrm flipH="false" flipV="false" rot="0">
            <a:off x="8125918" y="2311152"/>
            <a:ext cx="3605799" cy="4089648"/>
          </a:xfrm>
          <a:prstGeom prst="rect">
            <a:avLst/>
          </a:prstGeom>
          <a:solidFill>
            <a:srgbClr val="E8EBEF">
              <a:alpha val="100000"/>
            </a:srgbClr>
          </a:solidFill>
          <a:ln w="9525">
            <a:solidFill>
              <a:srgbClr val="C5CDD6">
                <a:alpha val="100000"/>
              </a:srgbClr>
            </a:solidFill>
            <a:prstDash val="solid"/>
            <a:headEnd type="none"/>
            <a:tailEnd type="none"/>
          </a:ln>
        </p:spPr>
      </p:sp>
      <p:sp>
        <p:nvSpPr>
          <p:cNvPr id="31" name="AutoShape 31"/>
          <p:cNvSpPr/>
          <p:nvPr/>
        </p:nvSpPr>
        <p:spPr>
          <a:xfrm flipH="false" flipV="false" rot="0">
            <a:off x="8125918" y="2311152"/>
            <a:ext cx="3605799" cy="9525"/>
          </a:xfrm>
          <a:prstGeom prst="line">
            <a:avLst/>
          </a:prstGeom>
          <a:ln w="28575">
            <a:solidFill>
              <a:srgbClr val="5B8CB8">
                <a:alpha val="100000"/>
              </a:srgbClr>
            </a:solidFill>
            <a:prstDash val="solid"/>
            <a:headEnd type="none"/>
            <a:tailEnd type="none"/>
          </a:ln>
        </p:spPr>
      </p:sp>
      <p:sp>
        <p:nvSpPr>
          <p:cNvPr id="32" name="AutoShape 32"/>
          <p:cNvSpPr/>
          <p:nvPr/>
        </p:nvSpPr>
        <p:spPr>
          <a:xfrm flipH="false" flipV="false" rot="0">
            <a:off x="8307964" y="2549277"/>
            <a:ext cx="161884" cy="161925"/>
          </a:xfrm>
          <a:custGeom>
            <a:rect b="b" l="l" r="r" t="t"/>
            <a:pathLst>
              <a:path h="10000" w="9998">
                <a:moveTo>
                  <a:pt x="2230" y="2110"/>
                </a:moveTo>
                <a:lnTo>
                  <a:pt x="1730" y="1220"/>
                </a:lnTo>
                <a:cubicBezTo>
                  <a:pt x="2176" y="833"/>
                  <a:pt x="2676" y="533"/>
                  <a:pt x="3229" y="320"/>
                </a:cubicBezTo>
                <a:cubicBezTo>
                  <a:pt x="3795" y="106"/>
                  <a:pt x="4385"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526"/>
                  <a:pt x="9918" y="6036"/>
                  <a:pt x="9758" y="6530"/>
                </a:cubicBezTo>
                <a:cubicBezTo>
                  <a:pt x="9604" y="7010"/>
                  <a:pt x="9381" y="7456"/>
                  <a:pt x="9088" y="7870"/>
                </a:cubicBezTo>
                <a:lnTo>
                  <a:pt x="7498" y="5000"/>
                </a:lnTo>
                <a:lnTo>
                  <a:pt x="8998" y="5000"/>
                </a:lnTo>
                <a:cubicBezTo>
                  <a:pt x="8998" y="4273"/>
                  <a:pt x="8814" y="3600"/>
                  <a:pt x="8448" y="2980"/>
                </a:cubicBezTo>
                <a:cubicBezTo>
                  <a:pt x="8094" y="2380"/>
                  <a:pt x="7618" y="1903"/>
                  <a:pt x="7019" y="1550"/>
                </a:cubicBezTo>
                <a:cubicBezTo>
                  <a:pt x="6399" y="1183"/>
                  <a:pt x="5725" y="1000"/>
                  <a:pt x="4999" y="1000"/>
                </a:cubicBezTo>
                <a:cubicBezTo>
                  <a:pt x="4472" y="1000"/>
                  <a:pt x="3965" y="1100"/>
                  <a:pt x="3479" y="1300"/>
                </a:cubicBezTo>
                <a:cubicBezTo>
                  <a:pt x="3012" y="1493"/>
                  <a:pt x="2596" y="1763"/>
                  <a:pt x="2230" y="2110"/>
                </a:cubicBezTo>
                <a:moveTo>
                  <a:pt x="7768" y="7890"/>
                </a:moveTo>
                <a:lnTo>
                  <a:pt x="8268" y="8780"/>
                </a:lnTo>
                <a:cubicBezTo>
                  <a:pt x="7821" y="9166"/>
                  <a:pt x="7321" y="9466"/>
                  <a:pt x="6769" y="9680"/>
                </a:cubicBezTo>
                <a:cubicBezTo>
                  <a:pt x="6202" y="9893"/>
                  <a:pt x="5612" y="10000"/>
                  <a:pt x="4999" y="10000"/>
                </a:cubicBez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473"/>
                  <a:pt x="80" y="3963"/>
                  <a:pt x="240" y="3470"/>
                </a:cubicBezTo>
                <a:cubicBezTo>
                  <a:pt x="393" y="2990"/>
                  <a:pt x="616" y="2543"/>
                  <a:pt x="910" y="2130"/>
                </a:cubicBezTo>
                <a:lnTo>
                  <a:pt x="2500" y="5000"/>
                </a:lnTo>
                <a:lnTo>
                  <a:pt x="1000" y="5000"/>
                </a:lnTo>
                <a:cubicBezTo>
                  <a:pt x="1000" y="5726"/>
                  <a:pt x="1183" y="6400"/>
                  <a:pt x="1550" y="7020"/>
                </a:cubicBezTo>
                <a:cubicBezTo>
                  <a:pt x="1903" y="7620"/>
                  <a:pt x="2379" y="8096"/>
                  <a:pt x="2979" y="8450"/>
                </a:cubicBezTo>
                <a:cubicBezTo>
                  <a:pt x="3599" y="8816"/>
                  <a:pt x="4272" y="9000"/>
                  <a:pt x="4999" y="9000"/>
                </a:cubicBezTo>
                <a:cubicBezTo>
                  <a:pt x="5525" y="9000"/>
                  <a:pt x="6032" y="8900"/>
                  <a:pt x="6519" y="8700"/>
                </a:cubicBezTo>
                <a:cubicBezTo>
                  <a:pt x="6985" y="8506"/>
                  <a:pt x="7402" y="8236"/>
                  <a:pt x="7768" y="7890"/>
                </a:cubicBezTo>
              </a:path>
            </a:pathLst>
          </a:custGeom>
          <a:solidFill>
            <a:srgbClr val="5B8CB8">
              <a:alpha val="100000"/>
            </a:srgbClr>
          </a:solidFill>
          <a:ln>
            <a:headEnd type="none"/>
            <a:tailEnd type="none"/>
          </a:ln>
        </p:spPr>
      </p:sp>
      <p:sp>
        <p:nvSpPr>
          <p:cNvPr id="33" name="TextBox 33"/>
          <p:cNvSpPr txBox="true"/>
          <p:nvPr/>
        </p:nvSpPr>
        <p:spPr>
          <a:xfrm flipH="false" flipV="false" rot="0">
            <a:off x="8528101" y="2539752"/>
            <a:ext cx="3003643" cy="180975"/>
          </a:xfrm>
          <a:prstGeom prst="rect">
            <a:avLst/>
          </a:prstGeom>
          <a:ln>
            <a:headEnd type="none"/>
            <a:tailEnd type="none"/>
          </a:ln>
        </p:spPr>
        <p:txBody>
          <a:bodyPr anchor="t" anchorCtr="false" bIns="0" lIns="0" rIns="0" rtlCol="false" tIns="0" vert="horz" wrap="none"/>
          <a:lstStyle/>
          <a:p>
            <a:pPr algn="l">
              <a:defRPr/>
            </a:pPr>
            <a:r>
              <a:rPr b="true" i="false" lang="en-US" strike="noStrike" sz="1200">
                <a:ln/>
                <a:solidFill>
                  <a:srgbClr val="0A1F3D">
                    <a:alpha val="100000"/>
                  </a:srgbClr>
                </a:solidFill>
                <a:latin typeface="Alibaba PuHuiTi 3.0 55 Regular"/>
                <a:ea typeface="Alibaba PuHuiTi 3.0 55 Regular"/>
                <a:cs typeface="Alibaba PuHuiTi 3.0 55 Regular"/>
              </a:rPr>
              <a:t>评分流程修复 + 优秀榜修复</a:t>
            </a:r>
            <a:endParaRPr lang="en-US" sz="1100"/>
          </a:p>
        </p:txBody>
      </p:sp>
      <p:sp>
        <p:nvSpPr>
          <p:cNvPr id="34" name="AutoShape 34"/>
          <p:cNvSpPr/>
          <p:nvPr/>
        </p:nvSpPr>
        <p:spPr>
          <a:xfrm flipH="false" flipV="false" rot="0">
            <a:off x="10458961" y="2902595"/>
            <a:ext cx="771928" cy="171450"/>
          </a:xfrm>
          <a:prstGeom prst="roundRect">
            <a:avLst>
              <a:gd fmla="val 50000" name="adj"/>
            </a:avLst>
          </a:prstGeom>
          <a:solidFill>
            <a:srgbClr val="F1F3F5">
              <a:alpha val="85098"/>
            </a:srgbClr>
          </a:solidFill>
          <a:ln>
            <a:headEnd type="none"/>
            <a:tailEnd type="none"/>
          </a:ln>
        </p:spPr>
      </p:sp>
      <p:sp>
        <p:nvSpPr>
          <p:cNvPr id="35" name="TextBox 35"/>
          <p:cNvSpPr txBox="true"/>
          <p:nvPr/>
        </p:nvSpPr>
        <p:spPr>
          <a:xfrm flipH="false" flipV="false" rot="0">
            <a:off x="10506573" y="2921645"/>
            <a:ext cx="1025169"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Inter"/>
                <a:ea typeface="Inter"/>
                <a:cs typeface="Inter"/>
              </a:rPr>
              <a:t>endFlag=true</a:t>
            </a:r>
            <a:endParaRPr lang="en-US" sz="1100"/>
          </a:p>
        </p:txBody>
      </p:sp>
      <p:sp>
        <p:nvSpPr>
          <p:cNvPr id="36" name="TextBox 36"/>
          <p:cNvSpPr txBox="true"/>
          <p:nvPr/>
        </p:nvSpPr>
        <p:spPr>
          <a:xfrm flipH="false" flipV="false" rot="0">
            <a:off x="8325894" y="2902595"/>
            <a:ext cx="3405824" cy="605730"/>
          </a:xfrm>
          <a:prstGeom prst="rect">
            <a:avLst/>
          </a:prstGeom>
          <a:ln>
            <a:headEnd type="none"/>
            <a:tailEnd type="none"/>
          </a:ln>
        </p:spPr>
        <p:txBody>
          <a:bodyPr anchor="t" anchorCtr="false" bIns="0" lIns="0" rIns="0" rtlCol="false" tIns="0" vert="horz" wrap="square"/>
          <a:lstStyle/>
          <a:p>
            <a:pPr algn="l">
              <a:defRPr/>
            </a:pPr>
            <a:r>
              <a:rPr b="true" i="false" lang="en-US" strike="noStrike" sz="1000">
                <a:ln/>
                <a:solidFill>
                  <a:srgbClr val="5B8CB8">
                    <a:alpha val="100000"/>
                  </a:srgbClr>
                </a:solidFill>
                <a:latin typeface="FZYaYiHei GB18030L2 R"/>
                <a:ea typeface="FZYaYiHei GB18030L2 R"/>
                <a:cs typeface="FZYaYiHei GB18030L2 R"/>
              </a:rPr>
              <a:t>评分流程修复：</a:t>
            </a:r>
            <a:r>
              <a:rPr b="false" i="false" strike="noStrike" sz="1000">
                <a:ln/>
                <a:solidFill>
                  <a:srgbClr val="0A1F3D">
                    <a:alpha val="100000"/>
                  </a:srgbClr>
                </a:solidFill>
                <a:latin typeface="FZYaYiHei GB18030L2 R"/>
                <a:ea typeface="FZYaYiHei GB18030L2 R"/>
                <a:cs typeface="FZYaYiHei GB18030L2 R"/>
              </a:rPr>
              <a:t>滑动评分结束时发送endFlag=true信</a:t>
            </a:r>
            <a:endParaRPr lang="en-US" sz="1100"/>
          </a:p>
          <a:p>
            <a:pPr algn="l"/>
            <a:r>
              <a:rPr b="false" i="false" strike="noStrike" sz="1000">
                <a:ln/>
                <a:solidFill>
                  <a:srgbClr val="0A1F3D">
                    <a:alpha val="100000"/>
                  </a:srgbClr>
                </a:solidFill>
                <a:latin typeface="FZYaYiHei GB18030L2 R"/>
                <a:ea typeface="FZYaYiHei GB18030L2 R"/>
                <a:cs typeface="FZYaYiHei GB18030L2 R"/>
              </a:rPr>
              <a:t>号，评分请求绑定TaskID/SessionID实现全链路追踪，</a:t>
            </a:r>
            <a:endParaRPr/>
          </a:p>
          <a:p>
            <a:pPr algn="l"/>
            <a:r>
              <a:rPr b="false" i="false" strike="noStrike" sz="1000">
                <a:ln/>
                <a:solidFill>
                  <a:srgbClr val="0A1F3D">
                    <a:alpha val="100000"/>
                  </a:srgbClr>
                </a:solidFill>
                <a:latin typeface="FZYaYiHei GB18030L2 R"/>
                <a:ea typeface="FZYaYiHei GB18030L2 R"/>
                <a:cs typeface="FZYaYiHei GB18030L2 R"/>
              </a:rPr>
              <a:t>数据库操作移至后台线程避免ANR。</a:t>
            </a:r>
            <a:endParaRPr/>
          </a:p>
        </p:txBody>
      </p:sp>
      <p:sp>
        <p:nvSpPr>
          <p:cNvPr id="37" name="AutoShape 37"/>
          <p:cNvSpPr/>
          <p:nvPr/>
        </p:nvSpPr>
        <p:spPr>
          <a:xfrm flipH="false" flipV="false" rot="0">
            <a:off x="9392427" y="3677840"/>
            <a:ext cx="879503" cy="171450"/>
          </a:xfrm>
          <a:prstGeom prst="roundRect">
            <a:avLst>
              <a:gd fmla="val 50000" name="adj"/>
            </a:avLst>
          </a:prstGeom>
          <a:solidFill>
            <a:srgbClr val="F1F3F5">
              <a:alpha val="85098"/>
            </a:srgbClr>
          </a:solidFill>
          <a:ln>
            <a:headEnd type="none"/>
            <a:tailEnd type="none"/>
          </a:ln>
        </p:spPr>
      </p:sp>
      <p:sp>
        <p:nvSpPr>
          <p:cNvPr id="38" name="TextBox 38"/>
          <p:cNvSpPr txBox="true"/>
          <p:nvPr/>
        </p:nvSpPr>
        <p:spPr>
          <a:xfrm flipH="false" flipV="false" rot="0">
            <a:off x="9440040" y="3696891"/>
            <a:ext cx="2091703"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100000"/>
                  </a:srgbClr>
                </a:solidFill>
                <a:latin typeface="Inter"/>
                <a:ea typeface="Inter"/>
                <a:cs typeface="Inter"/>
              </a:rPr>
              <a:t>clear()+addAll()</a:t>
            </a:r>
            <a:endParaRPr lang="en-US" sz="1100"/>
          </a:p>
        </p:txBody>
      </p:sp>
      <p:sp>
        <p:nvSpPr>
          <p:cNvPr id="39" name="TextBox 39"/>
          <p:cNvSpPr txBox="true"/>
          <p:nvPr/>
        </p:nvSpPr>
        <p:spPr>
          <a:xfrm flipH="false" flipV="false" rot="0">
            <a:off x="8325894" y="3677840"/>
            <a:ext cx="3405824" cy="605730"/>
          </a:xfrm>
          <a:prstGeom prst="rect">
            <a:avLst/>
          </a:prstGeom>
          <a:ln>
            <a:headEnd type="none"/>
            <a:tailEnd type="none"/>
          </a:ln>
        </p:spPr>
        <p:txBody>
          <a:bodyPr anchor="t" anchorCtr="false" bIns="0" lIns="0" rIns="0" rtlCol="false" tIns="0" vert="horz" wrap="square"/>
          <a:lstStyle/>
          <a:p>
            <a:pPr algn="l">
              <a:defRPr/>
            </a:pPr>
            <a:r>
              <a:rPr b="true" i="false" lang="en-US" strike="noStrike" sz="1000">
                <a:ln/>
                <a:solidFill>
                  <a:srgbClr val="5B8CB8">
                    <a:alpha val="100000"/>
                  </a:srgbClr>
                </a:solidFill>
                <a:latin typeface="FZYaYiHei GB18030L2 R"/>
                <a:ea typeface="FZYaYiHei GB18030L2 R"/>
                <a:cs typeface="FZYaYiHei GB18030L2 R"/>
              </a:rPr>
              <a:t>优秀榜修复：</a:t>
            </a:r>
            <a:r>
              <a:rPr b="false" i="false" strike="noStrike" sz="1000">
                <a:ln/>
                <a:solidFill>
                  <a:srgbClr val="0A1F3D">
                    <a:alpha val="100000"/>
                  </a:srgbClr>
                </a:solidFill>
                <a:latin typeface="FZYaYiHei GB18030L2 R"/>
                <a:ea typeface="FZYaYiHei GB18030L2 R"/>
                <a:cs typeface="FZYaYiHei GB18030L2 R"/>
              </a:rPr>
              <a:t>采用clear()+addAll()原子操作更新榜单数</a:t>
            </a:r>
            <a:endParaRPr lang="en-US" sz="1100"/>
          </a:p>
          <a:p>
            <a:pPr algn="l"/>
            <a:r>
              <a:rPr b="false" i="false" strike="noStrike" sz="1000">
                <a:ln/>
                <a:solidFill>
                  <a:srgbClr val="0A1F3D">
                    <a:alpha val="100000"/>
                  </a:srgbClr>
                </a:solidFill>
                <a:latin typeface="FZYaYiHei GB18030L2 R"/>
                <a:ea typeface="FZYaYiHei GB18030L2 R"/>
                <a:cs typeface="FZYaYiHei GB18030L2 R"/>
              </a:rPr>
              <a:t>据，按account_id去重保证数据一致性，建立数据生命</a:t>
            </a:r>
            <a:endParaRPr/>
          </a:p>
          <a:p>
            <a:pPr algn="l"/>
            <a:r>
              <a:rPr b="false" i="false" strike="noStrike" sz="1000">
                <a:ln/>
                <a:solidFill>
                  <a:srgbClr val="0A1F3D">
                    <a:alpha val="100000"/>
                  </a:srgbClr>
                </a:solidFill>
                <a:latin typeface="FZYaYiHei GB18030L2 R"/>
                <a:ea typeface="FZYaYiHei GB18030L2 R"/>
                <a:cs typeface="FZYaYiHei GB18030L2 R"/>
              </a:rPr>
              <a:t>周期管理规范。</a:t>
            </a:r>
            <a:endParaRPr/>
          </a:p>
        </p:txBody>
      </p:sp>
      <p:sp>
        <p:nvSpPr>
          <p:cNvPr id="40" name="AutoShape 40"/>
          <p:cNvSpPr/>
          <p:nvPr/>
        </p:nvSpPr>
        <p:spPr>
          <a:xfrm flipH="false" flipV="false" rot="0">
            <a:off x="8325894" y="5829300"/>
            <a:ext cx="3205850" cy="9525"/>
          </a:xfrm>
          <a:prstGeom prst="line">
            <a:avLst/>
          </a:prstGeom>
          <a:ln w="9525">
            <a:solidFill>
              <a:srgbClr val="C5CDD6">
                <a:alpha val="100000"/>
              </a:srgbClr>
            </a:solidFill>
            <a:prstDash val="solid"/>
            <a:headEnd type="none"/>
            <a:tailEnd type="none"/>
          </a:ln>
        </p:spPr>
      </p:sp>
      <p:sp>
        <p:nvSpPr>
          <p:cNvPr id="41" name="TextBox 41"/>
          <p:cNvSpPr txBox="true"/>
          <p:nvPr/>
        </p:nvSpPr>
        <p:spPr>
          <a:xfrm flipH="false" flipV="false" rot="0">
            <a:off x="8325894" y="6048375"/>
            <a:ext cx="3205850"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5B8CB8">
                    <a:alpha val="100000"/>
                  </a:srgbClr>
                </a:solidFill>
                <a:latin typeface="Alibaba PuHuiTi 3.0 55 Regular"/>
                <a:ea typeface="Alibaba PuHuiTi 3.0 55 Regular"/>
                <a:cs typeface="Alibaba PuHuiTi 3.0 55 Regular"/>
              </a:rPr>
              <a:t>Scoring · Data Management</a:t>
            </a:r>
            <a:endParaRPr lang="en-US" sz="1100"/>
          </a:p>
        </p:txBody>
      </p:sp>
    </p:spTree>
  </p:cSld>
  <p:clrMapOvr>
    <a:masterClrMapping/>
  </p:clrMapOvr>
</p:sld>
</file>

<file path=ppt/slides/slide52.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CONCLUSION</a:t>
            </a:r>
            <a:endParaRPr lang="en-US" sz="1100"/>
          </a:p>
        </p:txBody>
      </p:sp>
      <p:sp>
        <p:nvSpPr>
          <p:cNvPr id="4" name="TextBox 4"/>
          <p:cNvSpPr txBox="true"/>
          <p:nvPr/>
        </p:nvSpPr>
        <p:spPr>
          <a:xfrm flipH="false" flipV="false" rot="0">
            <a:off x="457086" y="752475"/>
            <a:ext cx="11274781" cy="466725"/>
          </a:xfrm>
          <a:prstGeom prst="rect">
            <a:avLst/>
          </a:prstGeom>
          <a:ln>
            <a:headEnd type="none"/>
            <a:tailEnd type="none"/>
          </a:ln>
        </p:spPr>
        <p:txBody>
          <a:bodyPr anchor="t" anchorCtr="false" bIns="0" lIns="0" rIns="0" rtlCol="false" tIns="0" vert="horz" wrap="none"/>
          <a:lstStyle/>
          <a:p>
            <a:pPr algn="l">
              <a:defRPr/>
            </a:pPr>
            <a:r>
              <a:rPr b="true" i="false" lang="en-US" strike="noStrike" sz="3300">
                <a:ln/>
                <a:solidFill>
                  <a:srgbClr val="0A1F3D">
                    <a:alpha val="100000"/>
                  </a:srgbClr>
                </a:solidFill>
                <a:latin typeface="Alibaba PuHuiTi 3.0 55 Regular"/>
                <a:ea typeface="Alibaba PuHuiTi 3.0 55 Regular"/>
                <a:cs typeface="Alibaba PuHuiTi 3.0 55 Regular"/>
              </a:rPr>
              <a:t>结语</a:t>
            </a:r>
            <a:endParaRPr lang="en-US" sz="1100"/>
          </a:p>
        </p:txBody>
      </p:sp>
      <p:sp>
        <p:nvSpPr>
          <p:cNvPr id="5" name="TextBox 5"/>
          <p:cNvSpPr txBox="true"/>
          <p:nvPr/>
        </p:nvSpPr>
        <p:spPr>
          <a:xfrm flipH="false" flipV="false" rot="0">
            <a:off x="457086" y="1436341"/>
            <a:ext cx="11274781" cy="18097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74901"/>
                  </a:srgbClr>
                </a:solidFill>
                <a:latin typeface="FZYaYiHei GB18030L2 R"/>
                <a:ea typeface="FZYaYiHei GB18030L2 R"/>
                <a:cs typeface="FZYaYiHei GB18030L2 R"/>
              </a:rPr>
              <a:t>本报告采用多维交叉验证的技术审计方法论，从静态分析、动态分析、渗透测试三个维度构建证据体系，覆盖九个技术层面。</a:t>
            </a:r>
            <a:endParaRPr lang="en-US" sz="1100"/>
          </a:p>
        </p:txBody>
      </p:sp>
      <p:sp>
        <p:nvSpPr>
          <p:cNvPr id="6" name="AutoShape 6"/>
          <p:cNvSpPr/>
          <p:nvPr/>
        </p:nvSpPr>
        <p:spPr>
          <a:xfrm flipH="false" flipV="false" rot="0">
            <a:off x="457086" y="1923901"/>
            <a:ext cx="5542164" cy="2143125"/>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1923901"/>
            <a:ext cx="5542164" cy="9525"/>
          </a:xfrm>
          <a:prstGeom prst="line">
            <a:avLst/>
          </a:prstGeom>
          <a:ln w="28575">
            <a:solidFill>
              <a:srgbClr val="5B8CB8">
                <a:alpha val="100000"/>
              </a:srgbClr>
            </a:solidFill>
            <a:prstDash val="solid"/>
            <a:headEnd type="none"/>
            <a:tailEnd type="none"/>
          </a:ln>
        </p:spPr>
      </p:sp>
      <p:sp>
        <p:nvSpPr>
          <p:cNvPr id="8" name="AutoShape 8"/>
          <p:cNvSpPr/>
          <p:nvPr/>
        </p:nvSpPr>
        <p:spPr>
          <a:xfrm flipH="false" flipV="false" rot="0">
            <a:off x="671939" y="2233464"/>
            <a:ext cx="209498" cy="209550"/>
          </a:xfrm>
          <a:custGeom>
            <a:rect b="b" l="l" r="r" t="t"/>
            <a:pathLst>
              <a:path h="10000" w="9998">
                <a:moveTo>
                  <a:pt x="6780" y="0"/>
                </a:moveTo>
                <a:lnTo>
                  <a:pt x="9998" y="5000"/>
                </a:lnTo>
                <a:lnTo>
                  <a:pt x="6780" y="10000"/>
                </a:lnTo>
                <a:lnTo>
                  <a:pt x="6144" y="8997"/>
                </a:lnTo>
                <a:lnTo>
                  <a:pt x="8716" y="5000"/>
                </a:lnTo>
                <a:lnTo>
                  <a:pt x="6144" y="1003"/>
                </a:lnTo>
                <a:lnTo>
                  <a:pt x="6780" y="0"/>
                </a:lnTo>
                <a:moveTo>
                  <a:pt x="3854" y="1003"/>
                </a:moveTo>
                <a:lnTo>
                  <a:pt x="1282" y="5000"/>
                </a:lnTo>
                <a:lnTo>
                  <a:pt x="3854" y="8997"/>
                </a:lnTo>
                <a:lnTo>
                  <a:pt x="3218" y="10000"/>
                </a:lnTo>
                <a:lnTo>
                  <a:pt x="0" y="5000"/>
                </a:lnTo>
                <a:lnTo>
                  <a:pt x="3218" y="0"/>
                </a:lnTo>
              </a:path>
            </a:pathLst>
          </a:custGeom>
          <a:solidFill>
            <a:srgbClr val="5B8CB8">
              <a:alpha val="100000"/>
            </a:srgbClr>
          </a:solidFill>
          <a:ln>
            <a:headEnd type="none"/>
            <a:tailEnd type="none"/>
          </a:ln>
        </p:spPr>
      </p:sp>
      <p:sp>
        <p:nvSpPr>
          <p:cNvPr id="9" name="TextBox 9"/>
          <p:cNvSpPr txBox="true"/>
          <p:nvPr/>
        </p:nvSpPr>
        <p:spPr>
          <a:xfrm flipH="false" flipV="false" rot="0">
            <a:off x="953452" y="2257276"/>
            <a:ext cx="603496"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70196"/>
                  </a:srgbClr>
                </a:solidFill>
                <a:latin typeface="Alibaba PuHuiTi 3.0 55 Regular"/>
                <a:ea typeface="Alibaba PuHuiTi 3.0 55 Regular"/>
                <a:cs typeface="Alibaba PuHuiTi 3.0 55 Regular"/>
              </a:rPr>
              <a:t>技术方法</a:t>
            </a:r>
            <a:endParaRPr lang="en-US" sz="1100"/>
          </a:p>
        </p:txBody>
      </p:sp>
      <p:sp>
        <p:nvSpPr>
          <p:cNvPr id="10" name="TextBox 10"/>
          <p:cNvSpPr txBox="true"/>
          <p:nvPr/>
        </p:nvSpPr>
        <p:spPr>
          <a:xfrm flipH="false" flipV="false" rot="0">
            <a:off x="695151" y="2657326"/>
            <a:ext cx="5304099" cy="42088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FZYaYiHei GB18030L2 R"/>
                <a:ea typeface="FZYaYiHei GB18030L2 R"/>
                <a:cs typeface="FZYaYiHei GB18030L2 R"/>
              </a:rPr>
              <a:t>APK反编译（apktool）、系统运行日志（logcat）、动态抓包（Reqable）、</a:t>
            </a:r>
            <a:endParaRPr lang="en-US" sz="1100"/>
          </a:p>
          <a:p>
            <a:pPr algn="l"/>
            <a:r>
              <a:rPr b="false" i="false" strike="noStrike" sz="1200">
                <a:ln/>
                <a:solidFill>
                  <a:srgbClr val="0A1F3D">
                    <a:alpha val="85098"/>
                  </a:srgbClr>
                </a:solidFill>
                <a:latin typeface="FZYaYiHei GB18030L2 R"/>
                <a:ea typeface="FZYaYiHei GB18030L2 R"/>
                <a:cs typeface="FZYaYiHei GB18030L2 R"/>
              </a:rPr>
              <a:t>HTML注入测试，覆盖静态与动态分析全流程。</a:t>
            </a:r>
            <a:endParaRPr/>
          </a:p>
        </p:txBody>
      </p:sp>
      <p:sp>
        <p:nvSpPr>
          <p:cNvPr id="11" name="AutoShape 11"/>
          <p:cNvSpPr/>
          <p:nvPr/>
        </p:nvSpPr>
        <p:spPr>
          <a:xfrm flipH="false" flipV="false" rot="0">
            <a:off x="6189702" y="1923901"/>
            <a:ext cx="5542164" cy="2143125"/>
          </a:xfrm>
          <a:prstGeom prst="rect">
            <a:avLst/>
          </a:prstGeom>
          <a:solidFill>
            <a:srgbClr val="E8EBEF">
              <a:alpha val="100000"/>
            </a:srgbClr>
          </a:solidFill>
          <a:ln w="9525">
            <a:solidFill>
              <a:srgbClr val="C5CDD6">
                <a:alpha val="100000"/>
              </a:srgbClr>
            </a:solidFill>
            <a:prstDash val="solid"/>
            <a:headEnd type="none"/>
            <a:tailEnd type="none"/>
          </a:ln>
        </p:spPr>
      </p:sp>
      <p:sp>
        <p:nvSpPr>
          <p:cNvPr id="12" name="AutoShape 12"/>
          <p:cNvSpPr/>
          <p:nvPr/>
        </p:nvSpPr>
        <p:spPr>
          <a:xfrm flipH="false" flipV="false" rot="0">
            <a:off x="6189702" y="1923901"/>
            <a:ext cx="5542164" cy="9525"/>
          </a:xfrm>
          <a:prstGeom prst="line">
            <a:avLst/>
          </a:prstGeom>
          <a:ln w="28575">
            <a:solidFill>
              <a:srgbClr val="5B8CB8">
                <a:alpha val="100000"/>
              </a:srgbClr>
            </a:solidFill>
            <a:prstDash val="solid"/>
            <a:headEnd type="none"/>
            <a:tailEnd type="none"/>
          </a:ln>
        </p:spPr>
      </p:sp>
      <p:sp>
        <p:nvSpPr>
          <p:cNvPr id="13" name="TextBox 13"/>
          <p:cNvSpPr txBox="true"/>
          <p:nvPr/>
        </p:nvSpPr>
        <p:spPr>
          <a:xfrm flipH="false" flipV="false" rot="0">
            <a:off x="6522994" y="2200126"/>
            <a:ext cx="603496"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70196"/>
                  </a:srgbClr>
                </a:solidFill>
                <a:latin typeface="Alibaba PuHuiTi 3.0 55 Regular"/>
                <a:ea typeface="Alibaba PuHuiTi 3.0 55 Regular"/>
                <a:cs typeface="Alibaba PuHuiTi 3.0 55 Regular"/>
              </a:rPr>
              <a:t>分析维度</a:t>
            </a:r>
            <a:endParaRPr lang="en-US" sz="1100"/>
          </a:p>
        </p:txBody>
      </p:sp>
      <p:sp>
        <p:nvSpPr>
          <p:cNvPr id="14" name="TextBox 14"/>
          <p:cNvSpPr txBox="true"/>
          <p:nvPr/>
        </p:nvSpPr>
        <p:spPr>
          <a:xfrm flipH="false" flipV="false" rot="0">
            <a:off x="6427767" y="2543026"/>
            <a:ext cx="5304099" cy="42088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FZYaYiHei GB18030L2 R"/>
                <a:ea typeface="FZYaYiHei GB18030L2 R"/>
                <a:cs typeface="FZYaYiHei GB18030L2 R"/>
              </a:rPr>
              <a:t>协议层、代码层、UI层、配置层、渠道层、工程层、网络层、权限层、安全</a:t>
            </a:r>
            <a:endParaRPr lang="en-US" sz="1100"/>
          </a:p>
          <a:p>
            <a:pPr algn="l"/>
            <a:r>
              <a:rPr b="false" i="false" strike="noStrike" sz="1200">
                <a:ln/>
                <a:solidFill>
                  <a:srgbClr val="0A1F3D">
                    <a:alpha val="85098"/>
                  </a:srgbClr>
                </a:solidFill>
                <a:latin typeface="FZYaYiHei GB18030L2 R"/>
                <a:ea typeface="FZYaYiHei GB18030L2 R"/>
                <a:cs typeface="FZYaYiHei GB18030L2 R"/>
              </a:rPr>
              <a:t>层，九大层面全面覆盖。</a:t>
            </a:r>
            <a:endParaRPr/>
          </a:p>
        </p:txBody>
      </p:sp>
      <p:sp>
        <p:nvSpPr>
          <p:cNvPr id="15" name="AutoShape 15"/>
          <p:cNvSpPr/>
          <p:nvPr/>
        </p:nvSpPr>
        <p:spPr>
          <a:xfrm flipH="false" flipV="false" rot="0">
            <a:off x="457086" y="4257526"/>
            <a:ext cx="5542164" cy="2143274"/>
          </a:xfrm>
          <a:prstGeom prst="rect">
            <a:avLst/>
          </a:prstGeom>
          <a:solidFill>
            <a:srgbClr val="E8EBEF">
              <a:alpha val="100000"/>
            </a:srgbClr>
          </a:solidFill>
          <a:ln w="9525">
            <a:solidFill>
              <a:srgbClr val="C5CDD6">
                <a:alpha val="100000"/>
              </a:srgbClr>
            </a:solidFill>
            <a:prstDash val="solid"/>
            <a:headEnd type="none"/>
            <a:tailEnd type="none"/>
          </a:ln>
        </p:spPr>
      </p:sp>
      <p:sp>
        <p:nvSpPr>
          <p:cNvPr id="16" name="AutoShape 16"/>
          <p:cNvSpPr/>
          <p:nvPr/>
        </p:nvSpPr>
        <p:spPr>
          <a:xfrm flipH="false" flipV="false" rot="0">
            <a:off x="457086" y="4257526"/>
            <a:ext cx="5542164" cy="9525"/>
          </a:xfrm>
          <a:prstGeom prst="line">
            <a:avLst/>
          </a:prstGeom>
          <a:ln w="28575">
            <a:solidFill>
              <a:srgbClr val="5B8CB8">
                <a:alpha val="100000"/>
              </a:srgbClr>
            </a:solidFill>
            <a:prstDash val="solid"/>
            <a:headEnd type="none"/>
            <a:tailEnd type="none"/>
          </a:ln>
        </p:spPr>
      </p:sp>
      <p:sp>
        <p:nvSpPr>
          <p:cNvPr id="17" name="AutoShape 17"/>
          <p:cNvSpPr/>
          <p:nvPr/>
        </p:nvSpPr>
        <p:spPr>
          <a:xfrm flipH="false" flipV="false" rot="0">
            <a:off x="671939" y="4567089"/>
            <a:ext cx="209498" cy="209550"/>
          </a:xfrm>
          <a:custGeom>
            <a:rect b="b" l="l" r="r" t="t"/>
            <a:pathLst>
              <a:path h="10000" w="9998">
                <a:moveTo>
                  <a:pt x="7892" y="7195"/>
                </a:moveTo>
                <a:lnTo>
                  <a:pt x="9998" y="9301"/>
                </a:lnTo>
                <a:lnTo>
                  <a:pt x="9299" y="10000"/>
                </a:lnTo>
                <a:lnTo>
                  <a:pt x="7193" y="7894"/>
                </a:lnTo>
                <a:cubicBezTo>
                  <a:pt x="6806" y="8202"/>
                  <a:pt x="6383" y="8438"/>
                  <a:pt x="5924" y="8602"/>
                </a:cubicBezTo>
                <a:cubicBezTo>
                  <a:pt x="5438" y="8772"/>
                  <a:pt x="4940" y="8858"/>
                  <a:pt x="4428" y="8858"/>
                </a:cubicBezTo>
                <a:cubicBezTo>
                  <a:pt x="3628" y="8858"/>
                  <a:pt x="2883" y="8658"/>
                  <a:pt x="2194" y="8258"/>
                </a:cubicBezTo>
                <a:cubicBezTo>
                  <a:pt x="1525" y="7864"/>
                  <a:pt x="997" y="7332"/>
                  <a:pt x="610" y="6663"/>
                </a:cubicBezTo>
                <a:cubicBezTo>
                  <a:pt x="203" y="5974"/>
                  <a:pt x="0" y="5229"/>
                  <a:pt x="0" y="4429"/>
                </a:cubicBezTo>
                <a:cubicBezTo>
                  <a:pt x="0" y="3628"/>
                  <a:pt x="203" y="2883"/>
                  <a:pt x="610" y="2195"/>
                </a:cubicBezTo>
                <a:cubicBezTo>
                  <a:pt x="997" y="1525"/>
                  <a:pt x="1525" y="997"/>
                  <a:pt x="2194" y="610"/>
                </a:cubicBezTo>
                <a:cubicBezTo>
                  <a:pt x="2883" y="203"/>
                  <a:pt x="3628" y="0"/>
                  <a:pt x="4428" y="0"/>
                </a:cubicBezTo>
                <a:cubicBezTo>
                  <a:pt x="5228" y="0"/>
                  <a:pt x="5973" y="203"/>
                  <a:pt x="6662" y="610"/>
                </a:cubicBezTo>
                <a:cubicBezTo>
                  <a:pt x="7331" y="997"/>
                  <a:pt x="7862" y="1525"/>
                  <a:pt x="8256" y="2195"/>
                </a:cubicBezTo>
                <a:cubicBezTo>
                  <a:pt x="8656" y="2883"/>
                  <a:pt x="8856" y="3628"/>
                  <a:pt x="8856" y="4429"/>
                </a:cubicBezTo>
                <a:cubicBezTo>
                  <a:pt x="8856" y="4941"/>
                  <a:pt x="8771" y="5439"/>
                  <a:pt x="8601" y="5925"/>
                </a:cubicBezTo>
                <a:cubicBezTo>
                  <a:pt x="8437" y="6384"/>
                  <a:pt x="8200" y="6807"/>
                  <a:pt x="7892" y="7195"/>
                </a:cubicBezTo>
                <a:moveTo>
                  <a:pt x="6829" y="6900"/>
                </a:moveTo>
                <a:lnTo>
                  <a:pt x="6898" y="6831"/>
                </a:lnTo>
                <a:cubicBezTo>
                  <a:pt x="7206" y="6515"/>
                  <a:pt x="7446" y="6154"/>
                  <a:pt x="7617" y="5748"/>
                </a:cubicBezTo>
                <a:cubicBezTo>
                  <a:pt x="7787" y="5328"/>
                  <a:pt x="7872" y="4888"/>
                  <a:pt x="7872" y="4429"/>
                </a:cubicBezTo>
                <a:cubicBezTo>
                  <a:pt x="7872" y="3805"/>
                  <a:pt x="7714" y="3225"/>
                  <a:pt x="7400" y="2687"/>
                </a:cubicBezTo>
                <a:cubicBezTo>
                  <a:pt x="7098" y="2168"/>
                  <a:pt x="6688" y="1758"/>
                  <a:pt x="6170" y="1457"/>
                </a:cubicBezTo>
                <a:cubicBezTo>
                  <a:pt x="5632" y="1141"/>
                  <a:pt x="5051" y="984"/>
                  <a:pt x="4428" y="984"/>
                </a:cubicBezTo>
                <a:cubicBezTo>
                  <a:pt x="3804" y="984"/>
                  <a:pt x="3224" y="1141"/>
                  <a:pt x="2686" y="1457"/>
                </a:cubicBezTo>
                <a:cubicBezTo>
                  <a:pt x="2168" y="1758"/>
                  <a:pt x="1758" y="2168"/>
                  <a:pt x="1456" y="2687"/>
                </a:cubicBezTo>
                <a:cubicBezTo>
                  <a:pt x="1141" y="3225"/>
                  <a:pt x="984" y="3805"/>
                  <a:pt x="984" y="4429"/>
                </a:cubicBezTo>
                <a:cubicBezTo>
                  <a:pt x="984" y="5052"/>
                  <a:pt x="1141" y="5633"/>
                  <a:pt x="1456" y="6171"/>
                </a:cubicBezTo>
                <a:cubicBezTo>
                  <a:pt x="1758" y="6689"/>
                  <a:pt x="2168" y="7100"/>
                  <a:pt x="2686" y="7402"/>
                </a:cubicBezTo>
                <a:cubicBezTo>
                  <a:pt x="3224" y="7716"/>
                  <a:pt x="3804" y="7874"/>
                  <a:pt x="4428" y="7874"/>
                </a:cubicBezTo>
                <a:cubicBezTo>
                  <a:pt x="4887" y="7874"/>
                  <a:pt x="5327" y="7788"/>
                  <a:pt x="5747" y="7618"/>
                </a:cubicBezTo>
                <a:cubicBezTo>
                  <a:pt x="6153" y="7447"/>
                  <a:pt x="6514" y="7208"/>
                  <a:pt x="6829" y="6900"/>
                </a:cubicBezTo>
                <a:moveTo>
                  <a:pt x="5009" y="2549"/>
                </a:moveTo>
                <a:cubicBezTo>
                  <a:pt x="4838" y="2627"/>
                  <a:pt x="4699" y="2747"/>
                  <a:pt x="4591" y="2908"/>
                </a:cubicBezTo>
                <a:cubicBezTo>
                  <a:pt x="4482" y="3069"/>
                  <a:pt x="4428" y="3248"/>
                  <a:pt x="4428" y="3445"/>
                </a:cubicBezTo>
                <a:cubicBezTo>
                  <a:pt x="4428" y="3622"/>
                  <a:pt x="4472" y="3786"/>
                  <a:pt x="4561" y="3937"/>
                </a:cubicBezTo>
                <a:cubicBezTo>
                  <a:pt x="4649" y="4087"/>
                  <a:pt x="4769" y="4207"/>
                  <a:pt x="4920" y="4296"/>
                </a:cubicBezTo>
                <a:cubicBezTo>
                  <a:pt x="5071" y="4384"/>
                  <a:pt x="5235" y="4429"/>
                  <a:pt x="5412" y="4429"/>
                </a:cubicBezTo>
                <a:cubicBezTo>
                  <a:pt x="5609" y="4429"/>
                  <a:pt x="5788" y="4376"/>
                  <a:pt x="5949" y="4272"/>
                </a:cubicBezTo>
                <a:cubicBezTo>
                  <a:pt x="6109" y="4166"/>
                  <a:pt x="6229" y="4025"/>
                  <a:pt x="6308" y="3848"/>
                </a:cubicBezTo>
                <a:cubicBezTo>
                  <a:pt x="6366" y="4038"/>
                  <a:pt x="6396" y="4232"/>
                  <a:pt x="6396" y="4429"/>
                </a:cubicBezTo>
                <a:cubicBezTo>
                  <a:pt x="6396" y="4783"/>
                  <a:pt x="6307" y="5111"/>
                  <a:pt x="6131" y="5413"/>
                </a:cubicBezTo>
                <a:cubicBezTo>
                  <a:pt x="5953" y="5715"/>
                  <a:pt x="5714" y="5954"/>
                  <a:pt x="5412" y="6132"/>
                </a:cubicBezTo>
                <a:cubicBezTo>
                  <a:pt x="5110" y="6309"/>
                  <a:pt x="4782" y="6398"/>
                  <a:pt x="4428" y="6398"/>
                </a:cubicBezTo>
                <a:cubicBezTo>
                  <a:pt x="4074" y="6398"/>
                  <a:pt x="3746" y="6309"/>
                  <a:pt x="3444" y="6132"/>
                </a:cubicBezTo>
                <a:cubicBezTo>
                  <a:pt x="3142" y="5954"/>
                  <a:pt x="2903" y="5715"/>
                  <a:pt x="2726" y="5413"/>
                </a:cubicBezTo>
                <a:cubicBezTo>
                  <a:pt x="2548" y="5111"/>
                  <a:pt x="2460" y="4783"/>
                  <a:pt x="2460" y="4429"/>
                </a:cubicBezTo>
                <a:cubicBezTo>
                  <a:pt x="2460" y="4075"/>
                  <a:pt x="2548" y="3747"/>
                  <a:pt x="2726" y="3445"/>
                </a:cubicBezTo>
                <a:cubicBezTo>
                  <a:pt x="2903" y="3143"/>
                  <a:pt x="3142" y="2903"/>
                  <a:pt x="3444" y="2726"/>
                </a:cubicBezTo>
                <a:cubicBezTo>
                  <a:pt x="3746" y="2549"/>
                  <a:pt x="4074" y="2461"/>
                  <a:pt x="4428" y="2461"/>
                </a:cubicBezTo>
                <a:cubicBezTo>
                  <a:pt x="4624" y="2461"/>
                  <a:pt x="4818" y="2490"/>
                  <a:pt x="5009" y="2549"/>
                </a:cubicBezTo>
              </a:path>
            </a:pathLst>
          </a:custGeom>
          <a:solidFill>
            <a:srgbClr val="5B8CB8">
              <a:alpha val="100000"/>
            </a:srgbClr>
          </a:solidFill>
          <a:ln>
            <a:headEnd type="none"/>
            <a:tailEnd type="none"/>
          </a:ln>
        </p:spPr>
      </p:sp>
      <p:sp>
        <p:nvSpPr>
          <p:cNvPr id="18" name="TextBox 18"/>
          <p:cNvSpPr txBox="true"/>
          <p:nvPr/>
        </p:nvSpPr>
        <p:spPr>
          <a:xfrm flipH="false" flipV="false" rot="0">
            <a:off x="953452" y="4590901"/>
            <a:ext cx="603496"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70196"/>
                  </a:srgbClr>
                </a:solidFill>
                <a:latin typeface="Alibaba PuHuiTi 3.0 55 Regular"/>
                <a:ea typeface="Alibaba PuHuiTi 3.0 55 Regular"/>
                <a:cs typeface="Alibaba PuHuiTi 3.0 55 Regular"/>
              </a:rPr>
              <a:t>核心发现</a:t>
            </a:r>
            <a:endParaRPr lang="en-US" sz="1100"/>
          </a:p>
        </p:txBody>
      </p:sp>
      <p:sp>
        <p:nvSpPr>
          <p:cNvPr id="19" name="TextBox 19"/>
          <p:cNvSpPr txBox="true"/>
          <p:nvPr/>
        </p:nvSpPr>
        <p:spPr>
          <a:xfrm flipH="false" flipV="false" rot="0">
            <a:off x="695151" y="4990951"/>
            <a:ext cx="5304099" cy="42088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FZYaYiHei GB18030L2 R"/>
                <a:ea typeface="FZYaYiHei GB18030L2 R"/>
                <a:cs typeface="FZYaYiHei GB18030L2 R"/>
              </a:rPr>
              <a:t>三大核心Bug、四大后门/漏洞、多项安全隐患、渠道版本差异、UI数据问</a:t>
            </a:r>
            <a:endParaRPr lang="en-US" sz="1100"/>
          </a:p>
          <a:p>
            <a:pPr algn="l"/>
            <a:r>
              <a:rPr b="false" i="false" strike="noStrike" sz="1200">
                <a:ln/>
                <a:solidFill>
                  <a:srgbClr val="0A1F3D">
                    <a:alpha val="85098"/>
                  </a:srgbClr>
                </a:solidFill>
                <a:latin typeface="FZYaYiHei GB18030L2 R"/>
                <a:ea typeface="FZYaYiHei GB18030L2 R"/>
                <a:cs typeface="FZYaYiHei GB18030L2 R"/>
              </a:rPr>
              <a:t>题，风险点清晰定位。</a:t>
            </a:r>
            <a:endParaRPr/>
          </a:p>
        </p:txBody>
      </p:sp>
      <p:sp>
        <p:nvSpPr>
          <p:cNvPr id="20" name="AutoShape 20"/>
          <p:cNvSpPr/>
          <p:nvPr/>
        </p:nvSpPr>
        <p:spPr>
          <a:xfrm flipH="false" flipV="false" rot="0">
            <a:off x="6189702" y="4257526"/>
            <a:ext cx="5542164" cy="2143274"/>
          </a:xfrm>
          <a:prstGeom prst="rect">
            <a:avLst/>
          </a:prstGeom>
          <a:solidFill>
            <a:srgbClr val="E8EBEF">
              <a:alpha val="100000"/>
            </a:srgbClr>
          </a:solidFill>
          <a:ln w="9525">
            <a:solidFill>
              <a:srgbClr val="C5CDD6">
                <a:alpha val="100000"/>
              </a:srgbClr>
            </a:solidFill>
            <a:prstDash val="solid"/>
            <a:headEnd type="none"/>
            <a:tailEnd type="none"/>
          </a:ln>
        </p:spPr>
      </p:sp>
      <p:sp>
        <p:nvSpPr>
          <p:cNvPr id="21" name="AutoShape 21"/>
          <p:cNvSpPr/>
          <p:nvPr/>
        </p:nvSpPr>
        <p:spPr>
          <a:xfrm flipH="false" flipV="false" rot="0">
            <a:off x="6189702" y="4257526"/>
            <a:ext cx="5542164" cy="9525"/>
          </a:xfrm>
          <a:prstGeom prst="line">
            <a:avLst/>
          </a:prstGeom>
          <a:ln w="28575">
            <a:solidFill>
              <a:srgbClr val="5B8CB8">
                <a:alpha val="100000"/>
              </a:srgbClr>
            </a:solidFill>
            <a:prstDash val="solid"/>
            <a:headEnd type="none"/>
            <a:tailEnd type="none"/>
          </a:ln>
        </p:spPr>
      </p:sp>
      <p:sp>
        <p:nvSpPr>
          <p:cNvPr id="22" name="AutoShape 22"/>
          <p:cNvSpPr/>
          <p:nvPr/>
        </p:nvSpPr>
        <p:spPr>
          <a:xfrm flipH="false" flipV="false" rot="0">
            <a:off x="6403961" y="4567089"/>
            <a:ext cx="209498" cy="209550"/>
          </a:xfrm>
          <a:custGeom>
            <a:rect b="b" l="l" r="r" t="t"/>
            <a:pathLst>
              <a:path h="10000" w="9998">
                <a:moveTo>
                  <a:pt x="1002" y="8571"/>
                </a:moveTo>
                <a:lnTo>
                  <a:pt x="4508" y="8571"/>
                </a:lnTo>
                <a:lnTo>
                  <a:pt x="4508" y="9524"/>
                </a:lnTo>
                <a:lnTo>
                  <a:pt x="501" y="9524"/>
                </a:lnTo>
                <a:cubicBezTo>
                  <a:pt x="361" y="9524"/>
                  <a:pt x="242" y="9478"/>
                  <a:pt x="145" y="9386"/>
                </a:cubicBezTo>
                <a:cubicBezTo>
                  <a:pt x="48" y="9294"/>
                  <a:pt x="0" y="9181"/>
                  <a:pt x="0" y="9048"/>
                </a:cubicBezTo>
                <a:lnTo>
                  <a:pt x="0" y="476"/>
                </a:lnTo>
                <a:cubicBezTo>
                  <a:pt x="0" y="342"/>
                  <a:pt x="50" y="230"/>
                  <a:pt x="150" y="138"/>
                </a:cubicBezTo>
                <a:cubicBezTo>
                  <a:pt x="250" y="46"/>
                  <a:pt x="367" y="0"/>
                  <a:pt x="501" y="0"/>
                </a:cubicBezTo>
                <a:lnTo>
                  <a:pt x="6512" y="0"/>
                </a:lnTo>
                <a:lnTo>
                  <a:pt x="9016" y="2381"/>
                </a:lnTo>
                <a:lnTo>
                  <a:pt x="9016" y="5714"/>
                </a:lnTo>
                <a:lnTo>
                  <a:pt x="8014" y="5714"/>
                </a:lnTo>
                <a:lnTo>
                  <a:pt x="8014" y="2857"/>
                </a:lnTo>
                <a:lnTo>
                  <a:pt x="6011" y="2857"/>
                </a:lnTo>
                <a:lnTo>
                  <a:pt x="6011" y="952"/>
                </a:lnTo>
                <a:lnTo>
                  <a:pt x="1002" y="952"/>
                </a:lnTo>
                <a:lnTo>
                  <a:pt x="1002" y="8571"/>
                </a:lnTo>
                <a:moveTo>
                  <a:pt x="6452" y="7648"/>
                </a:moveTo>
                <a:lnTo>
                  <a:pt x="5740" y="8314"/>
                </a:lnTo>
                <a:lnTo>
                  <a:pt x="7514" y="10000"/>
                </a:lnTo>
                <a:lnTo>
                  <a:pt x="9998" y="7648"/>
                </a:lnTo>
                <a:lnTo>
                  <a:pt x="9287" y="6971"/>
                </a:lnTo>
                <a:lnTo>
                  <a:pt x="7514" y="8657"/>
                </a:lnTo>
              </a:path>
            </a:pathLst>
          </a:custGeom>
          <a:solidFill>
            <a:srgbClr val="5B8CB8">
              <a:alpha val="100000"/>
            </a:srgbClr>
          </a:solidFill>
          <a:ln>
            <a:headEnd type="none"/>
            <a:tailEnd type="none"/>
          </a:ln>
        </p:spPr>
      </p:sp>
      <p:sp>
        <p:nvSpPr>
          <p:cNvPr id="23" name="TextBox 23"/>
          <p:cNvSpPr txBox="true"/>
          <p:nvPr/>
        </p:nvSpPr>
        <p:spPr>
          <a:xfrm flipH="false" flipV="false" rot="0">
            <a:off x="6684879" y="4590901"/>
            <a:ext cx="603496"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0A1F3D">
                    <a:alpha val="70196"/>
                  </a:srgbClr>
                </a:solidFill>
                <a:latin typeface="Alibaba PuHuiTi 3.0 55 Regular"/>
                <a:ea typeface="Alibaba PuHuiTi 3.0 55 Regular"/>
                <a:cs typeface="Alibaba PuHuiTi 3.0 55 Regular"/>
              </a:rPr>
              <a:t>证据来源</a:t>
            </a:r>
            <a:endParaRPr lang="en-US" sz="1100"/>
          </a:p>
        </p:txBody>
      </p:sp>
      <p:sp>
        <p:nvSpPr>
          <p:cNvPr id="24" name="TextBox 24"/>
          <p:cNvSpPr txBox="true"/>
          <p:nvPr/>
        </p:nvSpPr>
        <p:spPr>
          <a:xfrm flipH="false" flipV="false" rot="0">
            <a:off x="6427767" y="4990951"/>
            <a:ext cx="5304099" cy="420886"/>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FZYaYiHei GB18030L2 R"/>
                <a:ea typeface="FZYaYiHei GB18030L2 R"/>
                <a:cs typeface="FZYaYiHei GB18030L2 R"/>
              </a:rPr>
              <a:t>用户ADB日志、APK反编译文件、抓包数据、概念验证测试结果，证据完整</a:t>
            </a:r>
            <a:endParaRPr lang="en-US" sz="1100"/>
          </a:p>
          <a:p>
            <a:pPr algn="l"/>
            <a:r>
              <a:rPr b="false" i="false" strike="noStrike" sz="1200">
                <a:ln/>
                <a:solidFill>
                  <a:srgbClr val="0A1F3D">
                    <a:alpha val="85098"/>
                  </a:srgbClr>
                </a:solidFill>
                <a:latin typeface="FZYaYiHei GB18030L2 R"/>
                <a:ea typeface="FZYaYiHei GB18030L2 R"/>
                <a:cs typeface="FZYaYiHei GB18030L2 R"/>
              </a:rPr>
              <a:t>可追溯，结论可靠。</a:t>
            </a:r>
            <a:endParaRP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name="">
    <p:spTree>
      <p:nvGrpSpPr>
        <p:cNvPr id="1" name=""/>
        <p:cNvGrpSpPr/>
        <p:nvPr/>
      </p:nvGrpSpPr>
      <p:grpSpPr>
        <a:xfrm>
          <a:off x="0" y="0"/>
          <a:ext cx="0" cy="0"/>
          <a:chOff x="0" y="0"/>
          <a:chExt cx="0" cy="0"/>
        </a:xfrm>
      </p:grpSpPr>
      <p:pic>
        <p:nvPicPr>
          <p:cNvPr id="2" name="Picture 2"/>
          <p:cNvPicPr>
            <a:picLocks noChangeAspect="true"/>
          </p:cNvPicPr>
          <p:nvPr/>
        </p:nvPicPr>
        <p:blipFill>
          <a:blip r:embed="rId2">
            <a:alphaModFix amt="100000"/>
          </a:blip>
          <a:srcRect b="0" l="440" r="440" t="0"/>
          <a:stretch>
            <a:fillRect/>
          </a:stretch>
        </p:blipFill>
        <p:spPr>
          <a:xfrm flipH="false" flipV="false" rot="0">
            <a:off x="0" y="0"/>
            <a:ext cx="12188952" cy="6858000"/>
          </a:xfrm>
          <a:prstGeom prst="rect">
            <a:avLst/>
          </a:prstGeom>
          <a:ln>
            <a:headEnd type="none"/>
            <a:tailEnd type="none"/>
          </a:ln>
        </p:spPr>
      </p:pic>
      <p:sp>
        <p:nvSpPr>
          <p:cNvPr id="3" name="AutoShape 3"/>
          <p:cNvSpPr/>
          <p:nvPr/>
        </p:nvSpPr>
        <p:spPr>
          <a:xfrm flipH="false" flipV="false" rot="0">
            <a:off x="0" y="0"/>
            <a:ext cx="12188952" cy="6858000"/>
          </a:xfrm>
          <a:prstGeom prst="rect">
            <a:avLst/>
          </a:prstGeom>
          <a:solidFill>
            <a:srgbClr val="0A1F3D">
              <a:alpha val="72156"/>
            </a:srgbClr>
          </a:solidFill>
          <a:ln>
            <a:headEnd type="none"/>
            <a:tailEnd type="none"/>
          </a:ln>
        </p:spPr>
      </p:sp>
      <p:sp>
        <p:nvSpPr>
          <p:cNvPr id="4" name="TextBox 4"/>
          <p:cNvSpPr txBox="true"/>
          <p:nvPr/>
        </p:nvSpPr>
        <p:spPr>
          <a:xfrm flipH="false" flipV="false" rot="0">
            <a:off x="4936882" y="1846957"/>
            <a:ext cx="7252070" cy="152400"/>
          </a:xfrm>
          <a:prstGeom prst="rect">
            <a:avLst/>
          </a:prstGeom>
          <a:ln>
            <a:headEnd type="none"/>
            <a:tailEnd type="none"/>
          </a:ln>
        </p:spPr>
        <p:txBody>
          <a:bodyPr anchor="t" anchorCtr="false" bIns="0" lIns="0" rIns="0" rtlCol="false" tIns="0" vert="horz" wrap="none"/>
          <a:lstStyle/>
          <a:p>
            <a:pPr algn="l">
              <a:defRPr/>
            </a:pPr>
            <a:r>
              <a:rPr b="false" i="false" lang="en-US" strike="noStrike" sz="1000">
                <a:ln/>
                <a:solidFill>
                  <a:srgbClr val="F1F3F5">
                    <a:alpha val="60000"/>
                  </a:srgbClr>
                </a:solidFill>
                <a:latin typeface="Alibaba PuHuiTi 3.0 55 Regular"/>
                <a:ea typeface="Alibaba PuHuiTi 3.0 55 Regular"/>
                <a:cs typeface="Alibaba PuHuiTi 3.0 55 Regular"/>
              </a:rPr>
              <a:t>E听说中学 App 完整技术分析报告</a:t>
            </a:r>
            <a:endParaRPr lang="en-US" sz="1100"/>
          </a:p>
        </p:txBody>
      </p:sp>
      <p:sp>
        <p:nvSpPr>
          <p:cNvPr id="5" name="TextBox 5"/>
          <p:cNvSpPr txBox="true"/>
          <p:nvPr/>
        </p:nvSpPr>
        <p:spPr>
          <a:xfrm flipH="false" flipV="false" rot="0">
            <a:off x="2034715" y="2332732"/>
            <a:ext cx="8119520" cy="1401961"/>
          </a:xfrm>
          <a:prstGeom prst="rect">
            <a:avLst/>
          </a:prstGeom>
          <a:ln>
            <a:headEnd type="none"/>
            <a:tailEnd type="none"/>
          </a:ln>
        </p:spPr>
        <p:txBody>
          <a:bodyPr anchor="t" anchorCtr="true" bIns="0" lIns="0" rIns="0" rtlCol="false" tIns="0" vert="horz" wrap="square"/>
          <a:lstStyle/>
          <a:p>
            <a:pPr algn="ctr">
              <a:defRPr/>
            </a:pPr>
            <a:r>
              <a:rPr b="true" i="false" lang="en-US" strike="noStrike" sz="4800">
                <a:ln/>
                <a:solidFill>
                  <a:srgbClr val="F1F3F5">
                    <a:alpha val="100000"/>
                  </a:srgbClr>
                </a:solidFill>
                <a:latin typeface="Alibaba PuHuiTi 3.0 55 Regular"/>
                <a:ea typeface="Alibaba PuHuiTi 3.0 55 Regular"/>
                <a:cs typeface="Alibaba PuHuiTi 3.0 55 Regular"/>
              </a:rPr>
              <a:t>报告生成日期</a:t>
            </a:r>
            <a:endParaRPr lang="en-US" sz="1100"/>
          </a:p>
          <a:p>
            <a:pPr algn="ctr"/>
            <a:r>
              <a:rPr b="true" i="false" strike="noStrike" sz="4800">
                <a:ln/>
                <a:solidFill>
                  <a:srgbClr val="F1F3F5">
                    <a:alpha val="100000"/>
                  </a:srgbClr>
                </a:solidFill>
                <a:latin typeface="Alibaba PuHuiTi 3.0 55 Regular"/>
                <a:ea typeface="Alibaba PuHuiTi 3.0 55 Regular"/>
                <a:cs typeface="Alibaba PuHuiTi 3.0 55 Regular"/>
              </a:rPr>
              <a:t>2026年8月29日</a:t>
            </a:r>
            <a:endParaRPr/>
          </a:p>
        </p:txBody>
      </p:sp>
      <p:sp>
        <p:nvSpPr>
          <p:cNvPr id="6" name="AutoShape 6"/>
          <p:cNvSpPr/>
          <p:nvPr/>
        </p:nvSpPr>
        <p:spPr>
          <a:xfrm flipH="false" flipV="false" rot="0">
            <a:off x="4253784" y="4420493"/>
            <a:ext cx="3681236" cy="609600"/>
          </a:xfrm>
          <a:prstGeom prst="roundRect">
            <a:avLst>
              <a:gd fmla="val 9375" name="adj"/>
            </a:avLst>
          </a:prstGeom>
          <a:ln w="9525">
            <a:solidFill>
              <a:srgbClr val="5B8CB8">
                <a:alpha val="100000"/>
              </a:srgbClr>
            </a:solidFill>
            <a:prstDash val="solid"/>
            <a:headEnd type="none"/>
            <a:tailEnd type="none"/>
          </a:ln>
        </p:spPr>
      </p:sp>
      <p:sp>
        <p:nvSpPr>
          <p:cNvPr id="7" name="AutoShape 7"/>
          <p:cNvSpPr/>
          <p:nvPr/>
        </p:nvSpPr>
        <p:spPr>
          <a:xfrm flipH="false" flipV="false" rot="0">
            <a:off x="4546902" y="4630043"/>
            <a:ext cx="190452" cy="190500"/>
          </a:xfrm>
          <a:custGeom>
            <a:rect b="b" l="l" r="r" t="t"/>
            <a:pathLst>
              <a:path h="10000" w="9998">
                <a:moveTo>
                  <a:pt x="2604" y="1372"/>
                </a:moveTo>
                <a:lnTo>
                  <a:pt x="1302" y="70"/>
                </a:lnTo>
                <a:cubicBezTo>
                  <a:pt x="1666" y="-62"/>
                  <a:pt x="2040" y="-85"/>
                  <a:pt x="2424" y="0"/>
                </a:cubicBezTo>
                <a:cubicBezTo>
                  <a:pt x="2807" y="85"/>
                  <a:pt x="3142" y="267"/>
                  <a:pt x="3430" y="547"/>
                </a:cubicBezTo>
                <a:cubicBezTo>
                  <a:pt x="3747" y="872"/>
                  <a:pt x="3937" y="1257"/>
                  <a:pt x="3999" y="1703"/>
                </a:cubicBezTo>
                <a:cubicBezTo>
                  <a:pt x="4061" y="2149"/>
                  <a:pt x="3987" y="2565"/>
                  <a:pt x="3778" y="2953"/>
                </a:cubicBezTo>
                <a:lnTo>
                  <a:pt x="9998" y="9186"/>
                </a:lnTo>
                <a:lnTo>
                  <a:pt x="9184" y="10000"/>
                </a:lnTo>
                <a:lnTo>
                  <a:pt x="2953" y="3779"/>
                </a:lnTo>
                <a:cubicBezTo>
                  <a:pt x="2565" y="3988"/>
                  <a:pt x="2149" y="4062"/>
                  <a:pt x="1703" y="4000"/>
                </a:cubicBezTo>
                <a:cubicBezTo>
                  <a:pt x="1257" y="3938"/>
                  <a:pt x="872" y="3748"/>
                  <a:pt x="546" y="3430"/>
                </a:cubicBezTo>
                <a:cubicBezTo>
                  <a:pt x="267" y="3143"/>
                  <a:pt x="85" y="2808"/>
                  <a:pt x="0" y="2424"/>
                </a:cubicBezTo>
                <a:cubicBezTo>
                  <a:pt x="-85" y="2040"/>
                  <a:pt x="-62" y="1666"/>
                  <a:pt x="70" y="1302"/>
                </a:cubicBezTo>
                <a:lnTo>
                  <a:pt x="1372" y="2605"/>
                </a:lnTo>
                <a:cubicBezTo>
                  <a:pt x="1542" y="2775"/>
                  <a:pt x="1748" y="2860"/>
                  <a:pt x="1988" y="2860"/>
                </a:cubicBezTo>
                <a:cubicBezTo>
                  <a:pt x="2228" y="2860"/>
                  <a:pt x="2433" y="2775"/>
                  <a:pt x="2604" y="2605"/>
                </a:cubicBezTo>
                <a:cubicBezTo>
                  <a:pt x="2774" y="2434"/>
                  <a:pt x="2860" y="2228"/>
                  <a:pt x="2860" y="1988"/>
                </a:cubicBezTo>
                <a:cubicBezTo>
                  <a:pt x="2860" y="1748"/>
                  <a:pt x="2774" y="1542"/>
                  <a:pt x="2604" y="1372"/>
                </a:cubicBezTo>
                <a:moveTo>
                  <a:pt x="7126" y="2186"/>
                </a:moveTo>
                <a:lnTo>
                  <a:pt x="7324" y="1163"/>
                </a:lnTo>
                <a:lnTo>
                  <a:pt x="9184" y="140"/>
                </a:lnTo>
                <a:lnTo>
                  <a:pt x="9998" y="953"/>
                </a:lnTo>
                <a:lnTo>
                  <a:pt x="8975" y="2802"/>
                </a:lnTo>
                <a:lnTo>
                  <a:pt x="7940" y="3012"/>
                </a:lnTo>
                <a:lnTo>
                  <a:pt x="6708" y="4244"/>
                </a:lnTo>
                <a:lnTo>
                  <a:pt x="5894" y="3430"/>
                </a:lnTo>
                <a:lnTo>
                  <a:pt x="7126" y="2186"/>
                </a:lnTo>
                <a:moveTo>
                  <a:pt x="337" y="8977"/>
                </a:moveTo>
                <a:lnTo>
                  <a:pt x="3430" y="5895"/>
                </a:lnTo>
                <a:lnTo>
                  <a:pt x="4243" y="6709"/>
                </a:lnTo>
                <a:lnTo>
                  <a:pt x="1163" y="9802"/>
                </a:lnTo>
                <a:cubicBezTo>
                  <a:pt x="1046" y="9910"/>
                  <a:pt x="908" y="9965"/>
                  <a:pt x="750" y="9965"/>
                </a:cubicBezTo>
                <a:cubicBezTo>
                  <a:pt x="591" y="9965"/>
                  <a:pt x="457" y="9910"/>
                  <a:pt x="349" y="9802"/>
                </a:cubicBezTo>
                <a:cubicBezTo>
                  <a:pt x="240" y="9694"/>
                  <a:pt x="182" y="9566"/>
                  <a:pt x="174" y="9419"/>
                </a:cubicBezTo>
                <a:cubicBezTo>
                  <a:pt x="166" y="9271"/>
                  <a:pt x="205" y="9139"/>
                  <a:pt x="291" y="9023"/>
                </a:cubicBezTo>
              </a:path>
            </a:pathLst>
          </a:custGeom>
          <a:solidFill>
            <a:srgbClr val="5B8CB8">
              <a:alpha val="100000"/>
            </a:srgbClr>
          </a:solidFill>
          <a:ln>
            <a:headEnd type="none"/>
            <a:tailEnd type="none"/>
          </a:ln>
        </p:spPr>
      </p:sp>
      <p:sp>
        <p:nvSpPr>
          <p:cNvPr id="8" name="TextBox 8"/>
          <p:cNvSpPr txBox="true"/>
          <p:nvPr/>
        </p:nvSpPr>
        <p:spPr>
          <a:xfrm flipH="false" flipV="false" rot="0">
            <a:off x="4868588" y="4639568"/>
            <a:ext cx="2790276"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F1F3F5">
                    <a:alpha val="90196"/>
                  </a:srgbClr>
                </a:solidFill>
                <a:latin typeface="FZYaYiHei GB18030L2 R"/>
                <a:ea typeface="FZYaYiHei GB18030L2 R"/>
                <a:cs typeface="FZYaYiHei GB18030L2 R"/>
              </a:rPr>
              <a:t>分析工具：apktool-m + logcat + Reqable</a:t>
            </a:r>
            <a:endParaRPr lang="en-US" sz="1100"/>
          </a:p>
        </p:txBody>
      </p:sp>
    </p:spTree>
  </p:cSld>
  <p:clrMapOvr>
    <a:masterClrMapping/>
  </p:clrMapOvr>
</p:sld>
</file>

<file path=ppt/slides/slide6.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Bug 1 Evidence</a:t>
            </a:r>
            <a:endParaRPr lang="en-US" sz="1100"/>
          </a:p>
        </p:txBody>
      </p:sp>
      <p:sp>
        <p:nvSpPr>
          <p:cNvPr id="4" name="TextBox 4"/>
          <p:cNvSpPr txBox="true"/>
          <p:nvPr/>
        </p:nvSpPr>
        <p:spPr>
          <a:xfrm flipH="false" flipV="false" rot="0">
            <a:off x="457086" y="752475"/>
            <a:ext cx="11274781" cy="466725"/>
          </a:xfrm>
          <a:prstGeom prst="rect">
            <a:avLst/>
          </a:prstGeom>
          <a:ln>
            <a:headEnd type="none"/>
            <a:tailEnd type="none"/>
          </a:ln>
        </p:spPr>
        <p:txBody>
          <a:bodyPr anchor="t" anchorCtr="false" bIns="0" lIns="0" rIns="0" rtlCol="false" tIns="0" vert="horz" wrap="none"/>
          <a:lstStyle/>
          <a:p>
            <a:pPr algn="l">
              <a:defRPr/>
            </a:pPr>
            <a:r>
              <a:rPr b="true" i="false" lang="en-US" strike="noStrike" sz="3300">
                <a:ln/>
                <a:solidFill>
                  <a:srgbClr val="0A1F3D">
                    <a:alpha val="100000"/>
                  </a:srgbClr>
                </a:solidFill>
                <a:latin typeface="Alibaba PuHuiTi 3.0 55 Regular"/>
                <a:ea typeface="Alibaba PuHuiTi 3.0 55 Regular"/>
                <a:cs typeface="Alibaba PuHuiTi 3.0 55 Regular"/>
              </a:rPr>
              <a:t>日志证据（UI 渲染灾难性卡顿）</a:t>
            </a:r>
            <a:endParaRPr lang="en-US" sz="1100"/>
          </a:p>
        </p:txBody>
      </p:sp>
      <p:sp>
        <p:nvSpPr>
          <p:cNvPr id="5" name="AutoShape 5"/>
          <p:cNvSpPr/>
          <p:nvPr/>
        </p:nvSpPr>
        <p:spPr>
          <a:xfrm flipH="false" flipV="false" rot="0">
            <a:off x="457086" y="1474441"/>
            <a:ext cx="11274781" cy="1352550"/>
          </a:xfrm>
          <a:prstGeom prst="rect">
            <a:avLst/>
          </a:prstGeom>
          <a:solidFill>
            <a:srgbClr val="E8EBEF">
              <a:alpha val="100000"/>
            </a:srgbClr>
          </a:solidFill>
          <a:ln>
            <a:headEnd type="none"/>
            <a:tailEnd type="none"/>
          </a:ln>
        </p:spPr>
      </p:sp>
      <p:sp>
        <p:nvSpPr>
          <p:cNvPr id="6" name="AutoShape 6"/>
          <p:cNvSpPr/>
          <p:nvPr/>
        </p:nvSpPr>
        <p:spPr>
          <a:xfrm flipH="false" flipV="false" rot="0">
            <a:off x="457086" y="1474441"/>
            <a:ext cx="9522" cy="1352550"/>
          </a:xfrm>
          <a:prstGeom prst="line">
            <a:avLst/>
          </a:prstGeom>
          <a:ln w="28575">
            <a:solidFill>
              <a:srgbClr val="5B8CB8">
                <a:alpha val="100000"/>
              </a:srgbClr>
            </a:solidFill>
            <a:prstDash val="solid"/>
            <a:headEnd type="none"/>
            <a:tailEnd type="none"/>
          </a:ln>
        </p:spPr>
      </p:sp>
      <p:sp>
        <p:nvSpPr>
          <p:cNvPr id="7" name="TextBox 7"/>
          <p:cNvSpPr txBox="true"/>
          <p:nvPr/>
        </p:nvSpPr>
        <p:spPr>
          <a:xfrm flipH="false" flipV="false" rot="0">
            <a:off x="752287" y="1722091"/>
            <a:ext cx="10979579" cy="857250"/>
          </a:xfrm>
          <a:prstGeom prst="rect">
            <a:avLst/>
          </a:prstGeom>
          <a:ln>
            <a:headEnd type="none"/>
            <a:tailEnd type="none"/>
          </a:ln>
        </p:spPr>
        <p:txBody>
          <a:bodyPr anchor="t" anchorCtr="false" bIns="0" lIns="0" rIns="0" rtlCol="false" tIns="0" vert="horz" wrap="square"/>
          <a:lstStyle/>
          <a:p>
            <a:pPr algn="l">
              <a:defRPr/>
            </a:pPr>
            <a:r>
              <a:rPr b="false" i="false" lang="en-US" strike="noStrike" sz="1500">
                <a:ln/>
                <a:solidFill>
                  <a:srgbClr val="0A1F3D">
                    <a:alpha val="70196"/>
                  </a:srgbClr>
                </a:solidFill>
                <a:latin typeface="Alibaba PuHuiTi 3.0 55 Regular"/>
                <a:ea typeface="Alibaba PuHuiTi 3.0 55 Regular"/>
                <a:cs typeface="Alibaba PuHuiTi 3.0 55 Regular"/>
              </a:rPr>
              <a:t>"Choreographer</a:t>
            </a:r>
            <a:r>
              <a:rPr b="false" i="false" strike="noStrike" sz="1500">
                <a:ln/>
                <a:solidFill>
                  <a:srgbClr val="0A1F3D">
                    <a:alpha val="100000"/>
                  </a:srgbClr>
                </a:solidFill>
                <a:latin typeface="Alibaba PuHuiTi 3.0 55 Regular"/>
                <a:ea typeface="Alibaba PuHuiTi 3.0 55 Regular"/>
                <a:cs typeface="Alibaba PuHuiTi 3.0 55 Regular"/>
              </a:rPr>
              <a:t>报告Skipped 7812 frames</a:t>
            </a:r>
            <a:r>
              <a:rPr b="false" i="false" strike="noStrike" sz="1500">
                <a:ln/>
                <a:solidFill>
                  <a:srgbClr val="0A1F3D">
                    <a:alpha val="70196"/>
                  </a:srgbClr>
                </a:solidFill>
                <a:latin typeface="Alibaba PuHuiTi 3.0 55 Regular"/>
                <a:ea typeface="Alibaba PuHuiTi 3.0 55 Regular"/>
                <a:cs typeface="Alibaba PuHuiTi 3.0 55 Regular"/>
              </a:rPr>
              <a:t>，按60fps计算累积卡顿达</a:t>
            </a:r>
            <a:r>
              <a:rPr b="false" i="false" strike="noStrike" sz="1500">
                <a:ln/>
                <a:solidFill>
                  <a:srgbClr val="0A1F3D">
                    <a:alpha val="100000"/>
                  </a:srgbClr>
                </a:solidFill>
                <a:latin typeface="Alibaba PuHuiTi 3.0 55 Regular"/>
                <a:ea typeface="Alibaba PuHuiTi 3.0 55 Regular"/>
                <a:cs typeface="Alibaba PuHuiTi 3.0 55 Regular"/>
              </a:rPr>
              <a:t>130秒</a:t>
            </a:r>
            <a:r>
              <a:rPr b="false" i="false" strike="noStrike" sz="1500">
                <a:ln/>
                <a:solidFill>
                  <a:srgbClr val="0A1F3D">
                    <a:alpha val="70196"/>
                  </a:srgbClr>
                </a:solidFill>
                <a:latin typeface="Alibaba PuHuiTi 3.0 55 Regular"/>
                <a:ea typeface="Alibaba PuHuiTi 3.0 55 Regular"/>
                <a:cs typeface="Alibaba PuHuiTi 3.0 55 Regular"/>
              </a:rPr>
              <a:t>，同时SurfaceFlinger报告DequeueBuffer timeout，</a:t>
            </a:r>
            <a:endParaRPr lang="en-US" sz="1100"/>
          </a:p>
          <a:p>
            <a:pPr algn="l"/>
            <a:r>
              <a:rPr b="false" i="false" strike="noStrike" sz="1500">
                <a:ln/>
                <a:solidFill>
                  <a:srgbClr val="0A1F3D">
                    <a:alpha val="70196"/>
                  </a:srgbClr>
                </a:solidFill>
                <a:latin typeface="Alibaba PuHuiTi 3.0 55 Regular"/>
                <a:ea typeface="Alibaba PuHuiTi 3.0 55 Regular"/>
                <a:cs typeface="Alibaba PuHuiTi 3.0 55 Regular"/>
              </a:rPr>
              <a:t>表明系统合成服务已无法及时获取应用渲染输出。双重证据证实</a:t>
            </a:r>
            <a:r>
              <a:rPr b="false" i="false" strike="noStrike" sz="1500">
                <a:ln/>
                <a:solidFill>
                  <a:srgbClr val="0A1F3D">
                    <a:alpha val="100000"/>
                  </a:srgbClr>
                </a:solidFill>
                <a:latin typeface="Alibaba PuHuiTi 3.0 55 Regular"/>
                <a:ea typeface="Alibaba PuHuiTi 3.0 55 Regular"/>
                <a:cs typeface="Alibaba PuHuiTi 3.0 55 Regular"/>
              </a:rPr>
              <a:t>SyncPracticeActivity</a:t>
            </a:r>
            <a:r>
              <a:rPr b="false" i="false" strike="noStrike" sz="1500">
                <a:ln/>
                <a:solidFill>
                  <a:srgbClr val="0A1F3D">
                    <a:alpha val="70196"/>
                  </a:srgbClr>
                </a:solidFill>
                <a:latin typeface="Alibaba PuHuiTi 3.0 55 Regular"/>
                <a:ea typeface="Alibaba PuHuiTi 3.0 55 Regular"/>
                <a:cs typeface="Alibaba PuHuiTi 3.0 55 Regular"/>
              </a:rPr>
              <a:t>页面存在灾难性UI线程阻塞，与</a:t>
            </a:r>
            <a:r>
              <a:rPr b="false" i="false" strike="noStrike" sz="1500">
                <a:ln/>
                <a:solidFill>
                  <a:srgbClr val="0A1F3D">
                    <a:alpha val="100000"/>
                  </a:srgbClr>
                </a:solidFill>
                <a:latin typeface="Alibaba PuHuiTi 3.0 55 Regular"/>
                <a:ea typeface="Alibaba PuHuiTi 3.0 55 Regular"/>
                <a:cs typeface="Alibaba PuHuiTi 3.0 55 Regular"/>
              </a:rPr>
              <a:t>10.6秒</a:t>
            </a:r>
            <a:r>
              <a:rPr b="false" i="false" strike="noStrike" sz="1500">
                <a:ln/>
                <a:solidFill>
                  <a:srgbClr val="0A1F3D">
                    <a:alpha val="70196"/>
                  </a:srgbClr>
                </a:solidFill>
                <a:latin typeface="Alibaba PuHuiTi 3.0 55 Regular"/>
                <a:ea typeface="Alibaba PuHuiTi 3.0 55 Regular"/>
                <a:cs typeface="Alibaba PuHuiTi 3.0 55 Regular"/>
              </a:rPr>
              <a:t>的主</a:t>
            </a:r>
            <a:endParaRPr/>
          </a:p>
          <a:p>
            <a:pPr algn="l"/>
            <a:r>
              <a:rPr b="false" i="false" strike="noStrike" sz="1500">
                <a:ln/>
                <a:solidFill>
                  <a:srgbClr val="0A1F3D">
                    <a:alpha val="70196"/>
                  </a:srgbClr>
                </a:solidFill>
                <a:latin typeface="Alibaba PuHuiTi 3.0 55 Regular"/>
                <a:ea typeface="Alibaba PuHuiTi 3.0 55 Regular"/>
                <a:cs typeface="Alibaba PuHuiTi 3.0 55 Regular"/>
              </a:rPr>
              <a:t>线程IO阻塞形成叠加效应，共同导致评分流程的全面瘫痪。"</a:t>
            </a:r>
            <a:endParaRPr/>
          </a:p>
        </p:txBody>
      </p:sp>
      <p:sp>
        <p:nvSpPr>
          <p:cNvPr id="8" name="AutoShape 8"/>
          <p:cNvSpPr/>
          <p:nvPr/>
        </p:nvSpPr>
        <p:spPr>
          <a:xfrm flipH="false" flipV="false" rot="0">
            <a:off x="457086" y="3093691"/>
            <a:ext cx="5523120" cy="2420838"/>
          </a:xfrm>
          <a:prstGeom prst="rect">
            <a:avLst/>
          </a:prstGeom>
          <a:solidFill>
            <a:srgbClr val="E8EBEF">
              <a:alpha val="100000"/>
            </a:srgbClr>
          </a:solidFill>
          <a:ln w="9525">
            <a:solidFill>
              <a:srgbClr val="C5CDD6">
                <a:alpha val="100000"/>
              </a:srgbClr>
            </a:solidFill>
            <a:prstDash val="solid"/>
            <a:headEnd type="none"/>
            <a:tailEnd type="none"/>
          </a:ln>
        </p:spPr>
      </p:sp>
      <p:sp>
        <p:nvSpPr>
          <p:cNvPr id="9" name="AutoShape 9"/>
          <p:cNvSpPr/>
          <p:nvPr/>
        </p:nvSpPr>
        <p:spPr>
          <a:xfrm flipH="false" flipV="false" rot="0">
            <a:off x="457086" y="3093691"/>
            <a:ext cx="5523120" cy="9525"/>
          </a:xfrm>
          <a:prstGeom prst="line">
            <a:avLst/>
          </a:prstGeom>
          <a:ln w="28575">
            <a:solidFill>
              <a:srgbClr val="5B8CB8">
                <a:alpha val="100000"/>
              </a:srgbClr>
            </a:solidFill>
            <a:prstDash val="solid"/>
            <a:headEnd type="none"/>
            <a:tailEnd type="none"/>
          </a:ln>
        </p:spPr>
      </p:sp>
      <p:sp>
        <p:nvSpPr>
          <p:cNvPr id="10" name="AutoShape 10"/>
          <p:cNvSpPr/>
          <p:nvPr/>
        </p:nvSpPr>
        <p:spPr>
          <a:xfrm flipH="false" flipV="false" rot="0">
            <a:off x="703632" y="3455641"/>
            <a:ext cx="266633" cy="26670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5B8CB8">
              <a:alpha val="100000"/>
            </a:srgbClr>
          </a:solidFill>
          <a:ln>
            <a:headEnd type="none"/>
            <a:tailEnd type="none"/>
          </a:ln>
        </p:spPr>
      </p:sp>
      <p:sp>
        <p:nvSpPr>
          <p:cNvPr id="11" name="TextBox 11"/>
          <p:cNvSpPr txBox="true"/>
          <p:nvPr/>
        </p:nvSpPr>
        <p:spPr>
          <a:xfrm flipH="false" flipV="false" rot="0">
            <a:off x="1054928" y="3515172"/>
            <a:ext cx="1280792"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Choreographer</a:t>
            </a:r>
            <a:endParaRPr lang="en-US" sz="1100"/>
          </a:p>
        </p:txBody>
      </p:sp>
      <p:sp>
        <p:nvSpPr>
          <p:cNvPr id="12" name="TextBox 12"/>
          <p:cNvSpPr txBox="true"/>
          <p:nvPr/>
        </p:nvSpPr>
        <p:spPr>
          <a:xfrm flipH="false" flipV="false" rot="0">
            <a:off x="733242" y="3950941"/>
            <a:ext cx="4970807" cy="342900"/>
          </a:xfrm>
          <a:prstGeom prst="rect">
            <a:avLst/>
          </a:prstGeom>
          <a:ln>
            <a:headEnd type="none"/>
            <a:tailEnd type="none"/>
          </a:ln>
        </p:spPr>
        <p:txBody>
          <a:bodyPr anchor="t" anchorCtr="false" bIns="0" lIns="0" rIns="0" rtlCol="false" tIns="0" vert="horz" wrap="none"/>
          <a:lstStyle/>
          <a:p>
            <a:pPr algn="l">
              <a:defRPr/>
            </a:pPr>
            <a:r>
              <a:rPr b="true" i="false" lang="en-US" strike="noStrike" sz="2400">
                <a:ln/>
                <a:solidFill>
                  <a:srgbClr val="0A1F3D">
                    <a:alpha val="100000"/>
                  </a:srgbClr>
                </a:solidFill>
                <a:latin typeface="Alibaba PuHuiTi 3.0 55 Regular"/>
                <a:ea typeface="Alibaba PuHuiTi 3.0 55 Regular"/>
                <a:cs typeface="Alibaba PuHuiTi 3.0 55 Regular"/>
              </a:rPr>
              <a:t>7812</a:t>
            </a:r>
            <a:r>
              <a:rPr b="true" i="false" strike="noStrike" sz="1200">
                <a:ln/>
                <a:solidFill>
                  <a:srgbClr val="0A1F3D">
                    <a:alpha val="60000"/>
                  </a:srgbClr>
                </a:solidFill>
                <a:latin typeface="Alibaba PuHuiTi 3.0 55 Regular"/>
                <a:ea typeface="Alibaba PuHuiTi 3.0 55 Regular"/>
                <a:cs typeface="Alibaba PuHuiTi 3.0 55 Regular"/>
              </a:rPr>
              <a:t>frames</a:t>
            </a:r>
            <a:endParaRPr lang="en-US" sz="1100"/>
          </a:p>
        </p:txBody>
      </p:sp>
      <p:sp>
        <p:nvSpPr>
          <p:cNvPr id="13" name="TextBox 13"/>
          <p:cNvSpPr txBox="true"/>
          <p:nvPr/>
        </p:nvSpPr>
        <p:spPr>
          <a:xfrm flipH="false" flipV="false" rot="0">
            <a:off x="733242" y="4497586"/>
            <a:ext cx="5246963" cy="456159"/>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FZYaYiHei GB18030L2 R"/>
                <a:ea typeface="FZYaYiHei GB18030L2 R"/>
                <a:cs typeface="FZYaYiHei GB18030L2 R"/>
              </a:rPr>
              <a:t>帧跳过灾难：Skipped 7812 frames ÷ 60fps ≈ </a:t>
            </a:r>
            <a:r>
              <a:rPr b="true" i="false" strike="noStrike" sz="1200">
                <a:ln/>
                <a:solidFill>
                  <a:srgbClr val="5B8CB8">
                    <a:alpha val="85098"/>
                  </a:srgbClr>
                </a:solidFill>
                <a:latin typeface="FZYaYiHei GB18030L2 R"/>
                <a:ea typeface="FZYaYiHei GB18030L2 R"/>
                <a:cs typeface="FZYaYiHei GB18030L2 R"/>
              </a:rPr>
              <a:t>130秒</a:t>
            </a:r>
            <a:r>
              <a:rPr b="false" i="false" strike="noStrike" sz="1200">
                <a:ln/>
                <a:solidFill>
                  <a:srgbClr val="0A1F3D">
                    <a:alpha val="85098"/>
                  </a:srgbClr>
                </a:solidFill>
                <a:latin typeface="FZYaYiHei GB18030L2 R"/>
                <a:ea typeface="FZYaYiHei GB18030L2 R"/>
                <a:cs typeface="FZYaYiHei GB18030L2 R"/>
              </a:rPr>
              <a:t> 累积卡顿，用户</a:t>
            </a:r>
            <a:endParaRPr lang="en-US" sz="1100"/>
          </a:p>
          <a:p>
            <a:pPr algn="l"/>
            <a:r>
              <a:rPr b="false" i="false" strike="noStrike" sz="1200">
                <a:ln/>
                <a:solidFill>
                  <a:srgbClr val="0A1F3D">
                    <a:alpha val="85098"/>
                  </a:srgbClr>
                </a:solidFill>
                <a:latin typeface="FZYaYiHei GB18030L2 R"/>
                <a:ea typeface="FZYaYiHei GB18030L2 R"/>
                <a:cs typeface="FZYaYiHei GB18030L2 R"/>
              </a:rPr>
              <a:t>体验完全不可接受</a:t>
            </a:r>
            <a:endParaRPr/>
          </a:p>
        </p:txBody>
      </p:sp>
      <p:sp>
        <p:nvSpPr>
          <p:cNvPr id="14" name="AutoShape 14"/>
          <p:cNvSpPr/>
          <p:nvPr/>
        </p:nvSpPr>
        <p:spPr>
          <a:xfrm flipH="false" flipV="false" rot="0">
            <a:off x="6208747" y="3093691"/>
            <a:ext cx="5523120" cy="2420838"/>
          </a:xfrm>
          <a:prstGeom prst="rect">
            <a:avLst/>
          </a:prstGeom>
          <a:solidFill>
            <a:srgbClr val="E8EBEF">
              <a:alpha val="100000"/>
            </a:srgbClr>
          </a:solidFill>
          <a:ln w="9525">
            <a:solidFill>
              <a:srgbClr val="C5CDD6">
                <a:alpha val="100000"/>
              </a:srgbClr>
            </a:solidFill>
            <a:prstDash val="solid"/>
            <a:headEnd type="none"/>
            <a:tailEnd type="none"/>
          </a:ln>
        </p:spPr>
      </p:sp>
      <p:sp>
        <p:nvSpPr>
          <p:cNvPr id="15" name="AutoShape 15"/>
          <p:cNvSpPr/>
          <p:nvPr/>
        </p:nvSpPr>
        <p:spPr>
          <a:xfrm flipH="false" flipV="false" rot="0">
            <a:off x="6208747" y="3093691"/>
            <a:ext cx="5523120" cy="9525"/>
          </a:xfrm>
          <a:prstGeom prst="line">
            <a:avLst/>
          </a:prstGeom>
          <a:ln w="28575">
            <a:solidFill>
              <a:srgbClr val="5B8CB8">
                <a:alpha val="100000"/>
              </a:srgbClr>
            </a:solidFill>
            <a:prstDash val="solid"/>
            <a:headEnd type="none"/>
            <a:tailEnd type="none"/>
          </a:ln>
        </p:spPr>
      </p:sp>
      <p:sp>
        <p:nvSpPr>
          <p:cNvPr id="16" name="AutoShape 16"/>
          <p:cNvSpPr/>
          <p:nvPr/>
        </p:nvSpPr>
        <p:spPr>
          <a:xfrm flipH="false" flipV="false" rot="0">
            <a:off x="6455294" y="3455641"/>
            <a:ext cx="266633" cy="26670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5499" y="2500"/>
                </a:moveTo>
                <a:lnTo>
                  <a:pt x="5499" y="5000"/>
                </a:lnTo>
                <a:lnTo>
                  <a:pt x="7498" y="5000"/>
                </a:lnTo>
                <a:lnTo>
                  <a:pt x="7498" y="6000"/>
                </a:lnTo>
                <a:lnTo>
                  <a:pt x="4499" y="6000"/>
                </a:lnTo>
                <a:lnTo>
                  <a:pt x="4499" y="2500"/>
                </a:lnTo>
              </a:path>
            </a:pathLst>
          </a:custGeom>
          <a:solidFill>
            <a:srgbClr val="5B8CB8">
              <a:alpha val="100000"/>
            </a:srgbClr>
          </a:solidFill>
          <a:ln>
            <a:headEnd type="none"/>
            <a:tailEnd type="none"/>
          </a:ln>
        </p:spPr>
      </p:sp>
      <p:sp>
        <p:nvSpPr>
          <p:cNvPr id="17" name="TextBox 17"/>
          <p:cNvSpPr txBox="true"/>
          <p:nvPr/>
        </p:nvSpPr>
        <p:spPr>
          <a:xfrm flipH="false" flipV="false" rot="0">
            <a:off x="6806589" y="3515172"/>
            <a:ext cx="1253861"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SurfaceFlinger</a:t>
            </a:r>
            <a:endParaRPr lang="en-US" sz="1100"/>
          </a:p>
        </p:txBody>
      </p:sp>
      <p:sp>
        <p:nvSpPr>
          <p:cNvPr id="18" name="TextBox 18"/>
          <p:cNvSpPr txBox="true"/>
          <p:nvPr/>
        </p:nvSpPr>
        <p:spPr>
          <a:xfrm flipH="false" flipV="false" rot="0">
            <a:off x="6484903" y="3960466"/>
            <a:ext cx="4970807" cy="554236"/>
          </a:xfrm>
          <a:prstGeom prst="rect">
            <a:avLst/>
          </a:prstGeom>
          <a:ln>
            <a:headEnd type="none"/>
            <a:tailEnd type="none"/>
          </a:ln>
        </p:spPr>
        <p:txBody>
          <a:bodyPr anchor="t" anchorCtr="false" bIns="0" lIns="0" rIns="0" rtlCol="false" tIns="0" vert="horz" wrap="none"/>
          <a:lstStyle/>
          <a:p>
            <a:pPr algn="l">
              <a:defRPr/>
            </a:pPr>
            <a:r>
              <a:rPr b="true" i="false" lang="en-US" strike="noStrike" sz="1800">
                <a:ln/>
                <a:solidFill>
                  <a:srgbClr val="0A1F3D">
                    <a:alpha val="100000"/>
                  </a:srgbClr>
                </a:solidFill>
                <a:latin typeface="Alibaba PuHuiTi 3.0 55 Regular"/>
                <a:ea typeface="Alibaba PuHuiTi 3.0 55 Regular"/>
                <a:cs typeface="Alibaba PuHuiTi 3.0 55 Regular"/>
              </a:rPr>
              <a:t>DequeueBuffer</a:t>
            </a:r>
            <a:endParaRPr lang="en-US" sz="1100"/>
          </a:p>
          <a:p>
            <a:pPr algn="l"/>
            <a:r>
              <a:rPr b="true" i="false" strike="noStrike" sz="1800">
                <a:ln/>
                <a:solidFill>
                  <a:srgbClr val="0A1F3D">
                    <a:alpha val="100000"/>
                  </a:srgbClr>
                </a:solidFill>
                <a:latin typeface="Alibaba PuHuiTi 3.0 55 Regular"/>
                <a:ea typeface="Alibaba PuHuiTi 3.0 55 Regular"/>
                <a:cs typeface="Alibaba PuHuiTi 3.0 55 Regular"/>
              </a:rPr>
              <a:t>timeout</a:t>
            </a:r>
            <a:endParaRPr/>
          </a:p>
        </p:txBody>
      </p:sp>
      <p:sp>
        <p:nvSpPr>
          <p:cNvPr id="19" name="TextBox 19"/>
          <p:cNvSpPr txBox="true"/>
          <p:nvPr/>
        </p:nvSpPr>
        <p:spPr>
          <a:xfrm flipH="false" flipV="false" rot="0">
            <a:off x="6484903" y="4726037"/>
            <a:ext cx="5246963" cy="456159"/>
          </a:xfrm>
          <a:prstGeom prst="rect">
            <a:avLst/>
          </a:prstGeom>
          <a:ln>
            <a:headEnd type="none"/>
            <a:tailEnd type="none"/>
          </a:ln>
        </p:spPr>
        <p:txBody>
          <a:bodyPr anchor="t" anchorCtr="false" bIns="0" lIns="0" rIns="0" rtlCol="false" tIns="0" vert="horz" wrap="square"/>
          <a:lstStyle/>
          <a:p>
            <a:pPr algn="l">
              <a:defRPr/>
            </a:pPr>
            <a:r>
              <a:rPr b="false" i="false" lang="en-US" strike="noStrike" sz="1200">
                <a:ln/>
                <a:solidFill>
                  <a:srgbClr val="0A1F3D">
                    <a:alpha val="85098"/>
                  </a:srgbClr>
                </a:solidFill>
                <a:latin typeface="FZYaYiHei GB18030L2 R"/>
                <a:ea typeface="FZYaYiHei GB18030L2 R"/>
                <a:cs typeface="FZYaYiHei GB18030L2 R"/>
              </a:rPr>
              <a:t>系统合成超时：SurfaceFlinger等待应用渲染超时，系统层面已无法维</a:t>
            </a:r>
            <a:endParaRPr lang="en-US" sz="1100"/>
          </a:p>
          <a:p>
            <a:pPr algn="l"/>
            <a:r>
              <a:rPr b="false" i="false" strike="noStrike" sz="1200">
                <a:ln/>
                <a:solidFill>
                  <a:srgbClr val="0A1F3D">
                    <a:alpha val="85098"/>
                  </a:srgbClr>
                </a:solidFill>
                <a:latin typeface="FZYaYiHei GB18030L2 R"/>
                <a:ea typeface="FZYaYiHei GB18030L2 R"/>
                <a:cs typeface="FZYaYiHei GB18030L2 R"/>
              </a:rPr>
              <a:t>持正常显示合成</a:t>
            </a:r>
            <a:endParaRPr/>
          </a:p>
        </p:txBody>
      </p:sp>
      <p:sp>
        <p:nvSpPr>
          <p:cNvPr id="20" name="AutoShape 20"/>
          <p:cNvSpPr/>
          <p:nvPr/>
        </p:nvSpPr>
        <p:spPr>
          <a:xfrm flipH="false" flipV="false" rot="0">
            <a:off x="457086" y="5743128"/>
            <a:ext cx="5523120" cy="1114872"/>
          </a:xfrm>
          <a:prstGeom prst="rect">
            <a:avLst/>
          </a:prstGeom>
          <a:solidFill>
            <a:srgbClr val="E8EBEF">
              <a:alpha val="100000"/>
            </a:srgbClr>
          </a:solidFill>
          <a:ln w="9525">
            <a:solidFill>
              <a:srgbClr val="C5CDD6">
                <a:alpha val="100000"/>
              </a:srgbClr>
            </a:solidFill>
            <a:prstDash val="solid"/>
            <a:headEnd type="none"/>
            <a:tailEnd type="none"/>
          </a:ln>
        </p:spPr>
      </p:sp>
      <p:sp>
        <p:nvSpPr>
          <p:cNvPr id="21" name="AutoShape 21"/>
          <p:cNvSpPr/>
          <p:nvPr/>
        </p:nvSpPr>
        <p:spPr>
          <a:xfrm flipH="false" flipV="false" rot="0">
            <a:off x="457086" y="5743128"/>
            <a:ext cx="5523120" cy="9525"/>
          </a:xfrm>
          <a:prstGeom prst="line">
            <a:avLst/>
          </a:prstGeom>
          <a:ln w="28575">
            <a:solidFill>
              <a:srgbClr val="5B8CB8">
                <a:alpha val="100000"/>
              </a:srgbClr>
            </a:solidFill>
            <a:prstDash val="solid"/>
            <a:headEnd type="none"/>
            <a:tailEnd type="none"/>
          </a:ln>
        </p:spPr>
      </p:sp>
      <p:sp>
        <p:nvSpPr>
          <p:cNvPr id="22" name="AutoShape 22"/>
          <p:cNvSpPr/>
          <p:nvPr/>
        </p:nvSpPr>
        <p:spPr>
          <a:xfrm flipH="false" flipV="false" rot="0">
            <a:off x="703632" y="6105078"/>
            <a:ext cx="266633" cy="266700"/>
          </a:xfrm>
          <a:custGeom>
            <a:rect b="b" l="l" r="r" t="t"/>
            <a:pathLst>
              <a:path h="10000" w="9998">
                <a:moveTo>
                  <a:pt x="4545" y="0"/>
                </a:moveTo>
                <a:lnTo>
                  <a:pt x="5453" y="0"/>
                </a:lnTo>
                <a:lnTo>
                  <a:pt x="5453" y="1391"/>
                </a:lnTo>
                <a:cubicBezTo>
                  <a:pt x="5992" y="1457"/>
                  <a:pt x="6491" y="1636"/>
                  <a:pt x="6949" y="1927"/>
                </a:cubicBezTo>
                <a:cubicBezTo>
                  <a:pt x="7406" y="2218"/>
                  <a:pt x="7780" y="2592"/>
                  <a:pt x="8071" y="3050"/>
                </a:cubicBezTo>
                <a:cubicBezTo>
                  <a:pt x="8361" y="3507"/>
                  <a:pt x="8540" y="4005"/>
                  <a:pt x="8607" y="4545"/>
                </a:cubicBezTo>
                <a:lnTo>
                  <a:pt x="9998" y="4545"/>
                </a:lnTo>
                <a:lnTo>
                  <a:pt x="9998" y="5455"/>
                </a:lnTo>
                <a:lnTo>
                  <a:pt x="8607" y="5455"/>
                </a:lnTo>
                <a:cubicBezTo>
                  <a:pt x="8540" y="5994"/>
                  <a:pt x="8361" y="6492"/>
                  <a:pt x="8071" y="6950"/>
                </a:cubicBezTo>
                <a:cubicBezTo>
                  <a:pt x="7780" y="7407"/>
                  <a:pt x="7406" y="7781"/>
                  <a:pt x="6949" y="8073"/>
                </a:cubicBezTo>
                <a:cubicBezTo>
                  <a:pt x="6491" y="8363"/>
                  <a:pt x="5992" y="8542"/>
                  <a:pt x="5453" y="8609"/>
                </a:cubicBezTo>
                <a:lnTo>
                  <a:pt x="5453" y="10000"/>
                </a:lnTo>
                <a:lnTo>
                  <a:pt x="4545" y="10000"/>
                </a:lnTo>
                <a:lnTo>
                  <a:pt x="4545" y="8609"/>
                </a:lnTo>
                <a:cubicBezTo>
                  <a:pt x="4005" y="8542"/>
                  <a:pt x="3507" y="8363"/>
                  <a:pt x="3049" y="8073"/>
                </a:cubicBezTo>
                <a:cubicBezTo>
                  <a:pt x="2591" y="7781"/>
                  <a:pt x="2217" y="7407"/>
                  <a:pt x="1927" y="6950"/>
                </a:cubicBezTo>
                <a:cubicBezTo>
                  <a:pt x="1636" y="6492"/>
                  <a:pt x="1457" y="5994"/>
                  <a:pt x="1391" y="5455"/>
                </a:cubicBezTo>
                <a:lnTo>
                  <a:pt x="0" y="5455"/>
                </a:lnTo>
                <a:lnTo>
                  <a:pt x="0" y="4545"/>
                </a:lnTo>
                <a:lnTo>
                  <a:pt x="1391" y="4545"/>
                </a:lnTo>
                <a:cubicBezTo>
                  <a:pt x="1457" y="4005"/>
                  <a:pt x="1636" y="3507"/>
                  <a:pt x="1927" y="3050"/>
                </a:cubicBezTo>
                <a:cubicBezTo>
                  <a:pt x="2217" y="2592"/>
                  <a:pt x="2591" y="2218"/>
                  <a:pt x="3049" y="1927"/>
                </a:cubicBezTo>
                <a:cubicBezTo>
                  <a:pt x="3507" y="1636"/>
                  <a:pt x="4005" y="1457"/>
                  <a:pt x="4545" y="1391"/>
                </a:cubicBezTo>
                <a:lnTo>
                  <a:pt x="4545" y="0"/>
                </a:lnTo>
                <a:moveTo>
                  <a:pt x="4999" y="2273"/>
                </a:moveTo>
                <a:cubicBezTo>
                  <a:pt x="4508" y="2273"/>
                  <a:pt x="4051" y="2397"/>
                  <a:pt x="3627" y="2645"/>
                </a:cubicBezTo>
                <a:cubicBezTo>
                  <a:pt x="3214" y="2887"/>
                  <a:pt x="2887" y="3215"/>
                  <a:pt x="2645" y="3627"/>
                </a:cubicBezTo>
                <a:cubicBezTo>
                  <a:pt x="2396" y="4051"/>
                  <a:pt x="2272" y="4509"/>
                  <a:pt x="2272" y="5000"/>
                </a:cubicBezTo>
                <a:cubicBezTo>
                  <a:pt x="2272" y="5490"/>
                  <a:pt x="2396" y="5948"/>
                  <a:pt x="2645" y="6373"/>
                </a:cubicBezTo>
                <a:cubicBezTo>
                  <a:pt x="2887" y="6785"/>
                  <a:pt x="3214" y="7112"/>
                  <a:pt x="3627" y="7355"/>
                </a:cubicBezTo>
                <a:cubicBezTo>
                  <a:pt x="4051" y="7603"/>
                  <a:pt x="4508" y="7727"/>
                  <a:pt x="4999" y="7727"/>
                </a:cubicBezTo>
                <a:cubicBezTo>
                  <a:pt x="5489" y="7727"/>
                  <a:pt x="5947" y="7603"/>
                  <a:pt x="6371" y="7355"/>
                </a:cubicBezTo>
                <a:cubicBezTo>
                  <a:pt x="6783" y="7112"/>
                  <a:pt x="7111" y="6785"/>
                  <a:pt x="7353" y="6373"/>
                </a:cubicBezTo>
                <a:cubicBezTo>
                  <a:pt x="7601" y="5948"/>
                  <a:pt x="7726" y="5490"/>
                  <a:pt x="7726" y="5000"/>
                </a:cubicBezTo>
                <a:cubicBezTo>
                  <a:pt x="7726" y="4509"/>
                  <a:pt x="7601" y="4051"/>
                  <a:pt x="7353" y="3627"/>
                </a:cubicBezTo>
                <a:cubicBezTo>
                  <a:pt x="7111" y="3215"/>
                  <a:pt x="6783" y="2887"/>
                  <a:pt x="6371" y="2645"/>
                </a:cubicBezTo>
                <a:cubicBezTo>
                  <a:pt x="5947" y="2397"/>
                  <a:pt x="5489" y="2273"/>
                  <a:pt x="4999" y="2273"/>
                </a:cubicBezTo>
                <a:moveTo>
                  <a:pt x="4999" y="4091"/>
                </a:moveTo>
                <a:cubicBezTo>
                  <a:pt x="5162" y="4091"/>
                  <a:pt x="5313" y="4132"/>
                  <a:pt x="5453" y="4214"/>
                </a:cubicBezTo>
                <a:cubicBezTo>
                  <a:pt x="5593" y="4295"/>
                  <a:pt x="5703" y="4405"/>
                  <a:pt x="5785" y="4545"/>
                </a:cubicBezTo>
                <a:cubicBezTo>
                  <a:pt x="5867" y="4685"/>
                  <a:pt x="5908" y="4836"/>
                  <a:pt x="5908" y="5000"/>
                </a:cubicBezTo>
                <a:cubicBezTo>
                  <a:pt x="5908" y="5163"/>
                  <a:pt x="5867" y="5315"/>
                  <a:pt x="5785" y="5455"/>
                </a:cubicBezTo>
                <a:cubicBezTo>
                  <a:pt x="5703" y="5594"/>
                  <a:pt x="5593" y="5704"/>
                  <a:pt x="5453" y="5786"/>
                </a:cubicBezTo>
                <a:cubicBezTo>
                  <a:pt x="5313" y="5868"/>
                  <a:pt x="5162" y="5909"/>
                  <a:pt x="4999" y="5909"/>
                </a:cubicBezTo>
                <a:cubicBezTo>
                  <a:pt x="4835" y="5909"/>
                  <a:pt x="4684" y="5868"/>
                  <a:pt x="4545" y="5786"/>
                </a:cubicBezTo>
                <a:cubicBezTo>
                  <a:pt x="4405" y="5704"/>
                  <a:pt x="4294" y="5594"/>
                  <a:pt x="4213" y="5455"/>
                </a:cubicBezTo>
                <a:cubicBezTo>
                  <a:pt x="4131" y="5315"/>
                  <a:pt x="4090" y="5163"/>
                  <a:pt x="4090" y="5000"/>
                </a:cubicBezTo>
                <a:cubicBezTo>
                  <a:pt x="4090" y="4836"/>
                  <a:pt x="4131" y="4685"/>
                  <a:pt x="4213" y="4545"/>
                </a:cubicBezTo>
                <a:cubicBezTo>
                  <a:pt x="4294" y="4405"/>
                  <a:pt x="4405" y="4295"/>
                  <a:pt x="4545" y="4214"/>
                </a:cubicBezTo>
                <a:cubicBezTo>
                  <a:pt x="4684" y="4132"/>
                  <a:pt x="4835" y="4091"/>
                  <a:pt x="4999" y="4091"/>
                </a:cubicBezTo>
              </a:path>
            </a:pathLst>
          </a:custGeom>
          <a:solidFill>
            <a:srgbClr val="5B8CB8">
              <a:alpha val="100000"/>
            </a:srgbClr>
          </a:solidFill>
          <a:ln>
            <a:headEnd type="none"/>
            <a:tailEnd type="none"/>
          </a:ln>
        </p:spPr>
      </p:sp>
      <p:sp>
        <p:nvSpPr>
          <p:cNvPr id="23" name="TextBox 23"/>
          <p:cNvSpPr txBox="true"/>
          <p:nvPr/>
        </p:nvSpPr>
        <p:spPr>
          <a:xfrm flipH="false" flipV="false" rot="0">
            <a:off x="1054928" y="6164609"/>
            <a:ext cx="645157"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Activity</a:t>
            </a:r>
            <a:endParaRPr lang="en-US" sz="1100"/>
          </a:p>
        </p:txBody>
      </p:sp>
      <p:sp>
        <p:nvSpPr>
          <p:cNvPr id="24" name="TextBox 24"/>
          <p:cNvSpPr txBox="true"/>
          <p:nvPr/>
        </p:nvSpPr>
        <p:spPr>
          <a:xfrm flipH="false" flipV="false" rot="0">
            <a:off x="733242" y="6600378"/>
            <a:ext cx="4970807" cy="238125"/>
          </a:xfrm>
          <a:prstGeom prst="rect">
            <a:avLst/>
          </a:prstGeom>
          <a:ln>
            <a:headEnd type="none"/>
            <a:tailEnd type="none"/>
          </a:ln>
        </p:spPr>
        <p:txBody>
          <a:bodyPr anchor="t" anchorCtr="false" bIns="0" lIns="0" rIns="0" rtlCol="false" tIns="0" vert="horz" wrap="none"/>
          <a:lstStyle/>
          <a:p>
            <a:pPr algn="l">
              <a:defRPr/>
            </a:pPr>
            <a:r>
              <a:rPr b="true" i="false" lang="en-US" strike="noStrike" sz="1600">
                <a:ln/>
                <a:solidFill>
                  <a:srgbClr val="0A1F3D">
                    <a:alpha val="100000"/>
                  </a:srgbClr>
                </a:solidFill>
                <a:latin typeface="Alibaba PuHuiTi 3.0 55 Regular"/>
                <a:ea typeface="Alibaba PuHuiTi 3.0 55 Regular"/>
                <a:cs typeface="Alibaba PuHuiTi 3.0 55 Regular"/>
              </a:rPr>
              <a:t>SyncPracticeActivity</a:t>
            </a:r>
            <a:endParaRPr lang="en-US" sz="1100"/>
          </a:p>
        </p:txBody>
      </p:sp>
      <p:sp>
        <p:nvSpPr>
          <p:cNvPr id="25" name="AutoShape 25"/>
          <p:cNvSpPr/>
          <p:nvPr/>
        </p:nvSpPr>
        <p:spPr>
          <a:xfrm flipH="false" flipV="false" rot="0">
            <a:off x="6208747" y="5743128"/>
            <a:ext cx="5523118" cy="1114872"/>
          </a:xfrm>
          <a:prstGeom prst="rect">
            <a:avLst/>
          </a:prstGeom>
          <a:solidFill>
            <a:srgbClr val="E8EBEF">
              <a:alpha val="100000"/>
            </a:srgbClr>
          </a:solidFill>
          <a:ln w="9525">
            <a:solidFill>
              <a:srgbClr val="C5CDD6">
                <a:alpha val="100000"/>
              </a:srgbClr>
            </a:solidFill>
            <a:prstDash val="solid"/>
            <a:headEnd type="none"/>
            <a:tailEnd type="none"/>
          </a:ln>
        </p:spPr>
      </p:sp>
      <p:sp>
        <p:nvSpPr>
          <p:cNvPr id="26" name="AutoShape 26"/>
          <p:cNvSpPr/>
          <p:nvPr/>
        </p:nvSpPr>
        <p:spPr>
          <a:xfrm flipH="false" flipV="false" rot="0">
            <a:off x="6208747" y="5743128"/>
            <a:ext cx="5523120" cy="9525"/>
          </a:xfrm>
          <a:prstGeom prst="line">
            <a:avLst/>
          </a:prstGeom>
          <a:ln w="28575">
            <a:solidFill>
              <a:srgbClr val="5B8CB8">
                <a:alpha val="100000"/>
              </a:srgbClr>
            </a:solidFill>
            <a:prstDash val="solid"/>
            <a:headEnd type="none"/>
            <a:tailEnd type="none"/>
          </a:ln>
        </p:spPr>
      </p:sp>
      <p:sp>
        <p:nvSpPr>
          <p:cNvPr id="27" name="AutoShape 27"/>
          <p:cNvSpPr/>
          <p:nvPr/>
        </p:nvSpPr>
        <p:spPr>
          <a:xfrm flipH="false" flipV="false" rot="0">
            <a:off x="6455294" y="6105078"/>
            <a:ext cx="266633" cy="266700"/>
          </a:xfrm>
          <a:custGeom>
            <a:rect b="b" l="l" r="r" t="t"/>
            <a:pathLst>
              <a:path h="10000" w="9998">
                <a:moveTo>
                  <a:pt x="5415" y="254"/>
                </a:moveTo>
                <a:lnTo>
                  <a:pt x="9955" y="9188"/>
                </a:lnTo>
                <a:cubicBezTo>
                  <a:pt x="10018" y="9310"/>
                  <a:pt x="10032" y="9444"/>
                  <a:pt x="9998" y="9589"/>
                </a:cubicBezTo>
                <a:cubicBezTo>
                  <a:pt x="9963" y="9733"/>
                  <a:pt x="9888" y="9844"/>
                  <a:pt x="9774" y="9924"/>
                </a:cubicBezTo>
                <a:cubicBezTo>
                  <a:pt x="9704" y="9974"/>
                  <a:pt x="9625" y="10000"/>
                  <a:pt x="9536" y="10000"/>
                </a:cubicBezTo>
                <a:lnTo>
                  <a:pt x="476" y="10000"/>
                </a:lnTo>
                <a:cubicBezTo>
                  <a:pt x="342" y="10000"/>
                  <a:pt x="230" y="9946"/>
                  <a:pt x="138" y="9838"/>
                </a:cubicBezTo>
                <a:cubicBezTo>
                  <a:pt x="46" y="9729"/>
                  <a:pt x="0" y="9603"/>
                  <a:pt x="0" y="9459"/>
                </a:cubicBezTo>
                <a:cubicBezTo>
                  <a:pt x="0" y="9357"/>
                  <a:pt x="19" y="9267"/>
                  <a:pt x="57" y="9188"/>
                </a:cubicBezTo>
                <a:lnTo>
                  <a:pt x="4597" y="254"/>
                </a:lnTo>
                <a:cubicBezTo>
                  <a:pt x="4660" y="124"/>
                  <a:pt x="4755" y="40"/>
                  <a:pt x="4882" y="0"/>
                </a:cubicBezTo>
                <a:cubicBezTo>
                  <a:pt x="5009" y="-40"/>
                  <a:pt x="5130" y="-23"/>
                  <a:pt x="5244" y="49"/>
                </a:cubicBezTo>
                <a:cubicBezTo>
                  <a:pt x="5320" y="99"/>
                  <a:pt x="5377" y="168"/>
                  <a:pt x="5415" y="254"/>
                </a:cubicBezTo>
                <a:moveTo>
                  <a:pt x="5006" y="1608"/>
                </a:moveTo>
                <a:lnTo>
                  <a:pt x="1294" y="8917"/>
                </a:lnTo>
                <a:lnTo>
                  <a:pt x="8718" y="8917"/>
                </a:lnTo>
                <a:lnTo>
                  <a:pt x="5006" y="1608"/>
                </a:lnTo>
                <a:moveTo>
                  <a:pt x="4530" y="8376"/>
                </a:moveTo>
                <a:lnTo>
                  <a:pt x="4530" y="7293"/>
                </a:lnTo>
                <a:lnTo>
                  <a:pt x="5482" y="7293"/>
                </a:lnTo>
                <a:lnTo>
                  <a:pt x="5482" y="8376"/>
                </a:lnTo>
                <a:lnTo>
                  <a:pt x="4530" y="8376"/>
                </a:lnTo>
                <a:moveTo>
                  <a:pt x="4530" y="6210"/>
                </a:moveTo>
                <a:lnTo>
                  <a:pt x="4530" y="3503"/>
                </a:lnTo>
                <a:lnTo>
                  <a:pt x="5482" y="3503"/>
                </a:lnTo>
                <a:lnTo>
                  <a:pt x="5482" y="6210"/>
                </a:lnTo>
              </a:path>
            </a:pathLst>
          </a:custGeom>
          <a:solidFill>
            <a:srgbClr val="5B8CB8">
              <a:alpha val="100000"/>
            </a:srgbClr>
          </a:solidFill>
          <a:ln>
            <a:headEnd type="none"/>
            <a:tailEnd type="none"/>
          </a:ln>
        </p:spPr>
      </p:sp>
      <p:sp>
        <p:nvSpPr>
          <p:cNvPr id="28" name="TextBox 28"/>
          <p:cNvSpPr txBox="true"/>
          <p:nvPr/>
        </p:nvSpPr>
        <p:spPr>
          <a:xfrm flipH="false" flipV="false" rot="0">
            <a:off x="6806589" y="6164609"/>
            <a:ext cx="1073229"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Performance</a:t>
            </a:r>
            <a:endParaRPr lang="en-US" sz="1100"/>
          </a:p>
        </p:txBody>
      </p:sp>
      <p:sp>
        <p:nvSpPr>
          <p:cNvPr id="29" name="TextBox 29"/>
          <p:cNvSpPr txBox="true"/>
          <p:nvPr/>
        </p:nvSpPr>
        <p:spPr>
          <a:xfrm flipH="false" flipV="false" rot="0">
            <a:off x="6484903" y="6590853"/>
            <a:ext cx="4970807" cy="267147"/>
          </a:xfrm>
          <a:prstGeom prst="rect">
            <a:avLst/>
          </a:prstGeom>
          <a:ln>
            <a:headEnd type="none"/>
            <a:tailEnd type="none"/>
          </a:ln>
        </p:spPr>
        <p:txBody>
          <a:bodyPr anchor="t" anchorCtr="false" bIns="0" lIns="0" rIns="0" rtlCol="false" tIns="0" vert="horz" wrap="none"/>
          <a:lstStyle/>
          <a:p>
            <a:pPr algn="l">
              <a:defRPr/>
            </a:pPr>
            <a:r>
              <a:rPr b="true" i="false" lang="en-US" strike="noStrike" sz="1900">
                <a:ln/>
                <a:solidFill>
                  <a:srgbClr val="0A1F3D">
                    <a:alpha val="100000"/>
                  </a:srgbClr>
                </a:solidFill>
                <a:latin typeface="Alibaba PuHuiTi 3.0 55 Regular"/>
                <a:ea typeface="Alibaba PuHuiTi 3.0 55 Regular"/>
                <a:cs typeface="Alibaba PuHuiTi 3.0 55 Regular"/>
              </a:rPr>
              <a:t>性能死亡螺旋</a:t>
            </a:r>
            <a:endParaRPr lang="en-US" sz="1100"/>
          </a:p>
        </p:txBody>
      </p:sp>
    </p:spTree>
  </p:cSld>
  <p:clrMapOvr>
    <a:masterClrMapping/>
  </p:clrMapOvr>
</p:sld>
</file>

<file path=ppt/slides/slide7.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Bug Analysis 01</a:t>
            </a:r>
            <a:endParaRPr lang="en-US" sz="1100"/>
          </a:p>
        </p:txBody>
      </p:sp>
      <p:sp>
        <p:nvSpPr>
          <p:cNvPr id="4" name="TextBox 4"/>
          <p:cNvSpPr txBox="true"/>
          <p:nvPr/>
        </p:nvSpPr>
        <p:spPr>
          <a:xfrm flipH="false" flipV="false" rot="0">
            <a:off x="457086" y="700088"/>
            <a:ext cx="11274781" cy="390525"/>
          </a:xfrm>
          <a:prstGeom prst="rect">
            <a:avLst/>
          </a:prstGeom>
          <a:ln>
            <a:headEnd type="none"/>
            <a:tailEnd type="none"/>
          </a:ln>
        </p:spPr>
        <p:txBody>
          <a:bodyPr anchor="t" anchorCtr="false" bIns="0" lIns="0" rIns="0" rtlCol="false" tIns="0" vert="horz" wrap="none"/>
          <a:lstStyle/>
          <a:p>
            <a:pPr algn="l">
              <a:defRPr/>
            </a:pPr>
            <a:r>
              <a:rPr b="true" i="false" lang="en-US" strike="noStrike" sz="2700">
                <a:ln/>
                <a:solidFill>
                  <a:srgbClr val="0A1F3D">
                    <a:alpha val="100000"/>
                  </a:srgbClr>
                </a:solidFill>
                <a:latin typeface="Alibaba PuHuiTi 3.0 55 Regular"/>
                <a:ea typeface="Alibaba PuHuiTi 3.0 55 Regular"/>
                <a:cs typeface="Alibaba PuHuiTi 3.0 55 Regular"/>
              </a:rPr>
              <a:t>Bug 1：日志证据（停止录音但未发送结束信号）</a:t>
            </a:r>
            <a:endParaRPr lang="en-US" sz="1100"/>
          </a:p>
        </p:txBody>
      </p:sp>
      <p:sp>
        <p:nvSpPr>
          <p:cNvPr id="5" name="AutoShape 5"/>
          <p:cNvSpPr/>
          <p:nvPr/>
        </p:nvSpPr>
        <p:spPr>
          <a:xfrm flipH="false" flipV="false" rot="0">
            <a:off x="457086" y="1292423"/>
            <a:ext cx="11274781" cy="1033462"/>
          </a:xfrm>
          <a:prstGeom prst="rect">
            <a:avLst/>
          </a:prstGeom>
          <a:solidFill>
            <a:srgbClr val="E8EBEF">
              <a:alpha val="100000"/>
            </a:srgbClr>
          </a:solidFill>
          <a:ln>
            <a:headEnd type="none"/>
            <a:tailEnd type="none"/>
          </a:ln>
        </p:spPr>
      </p:sp>
      <p:sp>
        <p:nvSpPr>
          <p:cNvPr id="6" name="AutoShape 6"/>
          <p:cNvSpPr/>
          <p:nvPr/>
        </p:nvSpPr>
        <p:spPr>
          <a:xfrm flipH="false" flipV="false" rot="0">
            <a:off x="457086" y="1292423"/>
            <a:ext cx="9522" cy="1033462"/>
          </a:xfrm>
          <a:prstGeom prst="line">
            <a:avLst/>
          </a:prstGeom>
          <a:ln w="28575">
            <a:solidFill>
              <a:srgbClr val="5B8CB8">
                <a:alpha val="100000"/>
              </a:srgbClr>
            </a:solidFill>
            <a:prstDash val="solid"/>
            <a:headEnd type="none"/>
            <a:tailEnd type="none"/>
          </a:ln>
        </p:spPr>
      </p:sp>
      <p:sp>
        <p:nvSpPr>
          <p:cNvPr id="7" name="TextBox 7"/>
          <p:cNvSpPr txBox="true"/>
          <p:nvPr/>
        </p:nvSpPr>
        <p:spPr>
          <a:xfrm flipH="false" flipV="false" rot="0">
            <a:off x="676106" y="1482923"/>
            <a:ext cx="11512846" cy="647700"/>
          </a:xfrm>
          <a:prstGeom prst="rect">
            <a:avLst/>
          </a:prstGeom>
          <a:ln>
            <a:headEnd type="none"/>
            <a:tailEnd type="none"/>
          </a:ln>
        </p:spPr>
        <p:txBody>
          <a:bodyPr anchor="t" anchorCtr="false" bIns="0" lIns="0" rIns="0" rtlCol="false" tIns="0" vert="horz" wrap="square"/>
          <a:lstStyle/>
          <a:p>
            <a:pPr algn="l">
              <a:defRPr/>
            </a:pPr>
            <a:r>
              <a:rPr b="true" i="false" lang="en-US" strike="noStrike" sz="1100">
                <a:ln/>
                <a:solidFill>
                  <a:srgbClr val="5B8CB8">
                    <a:alpha val="90196"/>
                  </a:srgbClr>
                </a:solidFill>
                <a:latin typeface="FZYaYiHei GB18030L2 R"/>
                <a:ea typeface="FZYaYiHei GB18030L2 R"/>
                <a:cs typeface="FZYaYiHei GB18030L2 R"/>
              </a:rPr>
              <a:t>核心发现：</a:t>
            </a:r>
            <a:r>
              <a:rPr b="false" i="false" strike="noStrike" sz="1100">
                <a:ln/>
                <a:solidFill>
                  <a:srgbClr val="0A1F3D">
                    <a:alpha val="90196"/>
                  </a:srgbClr>
                </a:solidFill>
                <a:latin typeface="FZYaYiHei GB18030L2 R"/>
                <a:ea typeface="FZYaYiHei GB18030L2 R"/>
                <a:cs typeface="FZYaYiHei GB18030L2 R"/>
              </a:rPr>
              <a:t>日志清晰呈现协议层信号缺失：AudioRecord.stop()成功执行且SpeexEncodeRelease完成本地资源释放，但全网检索不到任何endFlag=true的网络请求记录。讯</a:t>
            </a:r>
            <a:endParaRPr lang="en-US" sz="1100"/>
          </a:p>
          <a:p>
            <a:pPr algn="l"/>
            <a:r>
              <a:rPr b="false" i="false" strike="noStrike" sz="1100">
                <a:ln/>
                <a:solidFill>
                  <a:srgbClr val="0A1F3D">
                    <a:alpha val="90196"/>
                  </a:srgbClr>
                </a:solidFill>
                <a:latin typeface="FZYaYiHei GB18030L2 R"/>
                <a:ea typeface="FZYaYiHei GB18030L2 R"/>
                <a:cs typeface="FZYaYiHei GB18030L2 R"/>
              </a:rPr>
              <a:t>飞SDK协议明确要求客户端在最后一个音频包设置endFlag=8为true，该信号缺失导致服务器持续等待流结束，客户端超时计时器先于服务器响应到期，形成"双端等待死</a:t>
            </a:r>
            <a:endParaRPr/>
          </a:p>
          <a:p>
            <a:pPr algn="l"/>
            <a:r>
              <a:rPr b="false" i="false" strike="noStrike" sz="1100">
                <a:ln/>
                <a:solidFill>
                  <a:srgbClr val="0A1F3D">
                    <a:alpha val="90196"/>
                  </a:srgbClr>
                </a:solidFill>
                <a:latin typeface="FZYaYiHei GB18030L2 R"/>
                <a:ea typeface="FZYaYiHei GB18030L2 R"/>
                <a:cs typeface="FZYaYiHei GB18030L2 R"/>
              </a:rPr>
              <a:t>锁"。</a:t>
            </a:r>
            <a:endParaRPr/>
          </a:p>
        </p:txBody>
      </p:sp>
      <p:sp>
        <p:nvSpPr>
          <p:cNvPr id="8" name="TextBox 8"/>
          <p:cNvSpPr txBox="true"/>
          <p:nvPr/>
        </p:nvSpPr>
        <p:spPr>
          <a:xfrm flipH="false" flipV="false" rot="0">
            <a:off x="457086" y="2535436"/>
            <a:ext cx="4602550"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关键证据链</a:t>
            </a:r>
            <a:endParaRPr lang="en-US" sz="1100"/>
          </a:p>
        </p:txBody>
      </p:sp>
      <p:sp>
        <p:nvSpPr>
          <p:cNvPr id="9" name="AutoShape 9"/>
          <p:cNvSpPr/>
          <p:nvPr/>
        </p:nvSpPr>
        <p:spPr>
          <a:xfrm flipH="false" flipV="false" rot="0">
            <a:off x="457086" y="2825948"/>
            <a:ext cx="4602550" cy="716161"/>
          </a:xfrm>
          <a:prstGeom prst="roundRect">
            <a:avLst>
              <a:gd fmla="val 6793" name="adj"/>
            </a:avLst>
          </a:prstGeom>
          <a:solidFill>
            <a:srgbClr val="E8EBEF">
              <a:alpha val="100000"/>
            </a:srgbClr>
          </a:solidFill>
          <a:ln w="9525">
            <a:solidFill>
              <a:srgbClr val="C5CDD6">
                <a:alpha val="100000"/>
              </a:srgbClr>
            </a:solidFill>
            <a:prstDash val="solid"/>
            <a:headEnd type="none"/>
            <a:tailEnd type="none"/>
          </a:ln>
        </p:spPr>
      </p:sp>
      <p:sp>
        <p:nvSpPr>
          <p:cNvPr id="10" name="AutoShape 10"/>
          <p:cNvSpPr/>
          <p:nvPr/>
        </p:nvSpPr>
        <p:spPr>
          <a:xfrm flipH="false" flipV="false" rot="0">
            <a:off x="602083" y="3025973"/>
            <a:ext cx="152362" cy="152400"/>
          </a:xfrm>
          <a:custGeom>
            <a:rect b="b" l="l" r="r" t="t"/>
            <a:pathLst>
              <a:path h="10000" w="9998">
                <a:moveTo>
                  <a:pt x="825" y="3538"/>
                </a:moveTo>
                <a:lnTo>
                  <a:pt x="3749" y="7641"/>
                </a:lnTo>
                <a:lnTo>
                  <a:pt x="9173" y="0"/>
                </a:lnTo>
                <a:lnTo>
                  <a:pt x="9998" y="1179"/>
                </a:lnTo>
                <a:lnTo>
                  <a:pt x="3749" y="10000"/>
                </a:lnTo>
                <a:lnTo>
                  <a:pt x="0" y="4701"/>
                </a:lnTo>
              </a:path>
            </a:pathLst>
          </a:custGeom>
          <a:solidFill>
            <a:srgbClr val="5B8CB8">
              <a:alpha val="100000"/>
            </a:srgbClr>
          </a:solidFill>
          <a:ln>
            <a:headEnd type="none"/>
            <a:tailEnd type="none"/>
          </a:ln>
        </p:spPr>
      </p:sp>
      <p:sp>
        <p:nvSpPr>
          <p:cNvPr id="11" name="TextBox 11"/>
          <p:cNvSpPr txBox="true"/>
          <p:nvPr/>
        </p:nvSpPr>
        <p:spPr>
          <a:xfrm flipH="false" flipV="false" rot="0">
            <a:off x="832782" y="2997398"/>
            <a:ext cx="4021372" cy="152400"/>
          </a:xfrm>
          <a:prstGeom prst="rect">
            <a:avLst/>
          </a:prstGeom>
          <a:ln>
            <a:headEnd type="none"/>
            <a:tailEnd type="none"/>
          </a:ln>
        </p:spPr>
        <p:txBody>
          <a:bodyPr anchor="t" anchorCtr="false" bIns="0" lIns="0" rIns="0" rtlCol="false" tIns="0" vert="horz" wrap="none"/>
          <a:lstStyle/>
          <a:p>
            <a:pPr algn="l">
              <a:defRPr/>
            </a:pPr>
            <a:r>
              <a:rPr b="true" i="false" lang="en-US" strike="noStrike" sz="1000">
                <a:ln/>
                <a:solidFill>
                  <a:srgbClr val="0A1F3D">
                    <a:alpha val="100000"/>
                  </a:srgbClr>
                </a:solidFill>
                <a:latin typeface="Alibaba PuHuiTi 3.0 55 Regular"/>
                <a:ea typeface="Alibaba PuHuiTi 3.0 55 Regular"/>
                <a:cs typeface="Alibaba PuHuiTi 3.0 55 Regular"/>
              </a:rPr>
              <a:t>本地录音正常终止</a:t>
            </a:r>
            <a:endParaRPr lang="en-US" sz="1100"/>
          </a:p>
        </p:txBody>
      </p:sp>
      <p:sp>
        <p:nvSpPr>
          <p:cNvPr id="12" name="TextBox 12"/>
          <p:cNvSpPr txBox="true"/>
          <p:nvPr/>
        </p:nvSpPr>
        <p:spPr>
          <a:xfrm flipH="false" flipV="false" rot="0">
            <a:off x="832782" y="3220194"/>
            <a:ext cx="4049940"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AudioRecord.stop() mSessionID=21697执行成功，Speex编码器正常释放</a:t>
            </a:r>
            <a:endParaRPr lang="en-US" sz="1100"/>
          </a:p>
        </p:txBody>
      </p:sp>
      <p:sp>
        <p:nvSpPr>
          <p:cNvPr id="13" name="AutoShape 13"/>
          <p:cNvSpPr/>
          <p:nvPr/>
        </p:nvSpPr>
        <p:spPr>
          <a:xfrm flipH="false" flipV="false" rot="0">
            <a:off x="457086" y="3637360"/>
            <a:ext cx="4602550" cy="716161"/>
          </a:xfrm>
          <a:prstGeom prst="roundRect">
            <a:avLst>
              <a:gd fmla="val 6793" name="adj"/>
            </a:avLst>
          </a:prstGeom>
          <a:solidFill>
            <a:srgbClr val="E8EBEF">
              <a:alpha val="100000"/>
            </a:srgbClr>
          </a:solidFill>
          <a:ln w="9525">
            <a:solidFill>
              <a:srgbClr val="C5CDD6">
                <a:alpha val="100000"/>
              </a:srgbClr>
            </a:solidFill>
            <a:prstDash val="solid"/>
            <a:headEnd type="none"/>
            <a:tailEnd type="none"/>
          </a:ln>
        </p:spPr>
      </p:sp>
      <p:sp>
        <p:nvSpPr>
          <p:cNvPr id="14" name="AutoShape 14"/>
          <p:cNvSpPr/>
          <p:nvPr/>
        </p:nvSpPr>
        <p:spPr>
          <a:xfrm flipH="false" flipV="false" rot="0">
            <a:off x="602083" y="3837385"/>
            <a:ext cx="152362" cy="152400"/>
          </a:xfrm>
          <a:custGeom>
            <a:rect b="b" l="l" r="r" t="t"/>
            <a:pathLst>
              <a:path h="10000" w="9998">
                <a:moveTo>
                  <a:pt x="1116" y="0"/>
                </a:moveTo>
                <a:lnTo>
                  <a:pt x="4999" y="3884"/>
                </a:lnTo>
                <a:lnTo>
                  <a:pt x="8882" y="0"/>
                </a:lnTo>
                <a:lnTo>
                  <a:pt x="9998" y="1116"/>
                </a:lnTo>
                <a:lnTo>
                  <a:pt x="6115" y="5000"/>
                </a:lnTo>
                <a:lnTo>
                  <a:pt x="9998" y="8884"/>
                </a:lnTo>
                <a:lnTo>
                  <a:pt x="8882" y="10000"/>
                </a:lnTo>
                <a:lnTo>
                  <a:pt x="4999" y="6116"/>
                </a:lnTo>
                <a:lnTo>
                  <a:pt x="1116" y="10000"/>
                </a:lnTo>
                <a:lnTo>
                  <a:pt x="0" y="8884"/>
                </a:lnTo>
                <a:lnTo>
                  <a:pt x="3883" y="5000"/>
                </a:lnTo>
                <a:lnTo>
                  <a:pt x="0" y="1116"/>
                </a:lnTo>
              </a:path>
            </a:pathLst>
          </a:custGeom>
          <a:solidFill>
            <a:srgbClr val="C45C5C">
              <a:alpha val="100000"/>
            </a:srgbClr>
          </a:solidFill>
          <a:ln>
            <a:headEnd type="none"/>
            <a:tailEnd type="none"/>
          </a:ln>
        </p:spPr>
      </p:sp>
      <p:sp>
        <p:nvSpPr>
          <p:cNvPr id="15" name="TextBox 15"/>
          <p:cNvSpPr txBox="true"/>
          <p:nvPr/>
        </p:nvSpPr>
        <p:spPr>
          <a:xfrm flipH="false" flipV="false" rot="0">
            <a:off x="832782" y="3808810"/>
            <a:ext cx="3422192" cy="152400"/>
          </a:xfrm>
          <a:prstGeom prst="rect">
            <a:avLst/>
          </a:prstGeom>
          <a:ln>
            <a:headEnd type="none"/>
            <a:tailEnd type="none"/>
          </a:ln>
        </p:spPr>
        <p:txBody>
          <a:bodyPr anchor="t" anchorCtr="false" bIns="0" lIns="0" rIns="0" rtlCol="false" tIns="0" vert="horz" wrap="none"/>
          <a:lstStyle/>
          <a:p>
            <a:pPr algn="l">
              <a:defRPr/>
            </a:pPr>
            <a:r>
              <a:rPr b="true" i="false" lang="en-US" strike="noStrike" sz="1000">
                <a:ln/>
                <a:solidFill>
                  <a:srgbClr val="0A1F3D">
                    <a:alpha val="100000"/>
                  </a:srgbClr>
                </a:solidFill>
                <a:latin typeface="Alibaba PuHuiTi 3.0 55 Regular"/>
                <a:ea typeface="Alibaba PuHuiTi 3.0 55 Regular"/>
                <a:cs typeface="Alibaba PuHuiTi 3.0 55 Regular"/>
              </a:rPr>
              <a:t>网络信号完全缺失</a:t>
            </a:r>
            <a:endParaRPr lang="en-US" sz="1100"/>
          </a:p>
        </p:txBody>
      </p:sp>
      <p:sp>
        <p:nvSpPr>
          <p:cNvPr id="16" name="TextBox 16"/>
          <p:cNvSpPr txBox="true"/>
          <p:nvPr/>
        </p:nvSpPr>
        <p:spPr>
          <a:xfrm flipH="false" flipV="false" rot="0">
            <a:off x="832782" y="4031605"/>
            <a:ext cx="3450759"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无任何endFlag=true的POST请求记录，协议层结束信号未发送</a:t>
            </a:r>
            <a:endParaRPr lang="en-US" sz="1100"/>
          </a:p>
        </p:txBody>
      </p:sp>
      <p:sp>
        <p:nvSpPr>
          <p:cNvPr id="17" name="AutoShape 17"/>
          <p:cNvSpPr/>
          <p:nvPr/>
        </p:nvSpPr>
        <p:spPr>
          <a:xfrm flipH="false" flipV="false" rot="0">
            <a:off x="457086" y="4448771"/>
            <a:ext cx="4602550" cy="716161"/>
          </a:xfrm>
          <a:prstGeom prst="roundRect">
            <a:avLst>
              <a:gd fmla="val 6793" name="adj"/>
            </a:avLst>
          </a:prstGeom>
          <a:solidFill>
            <a:srgbClr val="E8EBEF">
              <a:alpha val="100000"/>
            </a:srgbClr>
          </a:solidFill>
          <a:ln w="9525">
            <a:solidFill>
              <a:srgbClr val="C5CDD6">
                <a:alpha val="100000"/>
              </a:srgbClr>
            </a:solidFill>
            <a:prstDash val="solid"/>
            <a:headEnd type="none"/>
            <a:tailEnd type="none"/>
          </a:ln>
        </p:spPr>
      </p:sp>
      <p:sp>
        <p:nvSpPr>
          <p:cNvPr id="18" name="AutoShape 18"/>
          <p:cNvSpPr/>
          <p:nvPr/>
        </p:nvSpPr>
        <p:spPr>
          <a:xfrm flipH="false" flipV="false" rot="0">
            <a:off x="602083" y="4648796"/>
            <a:ext cx="152362" cy="15240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5499" y="2500"/>
                </a:moveTo>
                <a:lnTo>
                  <a:pt x="5499" y="5000"/>
                </a:lnTo>
                <a:lnTo>
                  <a:pt x="7499" y="5000"/>
                </a:lnTo>
                <a:lnTo>
                  <a:pt x="7499" y="6000"/>
                </a:lnTo>
                <a:lnTo>
                  <a:pt x="4499" y="6000"/>
                </a:lnTo>
                <a:lnTo>
                  <a:pt x="4499" y="2500"/>
                </a:lnTo>
              </a:path>
            </a:pathLst>
          </a:custGeom>
          <a:solidFill>
            <a:srgbClr val="5B8CB8">
              <a:alpha val="100000"/>
            </a:srgbClr>
          </a:solidFill>
          <a:ln>
            <a:headEnd type="none"/>
            <a:tailEnd type="none"/>
          </a:ln>
        </p:spPr>
      </p:sp>
      <p:sp>
        <p:nvSpPr>
          <p:cNvPr id="19" name="TextBox 19"/>
          <p:cNvSpPr txBox="true"/>
          <p:nvPr/>
        </p:nvSpPr>
        <p:spPr>
          <a:xfrm flipH="false" flipV="false" rot="0">
            <a:off x="832782" y="4620221"/>
            <a:ext cx="3466233" cy="152400"/>
          </a:xfrm>
          <a:prstGeom prst="rect">
            <a:avLst/>
          </a:prstGeom>
          <a:ln>
            <a:headEnd type="none"/>
            <a:tailEnd type="none"/>
          </a:ln>
        </p:spPr>
        <p:txBody>
          <a:bodyPr anchor="t" anchorCtr="false" bIns="0" lIns="0" rIns="0" rtlCol="false" tIns="0" vert="horz" wrap="none"/>
          <a:lstStyle/>
          <a:p>
            <a:pPr algn="l">
              <a:defRPr/>
            </a:pPr>
            <a:r>
              <a:rPr b="true" i="false" lang="en-US" strike="noStrike" sz="1000">
                <a:ln/>
                <a:solidFill>
                  <a:srgbClr val="0A1F3D">
                    <a:alpha val="100000"/>
                  </a:srgbClr>
                </a:solidFill>
                <a:latin typeface="Alibaba PuHuiTi 3.0 55 Regular"/>
                <a:ea typeface="Alibaba PuHuiTi 3.0 55 Regular"/>
                <a:cs typeface="Alibaba PuHuiTi 3.0 55 Regular"/>
              </a:rPr>
              <a:t>服务器端持续等待</a:t>
            </a:r>
            <a:endParaRPr lang="en-US" sz="1100"/>
          </a:p>
        </p:txBody>
      </p:sp>
      <p:sp>
        <p:nvSpPr>
          <p:cNvPr id="20" name="TextBox 20"/>
          <p:cNvSpPr txBox="true"/>
          <p:nvPr/>
        </p:nvSpPr>
        <p:spPr>
          <a:xfrm flipH="false" flipV="false" rot="0">
            <a:off x="832782" y="4843015"/>
            <a:ext cx="3494801"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因收不到流结束信号，服务器保持连接等待，无法返回评分结果</a:t>
            </a:r>
            <a:endParaRPr lang="en-US" sz="1100"/>
          </a:p>
        </p:txBody>
      </p:sp>
      <p:sp>
        <p:nvSpPr>
          <p:cNvPr id="21" name="AutoShape 21"/>
          <p:cNvSpPr/>
          <p:nvPr/>
        </p:nvSpPr>
        <p:spPr>
          <a:xfrm flipH="false" flipV="false" rot="0">
            <a:off x="457086" y="5260181"/>
            <a:ext cx="4602550" cy="716161"/>
          </a:xfrm>
          <a:prstGeom prst="roundRect">
            <a:avLst>
              <a:gd fmla="val 6793" name="adj"/>
            </a:avLst>
          </a:prstGeom>
          <a:solidFill>
            <a:srgbClr val="E8EBEF">
              <a:alpha val="100000"/>
            </a:srgbClr>
          </a:solidFill>
          <a:ln w="9525">
            <a:solidFill>
              <a:srgbClr val="C5CDD6">
                <a:alpha val="100000"/>
              </a:srgbClr>
            </a:solidFill>
            <a:prstDash val="solid"/>
            <a:headEnd type="none"/>
            <a:tailEnd type="none"/>
          </a:ln>
        </p:spPr>
      </p:sp>
      <p:sp>
        <p:nvSpPr>
          <p:cNvPr id="22" name="AutoShape 22"/>
          <p:cNvSpPr/>
          <p:nvPr/>
        </p:nvSpPr>
        <p:spPr>
          <a:xfrm flipH="false" flipV="false" rot="0">
            <a:off x="602083" y="5460206"/>
            <a:ext cx="152362" cy="15240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C45C5C">
              <a:alpha val="100000"/>
            </a:srgbClr>
          </a:solidFill>
          <a:ln>
            <a:headEnd type="none"/>
            <a:tailEnd type="none"/>
          </a:ln>
        </p:spPr>
      </p:sp>
      <p:sp>
        <p:nvSpPr>
          <p:cNvPr id="23" name="TextBox 23"/>
          <p:cNvSpPr txBox="true"/>
          <p:nvPr/>
        </p:nvSpPr>
        <p:spPr>
          <a:xfrm flipH="false" flipV="false" rot="0">
            <a:off x="832782" y="5431631"/>
            <a:ext cx="2983555" cy="152400"/>
          </a:xfrm>
          <a:prstGeom prst="rect">
            <a:avLst/>
          </a:prstGeom>
          <a:ln>
            <a:headEnd type="none"/>
            <a:tailEnd type="none"/>
          </a:ln>
        </p:spPr>
        <p:txBody>
          <a:bodyPr anchor="t" anchorCtr="false" bIns="0" lIns="0" rIns="0" rtlCol="false" tIns="0" vert="horz" wrap="none"/>
          <a:lstStyle/>
          <a:p>
            <a:pPr algn="l">
              <a:defRPr/>
            </a:pPr>
            <a:r>
              <a:rPr b="true" i="false" lang="en-US" strike="noStrike" sz="1000">
                <a:ln/>
                <a:solidFill>
                  <a:srgbClr val="0A1F3D">
                    <a:alpha val="100000"/>
                  </a:srgbClr>
                </a:solidFill>
                <a:latin typeface="Alibaba PuHuiTi 3.0 55 Regular"/>
                <a:ea typeface="Alibaba PuHuiTi 3.0 55 Regular"/>
                <a:cs typeface="Alibaba PuHuiTi 3.0 55 Regular"/>
              </a:rPr>
              <a:t>超时机制触发</a:t>
            </a:r>
            <a:endParaRPr lang="en-US" sz="1100"/>
          </a:p>
        </p:txBody>
      </p:sp>
      <p:sp>
        <p:nvSpPr>
          <p:cNvPr id="24" name="TextBox 24"/>
          <p:cNvSpPr txBox="true"/>
          <p:nvPr/>
        </p:nvSpPr>
        <p:spPr>
          <a:xfrm flipH="false" flipV="false" rot="0">
            <a:off x="832782" y="5654427"/>
            <a:ext cx="3012124"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客户端本地超时计时器到期，触发"打分超时"Toast提示</a:t>
            </a:r>
            <a:endParaRPr lang="en-US" sz="1100"/>
          </a:p>
        </p:txBody>
      </p:sp>
      <p:sp>
        <p:nvSpPr>
          <p:cNvPr id="25" name="TextBox 25"/>
          <p:cNvSpPr txBox="true"/>
          <p:nvPr/>
        </p:nvSpPr>
        <p:spPr>
          <a:xfrm flipH="false" flipV="false" rot="0">
            <a:off x="5288178" y="2535436"/>
            <a:ext cx="6443539" cy="114300"/>
          </a:xfrm>
          <a:prstGeom prst="rect">
            <a:avLst/>
          </a:prstGeom>
          <a:ln>
            <a:headEnd type="none"/>
            <a:tailEnd type="none"/>
          </a:ln>
        </p:spPr>
        <p:txBody>
          <a:bodyPr anchor="t" anchorCtr="false" bIns="0" lIns="0" rIns="0" rtlCol="false" tIns="0" vert="horz" wrap="none"/>
          <a:lstStyle/>
          <a:p>
            <a:pPr algn="l">
              <a:defRPr/>
            </a:pPr>
            <a:r>
              <a:rPr b="false" i="false" lang="en-US" strike="noStrike" sz="800">
                <a:ln/>
                <a:solidFill>
                  <a:srgbClr val="0A1F3D">
                    <a:alpha val="50196"/>
                  </a:srgbClr>
                </a:solidFill>
                <a:latin typeface="Alibaba PuHuiTi 3.0 55 Regular"/>
                <a:ea typeface="Alibaba PuHuiTi 3.0 55 Regular"/>
                <a:cs typeface="Alibaba PuHuiTi 3.0 55 Regular"/>
              </a:rPr>
              <a:t>事件序列分析（10:13:56 - 10:13:59）</a:t>
            </a:r>
            <a:endParaRPr lang="en-US" sz="1100"/>
          </a:p>
        </p:txBody>
      </p:sp>
      <p:sp>
        <p:nvSpPr>
          <p:cNvPr id="26" name="AutoShape 26"/>
          <p:cNvSpPr/>
          <p:nvPr/>
        </p:nvSpPr>
        <p:spPr>
          <a:xfrm flipH="false" flipV="false" rot="0">
            <a:off x="5288178" y="2749748"/>
            <a:ext cx="6443539" cy="3651052"/>
          </a:xfrm>
          <a:prstGeom prst="roundRect">
            <a:avLst>
              <a:gd fmla="val 261" name="adj"/>
            </a:avLst>
          </a:prstGeom>
          <a:solidFill>
            <a:srgbClr val="E8EBEF">
              <a:alpha val="100000"/>
            </a:srgbClr>
          </a:solidFill>
          <a:ln w="9525">
            <a:solidFill>
              <a:srgbClr val="C5CDD6">
                <a:alpha val="100000"/>
              </a:srgbClr>
            </a:solidFill>
            <a:prstDash val="solid"/>
            <a:headEnd type="none"/>
            <a:tailEnd type="none"/>
          </a:ln>
        </p:spPr>
      </p:sp>
      <p:graphicFrame>
        <p:nvGraphicFramePr>
          <p:cNvPr id="27" name="Table 27"/>
          <p:cNvGraphicFramePr>
            <a:graphicFrameLocks noGrp="true"/>
          </p:cNvGraphicFramePr>
          <p:nvPr/>
        </p:nvGraphicFramePr>
        <p:xfrm>
          <a:off x="5297701" y="2759273"/>
          <a:ext cx="6424494" cy="2281238"/>
        </p:xfrm>
        <a:graphic>
          <a:graphicData uri="http://schemas.openxmlformats.org/drawingml/2006/table">
            <a:tbl>
              <a:tblPr/>
              <a:tblGrid>
                <a:gridCol w="1409700"/>
                <a:gridCol w="3073400"/>
                <a:gridCol w="1917700"/>
              </a:tblGrid>
              <a:tr h="355600">
                <a:tc gridSpan="1" rowSpan="1">
                  <a:txBody>
                    <a:bodyPr anchor="ctr" anchorCtr="false" bIns="95250" lIns="114300" rIns="114300" rot="0" tIns="95250" vert="horz" wrap="square"/>
                    <a:p>
                      <a:pPr algn="l">
                        <a:defRPr b="true" i="false" strike="noStrike" sz="900">
                          <a:ln/>
                          <a:solidFill>
                            <a:srgbClr val="F1F3F5">
                              <a:alpha val="100000"/>
                            </a:srgbClr>
                          </a:solidFill>
                          <a:latin typeface="&quot;Alibaba PuHuiTi 3.0 55 Regular&quot;, sans-serif"/>
                          <a:ea typeface="&quot;Alibaba PuHuiTi 3.0 55 Regular&quot;, sans-serif"/>
                          <a:cs typeface="&quot;Alibaba PuHuiTi 3.0 55 Regular&quot;, sans-serif"/>
                        </a:defRPr>
                      </a:pPr>
                      <a:r>
                        <a:rPr b="true" i="false" strike="noStrike" sz="900">
                          <a:ln/>
                          <a:solidFill>
                            <a:srgbClr val="F1F3F5">
                              <a:alpha val="100000"/>
                            </a:srgbClr>
                          </a:solidFill>
                          <a:latin typeface="&quot;Alibaba PuHuiTi 3.0 55 Regular&quot;, sans-serif"/>
                          <a:ea typeface="&quot;Alibaba PuHuiTi 3.0 55 Regular&quot;, sans-serif"/>
                          <a:cs typeface="&quot;Alibaba PuHuiTi 3.0 55 Regular&quot;, sans-serif"/>
                        </a:rPr>
                        <a:t>时间戳</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0A1F3D">
                        <a:alpha val="100000"/>
                      </a:srgbClr>
                    </a:solidFill>
                  </a:tcPr>
                </a:tc>
                <a:tc gridSpan="1" rowSpan="1">
                  <a:txBody>
                    <a:bodyPr anchor="ctr" anchorCtr="false" bIns="95250" lIns="114300" rIns="114300" rot="0" tIns="95250" vert="horz" wrap="square"/>
                    <a:p>
                      <a:pPr algn="l">
                        <a:defRPr b="true" i="false" strike="noStrike" sz="900">
                          <a:ln/>
                          <a:solidFill>
                            <a:srgbClr val="F1F3F5">
                              <a:alpha val="100000"/>
                            </a:srgbClr>
                          </a:solidFill>
                          <a:latin typeface="&quot;Alibaba PuHuiTi 3.0 55 Regular&quot;, sans-serif"/>
                          <a:ea typeface="&quot;Alibaba PuHuiTi 3.0 55 Regular&quot;, sans-serif"/>
                          <a:cs typeface="&quot;Alibaba PuHuiTi 3.0 55 Regular&quot;, sans-serif"/>
                        </a:defRPr>
                      </a:pPr>
                      <a:r>
                        <a:rPr b="true" i="false" strike="noStrike" sz="900">
                          <a:ln/>
                          <a:solidFill>
                            <a:srgbClr val="F1F3F5">
                              <a:alpha val="100000"/>
                            </a:srgbClr>
                          </a:solidFill>
                          <a:latin typeface="&quot;Alibaba PuHuiTi 3.0 55 Regular&quot;, sans-serif"/>
                          <a:ea typeface="&quot;Alibaba PuHuiTi 3.0 55 Regular&quot;, sans-serif"/>
                          <a:cs typeface="&quot;Alibaba PuHuiTi 3.0 55 Regular&quot;, sans-serif"/>
                        </a:rPr>
                        <a:t>事件</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0A1F3D">
                        <a:alpha val="100000"/>
                      </a:srgbClr>
                    </a:solidFill>
                  </a:tcPr>
                </a:tc>
                <a:tc gridSpan="1" rowSpan="1">
                  <a:txBody>
                    <a:bodyPr anchor="ctr" anchorCtr="true" bIns="95250" lIns="114300" rIns="114300" rot="0" tIns="95250" vert="horz" wrap="square"/>
                    <a:p>
                      <a:pPr algn="ctr">
                        <a:defRPr b="true" i="false" strike="noStrike" sz="900">
                          <a:ln/>
                          <a:solidFill>
                            <a:srgbClr val="F1F3F5">
                              <a:alpha val="100000"/>
                            </a:srgbClr>
                          </a:solidFill>
                          <a:latin typeface="&quot;Alibaba PuHuiTi 3.0 55 Regular&quot;, sans-serif"/>
                          <a:ea typeface="&quot;Alibaba PuHuiTi 3.0 55 Regular&quot;, sans-serif"/>
                          <a:cs typeface="&quot;Alibaba PuHuiTi 3.0 55 Regular&quot;, sans-serif"/>
                        </a:defRPr>
                      </a:pPr>
                      <a:r>
                        <a:rPr b="true" i="false" strike="noStrike" sz="900">
                          <a:ln/>
                          <a:solidFill>
                            <a:srgbClr val="F1F3F5">
                              <a:alpha val="100000"/>
                            </a:srgbClr>
                          </a:solidFill>
                          <a:latin typeface="&quot;Alibaba PuHuiTi 3.0 55 Regular&quot;, sans-serif"/>
                          <a:ea typeface="&quot;Alibaba PuHuiTi 3.0 55 Regular&quot;, sans-serif"/>
                          <a:cs typeface="&quot;Alibaba PuHuiTi 3.0 55 Regular&quot;, sans-serif"/>
                        </a:rPr>
                        <a:t>状态</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0A1F3D">
                        <a:alpha val="100000"/>
                      </a:srgbClr>
                    </a:solidFill>
                  </a:tcPr>
                </a:tc>
              </a:tr>
              <a:tr h="381000">
                <a:tc gridSpan="1" rowSpan="1">
                  <a:txBody>
                    <a:bodyPr anchor="ctr" anchorCtr="false" bIns="95250" lIns="114300" rIns="114300" rot="0" tIns="95250" vert="horz" wrap="square"/>
                    <a:p>
                      <a:pPr algn="l">
                        <a:defRPr b="false" i="false" strike="noStrike" sz="900">
                          <a:ln/>
                          <a:solidFill>
                            <a:srgbClr val="0A1F3D">
                              <a:alpha val="100000"/>
                            </a:srgbClr>
                          </a:solidFill>
                          <a:latin typeface="Inter, sans-serif"/>
                          <a:ea typeface="Inter, sans-serif"/>
                          <a:cs typeface="Inter, sans-serif"/>
                        </a:defRPr>
                      </a:pPr>
                      <a:r>
                        <a:rPr b="false" i="false" strike="noStrike" sz="900">
                          <a:ln/>
                          <a:solidFill>
                            <a:srgbClr val="0A1F3D">
                              <a:alpha val="100000"/>
                            </a:srgbClr>
                          </a:solidFill>
                          <a:latin typeface="Inter, sans-serif"/>
                          <a:ea typeface="Inter, sans-serif"/>
                          <a:cs typeface="Inter, sans-serif"/>
                        </a:rPr>
                        <a:t>10:13:56.683</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startBluetoothSco() 开始录音</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true" bIns="95250" lIns="114300" rIns="114300" rot="0" tIns="95250" vert="horz" wrap="square"/>
                    <a:p>
                      <a:pPr algn="ctr">
                        <a:defRPr b="false" i="false" strike="noStrike" sz="900">
                          <a:ln/>
                          <a:solidFill>
                            <a:srgbClr val="4A7C59">
                              <a:alpha val="100000"/>
                            </a:srgbClr>
                          </a:solidFill>
                          <a:latin typeface="FZYaYiHei GB18030L2 R"/>
                          <a:ea typeface="FZYaYiHei GB18030L2 R"/>
                          <a:cs typeface="FZYaYiHei GB18030L2 R"/>
                        </a:defRPr>
                      </a:pPr>
                      <a:r>
                        <a:rPr b="false" i="false" strike="noStrike" sz="900">
                          <a:ln/>
                          <a:solidFill>
                            <a:srgbClr val="4A7C59">
                              <a:alpha val="100000"/>
                            </a:srgbClr>
                          </a:solidFill>
                          <a:latin typeface="FZYaYiHei GB18030L2 R"/>
                          <a:ea typeface="FZYaYiHei GB18030L2 R"/>
                          <a:cs typeface="FZYaYiHei GB18030L2 R"/>
                        </a:rPr>
                        <a:t>✅ 正常</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r h="381000">
                <a:tc gridSpan="1" rowSpan="1">
                  <a:txBody>
                    <a:bodyPr anchor="ctr" anchorCtr="false" bIns="95250" lIns="114300" rIns="114300" rot="0" tIns="95250" vert="horz" wrap="square"/>
                    <a:p>
                      <a:pPr algn="l">
                        <a:defRPr b="false" i="false" strike="noStrike" sz="900">
                          <a:ln/>
                          <a:solidFill>
                            <a:srgbClr val="0A1F3D">
                              <a:alpha val="100000"/>
                            </a:srgbClr>
                          </a:solidFill>
                          <a:latin typeface="Inter, sans-serif"/>
                          <a:ea typeface="Inter, sans-serif"/>
                          <a:cs typeface="Inter, sans-serif"/>
                        </a:defRPr>
                      </a:pPr>
                      <a:r>
                        <a:rPr b="false" i="false" strike="noStrike" sz="900">
                          <a:ln/>
                          <a:solidFill>
                            <a:srgbClr val="0A1F3D">
                              <a:alpha val="100000"/>
                            </a:srgbClr>
                          </a:solidFill>
                          <a:latin typeface="Inter, sans-serif"/>
                          <a:ea typeface="Inter, sans-serif"/>
                          <a:cs typeface="Inter, sans-serif"/>
                        </a:rPr>
                        <a:t>10:13:56.847</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SpeexEncode 编码执行</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true" bIns="95250" lIns="114300" rIns="114300" rot="0" tIns="95250" vert="horz" wrap="square"/>
                    <a:p>
                      <a:pPr algn="ctr">
                        <a:defRPr b="false" i="false" strike="noStrike" sz="900">
                          <a:ln/>
                          <a:solidFill>
                            <a:srgbClr val="4A7C59">
                              <a:alpha val="100000"/>
                            </a:srgbClr>
                          </a:solidFill>
                          <a:latin typeface="FZYaYiHei GB18030L2 R"/>
                          <a:ea typeface="FZYaYiHei GB18030L2 R"/>
                          <a:cs typeface="FZYaYiHei GB18030L2 R"/>
                        </a:defRPr>
                      </a:pPr>
                      <a:r>
                        <a:rPr b="false" i="false" strike="noStrike" sz="900">
                          <a:ln/>
                          <a:solidFill>
                            <a:srgbClr val="4A7C59">
                              <a:alpha val="100000"/>
                            </a:srgbClr>
                          </a:solidFill>
                          <a:latin typeface="FZYaYiHei GB18030L2 R"/>
                          <a:ea typeface="FZYaYiHei GB18030L2 R"/>
                          <a:cs typeface="FZYaYiHei GB18030L2 R"/>
                        </a:rPr>
                        <a:t>✅ 正常</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r h="381000">
                <a:tc gridSpan="1" rowSpan="1">
                  <a:txBody>
                    <a:bodyPr anchor="ctr" anchorCtr="false" bIns="95250" lIns="114300" rIns="114300" rot="0" tIns="95250" vert="horz" wrap="square"/>
                    <a:p>
                      <a:pPr algn="l">
                        <a:defRPr b="false" i="false" strike="noStrike" sz="900">
                          <a:ln/>
                          <a:solidFill>
                            <a:srgbClr val="0A1F3D">
                              <a:alpha val="100000"/>
                            </a:srgbClr>
                          </a:solidFill>
                          <a:latin typeface="Inter, sans-serif"/>
                          <a:ea typeface="Inter, sans-serif"/>
                          <a:cs typeface="Inter, sans-serif"/>
                        </a:defRPr>
                      </a:pPr>
                      <a:r>
                        <a:rPr b="false" i="false" strike="noStrike" sz="900">
                          <a:ln/>
                          <a:solidFill>
                            <a:srgbClr val="0A1F3D">
                              <a:alpha val="100000"/>
                            </a:srgbClr>
                          </a:solidFill>
                          <a:latin typeface="Inter, sans-serif"/>
                          <a:ea typeface="Inter, sans-serif"/>
                          <a:cs typeface="Inter, sans-serif"/>
                        </a:rPr>
                        <a:t>10:13:59.449</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AudioRecord.stop() 停止录音</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true" bIns="95250" lIns="114300" rIns="114300" rot="0" tIns="95250" vert="horz" wrap="square"/>
                    <a:p>
                      <a:pPr algn="ctr">
                        <a:defRPr b="false" i="false" strike="noStrike" sz="900">
                          <a:ln/>
                          <a:solidFill>
                            <a:srgbClr val="4A7C59">
                              <a:alpha val="100000"/>
                            </a:srgbClr>
                          </a:solidFill>
                          <a:latin typeface="FZYaYiHei GB18030L2 R"/>
                          <a:ea typeface="FZYaYiHei GB18030L2 R"/>
                          <a:cs typeface="FZYaYiHei GB18030L2 R"/>
                        </a:defRPr>
                      </a:pPr>
                      <a:r>
                        <a:rPr b="false" i="false" strike="noStrike" sz="900">
                          <a:ln/>
                          <a:solidFill>
                            <a:srgbClr val="4A7C59">
                              <a:alpha val="100000"/>
                            </a:srgbClr>
                          </a:solidFill>
                          <a:latin typeface="FZYaYiHei GB18030L2 R"/>
                          <a:ea typeface="FZYaYiHei GB18030L2 R"/>
                          <a:cs typeface="FZYaYiHei GB18030L2 R"/>
                        </a:rPr>
                        <a:t>✅ 正常</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r h="381000">
                <a:tc gridSpan="1" rowSpan="1">
                  <a:txBody>
                    <a:bodyPr anchor="ctr" anchorCtr="false" bIns="95250" lIns="114300" rIns="114300" rot="0" tIns="95250" vert="horz" wrap="square"/>
                    <a:p>
                      <a:pPr algn="l">
                        <a:defRPr b="false" i="false" strike="noStrike" sz="900">
                          <a:ln/>
                          <a:solidFill>
                            <a:srgbClr val="0A1F3D">
                              <a:alpha val="100000"/>
                            </a:srgbClr>
                          </a:solidFill>
                          <a:latin typeface="Inter, sans-serif"/>
                          <a:ea typeface="Inter, sans-serif"/>
                          <a:cs typeface="Inter, sans-serif"/>
                        </a:defRPr>
                      </a:pPr>
                      <a:r>
                        <a:rPr b="false" i="false" strike="noStrike" sz="900">
                          <a:ln/>
                          <a:solidFill>
                            <a:srgbClr val="0A1F3D">
                              <a:alpha val="100000"/>
                            </a:srgbClr>
                          </a:solidFill>
                          <a:latin typeface="Inter, sans-serif"/>
                          <a:ea typeface="Inter, sans-serif"/>
                          <a:cs typeface="Inter, sans-serif"/>
                        </a:rPr>
                        <a:t>10:13:59.552</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SpeexEncodeRelease 释放编码器</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c gridSpan="1" rowSpan="1">
                  <a:txBody>
                    <a:bodyPr anchor="ctr" anchorCtr="true" bIns="95250" lIns="114300" rIns="114300" rot="0" tIns="95250" vert="horz" wrap="square"/>
                    <a:p>
                      <a:pPr algn="ctr">
                        <a:defRPr b="false" i="false" strike="noStrike" sz="900">
                          <a:ln/>
                          <a:solidFill>
                            <a:srgbClr val="4A7C59">
                              <a:alpha val="100000"/>
                            </a:srgbClr>
                          </a:solidFill>
                          <a:latin typeface="FZYaYiHei GB18030L2 R"/>
                          <a:ea typeface="FZYaYiHei GB18030L2 R"/>
                          <a:cs typeface="FZYaYiHei GB18030L2 R"/>
                        </a:defRPr>
                      </a:pPr>
                      <a:r>
                        <a:rPr b="false" i="false" strike="noStrike" sz="900">
                          <a:ln/>
                          <a:solidFill>
                            <a:srgbClr val="4A7C59">
                              <a:alpha val="100000"/>
                            </a:srgbClr>
                          </a:solidFill>
                          <a:latin typeface="FZYaYiHei GB18030L2 R"/>
                          <a:ea typeface="FZYaYiHei GB18030L2 R"/>
                          <a:cs typeface="FZYaYiHei GB18030L2 R"/>
                        </a:rPr>
                        <a:t>✅ 正常</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tcPr>
                </a:tc>
              </a:tr>
              <a:tr h="381000">
                <a:tc gridSpan="1" rowSpan="1">
                  <a:txBody>
                    <a:bodyPr anchor="ctr" anchorCtr="false" bIns="95250" lIns="114300" rIns="114300" rot="0" tIns="95250" vert="horz" wrap="square"/>
                    <a:p>
                      <a:pPr algn="l">
                        <a:defRPr b="false" i="false" strike="noStrike" sz="900">
                          <a:ln/>
                          <a:solidFill>
                            <a:srgbClr val="0A1F3D">
                              <a:alpha val="100000"/>
                            </a:srgbClr>
                          </a:solidFill>
                          <a:latin typeface="Inter, sans-serif"/>
                          <a:ea typeface="Inter, sans-serif"/>
                          <a:cs typeface="Inter, sans-serif"/>
                        </a:defRPr>
                      </a:pPr>
                      <a:r>
                        <a:rPr b="false" i="false" strike="noStrike" sz="900">
                          <a:ln/>
                          <a:solidFill>
                            <a:srgbClr val="0A1F3D">
                              <a:alpha val="100000"/>
                            </a:srgbClr>
                          </a:solidFill>
                          <a:latin typeface="Inter, sans-serif"/>
                          <a:ea typeface="Inter, sans-serif"/>
                          <a:cs typeface="Inter, sans-serif"/>
                        </a:rPr>
                        <a:t>预期时间</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C45C5C">
                        <a:alpha val="7843"/>
                      </a:srgbClr>
                    </a:solidFill>
                  </a:tcPr>
                </a:tc>
                <a:tc gridSpan="1" rowSpan="1">
                  <a:txBody>
                    <a:bodyPr anchor="ctr" anchorCtr="false" bIns="95250" lIns="114300" rIns="114300" rot="0" tIns="95250" vert="horz" wrap="square"/>
                    <a:p>
                      <a:pPr algn="l">
                        <a:defRPr b="false" i="false" strike="noStrike" sz="1000">
                          <a:ln/>
                          <a:solidFill>
                            <a:srgbClr val="0A1F3D">
                              <a:alpha val="100000"/>
                            </a:srgbClr>
                          </a:solidFill>
                          <a:latin typeface="&quot;FZYaYiHei GB18030L2 R&quot;, sans-serif"/>
                          <a:ea typeface="&quot;FZYaYiHei GB18030L2 R&quot;, sans-serif"/>
                          <a:cs typeface="&quot;FZYaYiHei GB18030L2 R&quot;, sans-serif"/>
                        </a:defRPr>
                      </a:pPr>
                      <a:r>
                        <a:rPr b="false" i="false" strike="noStrike" sz="1000">
                          <a:ln/>
                          <a:solidFill>
                            <a:srgbClr val="0A1F3D">
                              <a:alpha val="100000"/>
                            </a:srgbClr>
                          </a:solidFill>
                          <a:latin typeface="&quot;FZYaYiHei GB18030L2 R&quot;, sans-serif"/>
                          <a:ea typeface="&quot;FZYaYiHei GB18030L2 R&quot;, sans-serif"/>
                          <a:cs typeface="&quot;FZYaYiHei GB18030L2 R&quot;, sans-serif"/>
                        </a:rPr>
                        <a:t>endFlag=true 网络请求</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C45C5C">
                        <a:alpha val="7843"/>
                      </a:srgbClr>
                    </a:solidFill>
                  </a:tcPr>
                </a:tc>
                <a:tc gridSpan="1" rowSpan="1">
                  <a:txBody>
                    <a:bodyPr anchor="ctr" anchorCtr="true" bIns="95250" lIns="114300" rIns="114300" rot="0" tIns="95250" vert="horz" wrap="square"/>
                    <a:p>
                      <a:pPr algn="ctr">
                        <a:defRPr b="true" i="false" strike="noStrike" sz="900">
                          <a:ln/>
                          <a:solidFill>
                            <a:srgbClr val="C45C5C">
                              <a:alpha val="100000"/>
                            </a:srgbClr>
                          </a:solidFill>
                          <a:latin typeface="FZYaYiHei GB18030L2 R"/>
                          <a:ea typeface="FZYaYiHei GB18030L2 R"/>
                          <a:cs typeface="FZYaYiHei GB18030L2 R"/>
                        </a:defRPr>
                      </a:pPr>
                      <a:r>
                        <a:rPr b="true" i="false" strike="noStrike" sz="900">
                          <a:ln/>
                          <a:solidFill>
                            <a:srgbClr val="C45C5C">
                              <a:alpha val="100000"/>
                            </a:srgbClr>
                          </a:solidFill>
                          <a:latin typeface="FZYaYiHei GB18030L2 R"/>
                          <a:ea typeface="FZYaYiHei GB18030L2 R"/>
                          <a:cs typeface="FZYaYiHei GB18030L2 R"/>
                        </a:rPr>
                        <a:t>❌ 缺失</a:t>
                      </a:r>
                      <a:endParaRPr/>
                    </a:p>
                  </a:txBody>
                  <a:tcPr>
                    <a:lnL w="12700">
                      <a:solidFill>
                        <a:srgbClr val="C5CDD6">
                          <a:alpha val="100000"/>
                        </a:srgbClr>
                      </a:solidFill>
                    </a:lnL>
                    <a:lnR w="12700">
                      <a:solidFill>
                        <a:srgbClr val="C5CDD6">
                          <a:alpha val="100000"/>
                        </a:srgbClr>
                      </a:solidFill>
                    </a:lnR>
                    <a:lnT w="12700">
                      <a:solidFill>
                        <a:srgbClr val="C5CDD6">
                          <a:alpha val="100000"/>
                        </a:srgbClr>
                      </a:solidFill>
                    </a:lnT>
                    <a:lnB w="12700">
                      <a:solidFill>
                        <a:srgbClr val="C5CDD6">
                          <a:alpha val="100000"/>
                        </a:srgbClr>
                      </a:solidFill>
                    </a:lnB>
                    <a:solidFill>
                      <a:srgbClr val="C45C5C">
                        <a:alpha val="7843"/>
                      </a:srgbClr>
                    </a:solidFill>
                  </a:tcPr>
                </a:tc>
              </a:tr>
            </a:tbl>
          </a:graphicData>
        </a:graphic>
      </p:graphicFrame>
      <p:sp>
        <p:nvSpPr>
          <p:cNvPr id="28" name="AutoShape 28"/>
          <p:cNvSpPr/>
          <p:nvPr/>
        </p:nvSpPr>
        <p:spPr>
          <a:xfrm flipH="false" flipV="false" rot="0">
            <a:off x="5297701" y="5040511"/>
            <a:ext cx="6424494" cy="400050"/>
          </a:xfrm>
          <a:prstGeom prst="rect">
            <a:avLst/>
          </a:prstGeom>
          <a:solidFill>
            <a:srgbClr val="0A1F3D">
              <a:alpha val="3137"/>
            </a:srgbClr>
          </a:solidFill>
          <a:ln>
            <a:headEnd type="none"/>
            <a:tailEnd type="none"/>
          </a:ln>
        </p:spPr>
      </p:sp>
      <p:sp>
        <p:nvSpPr>
          <p:cNvPr id="29" name="AutoShape 29"/>
          <p:cNvSpPr/>
          <p:nvPr/>
        </p:nvSpPr>
        <p:spPr>
          <a:xfrm flipH="false" flipV="false" rot="0">
            <a:off x="5297701" y="5040511"/>
            <a:ext cx="6424494" cy="9525"/>
          </a:xfrm>
          <a:prstGeom prst="line">
            <a:avLst/>
          </a:prstGeom>
          <a:ln w="9525">
            <a:solidFill>
              <a:srgbClr val="C5CDD6">
                <a:alpha val="100000"/>
              </a:srgbClr>
            </a:solidFill>
            <a:prstDash val="solid"/>
            <a:headEnd type="none"/>
            <a:tailEnd type="none"/>
          </a:ln>
        </p:spPr>
      </p:sp>
      <p:sp>
        <p:nvSpPr>
          <p:cNvPr id="30" name="AutoShape 30"/>
          <p:cNvSpPr/>
          <p:nvPr/>
        </p:nvSpPr>
        <p:spPr>
          <a:xfrm flipH="false" flipV="false" rot="0">
            <a:off x="5397167" y="5178623"/>
            <a:ext cx="133317" cy="13335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3500"/>
                </a:moveTo>
                <a:lnTo>
                  <a:pt x="4499" y="2500"/>
                </a:lnTo>
                <a:lnTo>
                  <a:pt x="5499" y="2500"/>
                </a:lnTo>
                <a:lnTo>
                  <a:pt x="5499" y="3500"/>
                </a:lnTo>
                <a:lnTo>
                  <a:pt x="4499" y="3500"/>
                </a:lnTo>
                <a:moveTo>
                  <a:pt x="4499" y="7500"/>
                </a:moveTo>
                <a:lnTo>
                  <a:pt x="4499" y="4500"/>
                </a:lnTo>
                <a:lnTo>
                  <a:pt x="5499" y="4500"/>
                </a:lnTo>
                <a:lnTo>
                  <a:pt x="5499" y="7500"/>
                </a:lnTo>
              </a:path>
            </a:pathLst>
          </a:custGeom>
          <a:solidFill>
            <a:srgbClr val="0A1F3D">
              <a:alpha val="100000"/>
            </a:srgbClr>
          </a:solidFill>
          <a:ln>
            <a:headEnd type="none"/>
            <a:tailEnd type="none"/>
          </a:ln>
        </p:spPr>
      </p:sp>
      <p:sp>
        <p:nvSpPr>
          <p:cNvPr id="31" name="TextBox 31"/>
          <p:cNvSpPr txBox="true"/>
          <p:nvPr/>
        </p:nvSpPr>
        <p:spPr>
          <a:xfrm flipH="false" flipV="false" rot="0">
            <a:off x="5572815" y="5170735"/>
            <a:ext cx="6035109"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FZYaYiHei GB18030L2 R"/>
                <a:ea typeface="FZYaYiHei GB18030L2 R"/>
                <a:cs typeface="FZYaYiHei GB18030L2 R"/>
              </a:rPr>
              <a:t>四次成功事件后关键网络信号缺失，形成完整证据链</a:t>
            </a:r>
            <a:endParaRPr lang="en-US" sz="1100"/>
          </a:p>
        </p:txBody>
      </p:sp>
    </p:spTree>
  </p:cSld>
  <p:clrMapOvr>
    <a:masterClrMapping/>
  </p:clrMapOvr>
</p:sld>
</file>

<file path=ppt/slides/slide8.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AutoShape 3"/>
          <p:cNvSpPr/>
          <p:nvPr/>
        </p:nvSpPr>
        <p:spPr>
          <a:xfrm flipH="false" flipV="false" rot="0">
            <a:off x="448977" y="485775"/>
            <a:ext cx="114271" cy="114300"/>
          </a:xfrm>
          <a:custGeom>
            <a:rect b="b" l="l" r="r" t="t"/>
            <a:pathLst>
              <a:path h="10000" w="9998">
                <a:moveTo>
                  <a:pt x="5499" y="6000"/>
                </a:moveTo>
                <a:lnTo>
                  <a:pt x="5499" y="8950"/>
                </a:lnTo>
                <a:cubicBezTo>
                  <a:pt x="5879" y="8876"/>
                  <a:pt x="6220" y="8721"/>
                  <a:pt x="6524" y="8485"/>
                </a:cubicBezTo>
                <a:cubicBezTo>
                  <a:pt x="6827" y="8248"/>
                  <a:pt x="7065" y="7956"/>
                  <a:pt x="7239" y="7610"/>
                </a:cubicBezTo>
                <a:cubicBezTo>
                  <a:pt x="7412" y="7263"/>
                  <a:pt x="7499" y="6893"/>
                  <a:pt x="7499" y="6500"/>
                </a:cubicBezTo>
                <a:lnTo>
                  <a:pt x="7499" y="5000"/>
                </a:lnTo>
                <a:cubicBezTo>
                  <a:pt x="7499" y="4653"/>
                  <a:pt x="7429" y="4320"/>
                  <a:pt x="7289" y="4000"/>
                </a:cubicBezTo>
                <a:lnTo>
                  <a:pt x="2709" y="4000"/>
                </a:lnTo>
                <a:cubicBezTo>
                  <a:pt x="2569" y="4320"/>
                  <a:pt x="2500" y="4653"/>
                  <a:pt x="2500" y="5000"/>
                </a:cubicBezTo>
                <a:lnTo>
                  <a:pt x="2500" y="6500"/>
                </a:lnTo>
                <a:cubicBezTo>
                  <a:pt x="2500" y="6893"/>
                  <a:pt x="2586" y="7263"/>
                  <a:pt x="2759" y="7610"/>
                </a:cubicBezTo>
                <a:cubicBezTo>
                  <a:pt x="2932" y="7956"/>
                  <a:pt x="3170" y="8248"/>
                  <a:pt x="3474" y="8485"/>
                </a:cubicBezTo>
                <a:cubicBezTo>
                  <a:pt x="3777" y="8721"/>
                  <a:pt x="4119" y="8876"/>
                  <a:pt x="4499" y="8950"/>
                </a:cubicBezTo>
                <a:lnTo>
                  <a:pt x="4499" y="6000"/>
                </a:lnTo>
                <a:lnTo>
                  <a:pt x="5499" y="6000"/>
                </a:lnTo>
                <a:moveTo>
                  <a:pt x="520" y="8570"/>
                </a:moveTo>
                <a:lnTo>
                  <a:pt x="1770" y="7850"/>
                </a:lnTo>
                <a:cubicBezTo>
                  <a:pt x="1590" y="7416"/>
                  <a:pt x="1500" y="6966"/>
                  <a:pt x="1500" y="6500"/>
                </a:cubicBezTo>
                <a:lnTo>
                  <a:pt x="0" y="6500"/>
                </a:lnTo>
                <a:lnTo>
                  <a:pt x="0" y="5500"/>
                </a:lnTo>
                <a:lnTo>
                  <a:pt x="1500" y="5500"/>
                </a:lnTo>
                <a:lnTo>
                  <a:pt x="1500" y="5000"/>
                </a:lnTo>
                <a:cubicBezTo>
                  <a:pt x="1500" y="4686"/>
                  <a:pt x="1540" y="4376"/>
                  <a:pt x="1620" y="4070"/>
                </a:cubicBezTo>
                <a:lnTo>
                  <a:pt x="520" y="3430"/>
                </a:lnTo>
                <a:lnTo>
                  <a:pt x="1020" y="2570"/>
                </a:lnTo>
                <a:lnTo>
                  <a:pt x="2030" y="3150"/>
                </a:lnTo>
                <a:lnTo>
                  <a:pt x="2130" y="3000"/>
                </a:lnTo>
                <a:lnTo>
                  <a:pt x="7868" y="3000"/>
                </a:lnTo>
                <a:lnTo>
                  <a:pt x="7968" y="3150"/>
                </a:lnTo>
                <a:lnTo>
                  <a:pt x="8978" y="2570"/>
                </a:lnTo>
                <a:lnTo>
                  <a:pt x="9478" y="3430"/>
                </a:lnTo>
                <a:lnTo>
                  <a:pt x="8378" y="4070"/>
                </a:lnTo>
                <a:cubicBezTo>
                  <a:pt x="8458" y="4376"/>
                  <a:pt x="8498" y="4686"/>
                  <a:pt x="8498" y="5000"/>
                </a:cubicBezTo>
                <a:lnTo>
                  <a:pt x="8498" y="5500"/>
                </a:lnTo>
                <a:lnTo>
                  <a:pt x="9998" y="5500"/>
                </a:lnTo>
                <a:lnTo>
                  <a:pt x="9998" y="6500"/>
                </a:lnTo>
                <a:lnTo>
                  <a:pt x="8498" y="6500"/>
                </a:lnTo>
                <a:cubicBezTo>
                  <a:pt x="8498" y="6966"/>
                  <a:pt x="8408" y="7416"/>
                  <a:pt x="8228" y="7850"/>
                </a:cubicBezTo>
                <a:lnTo>
                  <a:pt x="9478" y="8570"/>
                </a:lnTo>
                <a:lnTo>
                  <a:pt x="8978" y="9430"/>
                </a:lnTo>
                <a:lnTo>
                  <a:pt x="7718" y="8700"/>
                </a:lnTo>
                <a:cubicBezTo>
                  <a:pt x="7392" y="9106"/>
                  <a:pt x="6995" y="9423"/>
                  <a:pt x="6529" y="9650"/>
                </a:cubicBezTo>
                <a:cubicBezTo>
                  <a:pt x="6049" y="9883"/>
                  <a:pt x="5539" y="10000"/>
                  <a:pt x="4999" y="10000"/>
                </a:cubicBezTo>
                <a:cubicBezTo>
                  <a:pt x="4459" y="10000"/>
                  <a:pt x="3949" y="9883"/>
                  <a:pt x="3469" y="9650"/>
                </a:cubicBezTo>
                <a:cubicBezTo>
                  <a:pt x="3002" y="9423"/>
                  <a:pt x="2606" y="9106"/>
                  <a:pt x="2280" y="8700"/>
                </a:cubicBezTo>
                <a:lnTo>
                  <a:pt x="1020" y="9430"/>
                </a:lnTo>
                <a:lnTo>
                  <a:pt x="520" y="8570"/>
                </a:lnTo>
                <a:moveTo>
                  <a:pt x="6999" y="2000"/>
                </a:moveTo>
                <a:lnTo>
                  <a:pt x="2999" y="2000"/>
                </a:lnTo>
                <a:cubicBezTo>
                  <a:pt x="2999" y="1640"/>
                  <a:pt x="3089" y="1306"/>
                  <a:pt x="3269" y="1000"/>
                </a:cubicBezTo>
                <a:cubicBezTo>
                  <a:pt x="3449" y="693"/>
                  <a:pt x="3692" y="450"/>
                  <a:pt x="3999" y="270"/>
                </a:cubicBezTo>
                <a:cubicBezTo>
                  <a:pt x="4305" y="90"/>
                  <a:pt x="4639" y="0"/>
                  <a:pt x="4999" y="0"/>
                </a:cubicBezTo>
                <a:cubicBezTo>
                  <a:pt x="5359" y="0"/>
                  <a:pt x="5692" y="90"/>
                  <a:pt x="5999" y="270"/>
                </a:cubicBezTo>
                <a:cubicBezTo>
                  <a:pt x="6305" y="450"/>
                  <a:pt x="6549" y="693"/>
                  <a:pt x="6729" y="1000"/>
                </a:cubicBezTo>
                <a:cubicBezTo>
                  <a:pt x="6909" y="1306"/>
                  <a:pt x="6999" y="1640"/>
                  <a:pt x="6999" y="2000"/>
                </a:cubicBezTo>
              </a:path>
            </a:pathLst>
          </a:custGeom>
          <a:solidFill>
            <a:srgbClr val="0A1F3D">
              <a:alpha val="100000"/>
            </a:srgbClr>
          </a:solidFill>
          <a:ln>
            <a:headEnd type="none"/>
            <a:tailEnd type="none"/>
          </a:ln>
        </p:spPr>
      </p:sp>
      <p:sp>
        <p:nvSpPr>
          <p:cNvPr id="4" name="TextBox 4"/>
          <p:cNvSpPr txBox="true"/>
          <p:nvPr/>
        </p:nvSpPr>
        <p:spPr>
          <a:xfrm flipH="false" flipV="false" rot="0">
            <a:off x="612275" y="476250"/>
            <a:ext cx="11119592"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60000"/>
                  </a:srgbClr>
                </a:solidFill>
                <a:latin typeface="Alibaba PuHuiTi 3.0 55 Regular"/>
                <a:ea typeface="Alibaba PuHuiTi 3.0 55 Regular"/>
                <a:cs typeface="Alibaba PuHuiTi 3.0 55 Regular"/>
              </a:rPr>
              <a:t>ROOT CAUSE ANALYSIS</a:t>
            </a:r>
            <a:endParaRPr lang="en-US" sz="1100"/>
          </a:p>
        </p:txBody>
      </p:sp>
      <p:sp>
        <p:nvSpPr>
          <p:cNvPr id="5" name="TextBox 5"/>
          <p:cNvSpPr txBox="true"/>
          <p:nvPr/>
        </p:nvSpPr>
        <p:spPr>
          <a:xfrm flipH="false" flipV="false" rot="0">
            <a:off x="457086" y="7620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Bug 1：日志证据（监听器覆盖导致回调丢失）</a:t>
            </a:r>
            <a:endParaRPr lang="en-US" sz="1100"/>
          </a:p>
        </p:txBody>
      </p:sp>
      <p:sp>
        <p:nvSpPr>
          <p:cNvPr id="6" name="AutoShape 6"/>
          <p:cNvSpPr/>
          <p:nvPr/>
        </p:nvSpPr>
        <p:spPr>
          <a:xfrm flipH="false" flipV="false" rot="0">
            <a:off x="457086" y="1352550"/>
            <a:ext cx="11274781" cy="1195983"/>
          </a:xfrm>
          <a:prstGeom prst="rect">
            <a:avLst/>
          </a:prstGeom>
          <a:solidFill>
            <a:srgbClr val="E8EBEF">
              <a:alpha val="100000"/>
            </a:srgbClr>
          </a:solidFill>
          <a:ln w="9525">
            <a:solidFill>
              <a:srgbClr val="C5CDD6">
                <a:alpha val="100000"/>
              </a:srgbClr>
            </a:solidFill>
            <a:prstDash val="solid"/>
            <a:headEnd type="none"/>
            <a:tailEnd type="none"/>
          </a:ln>
        </p:spPr>
      </p:sp>
      <p:sp>
        <p:nvSpPr>
          <p:cNvPr id="7" name="AutoShape 7"/>
          <p:cNvSpPr/>
          <p:nvPr/>
        </p:nvSpPr>
        <p:spPr>
          <a:xfrm flipH="false" flipV="false" rot="0">
            <a:off x="457086" y="1352550"/>
            <a:ext cx="11274781" cy="9525"/>
          </a:xfrm>
          <a:prstGeom prst="line">
            <a:avLst/>
          </a:prstGeom>
          <a:ln w="28575">
            <a:solidFill>
              <a:srgbClr val="5B8CB8">
                <a:alpha val="100000"/>
              </a:srgbClr>
            </a:solidFill>
            <a:prstDash val="solid"/>
            <a:headEnd type="none"/>
            <a:tailEnd type="none"/>
          </a:ln>
        </p:spPr>
      </p:sp>
      <p:sp>
        <p:nvSpPr>
          <p:cNvPr id="8" name="AutoShape 8"/>
          <p:cNvSpPr/>
          <p:nvPr/>
        </p:nvSpPr>
        <p:spPr>
          <a:xfrm flipH="false" flipV="false" rot="0">
            <a:off x="4047113" y="1859161"/>
            <a:ext cx="1180804" cy="200025"/>
          </a:xfrm>
          <a:prstGeom prst="rect">
            <a:avLst/>
          </a:prstGeom>
          <a:solidFill>
            <a:srgbClr val="5B8CB8">
              <a:alpha val="12941"/>
            </a:srgbClr>
          </a:solidFill>
          <a:ln>
            <a:headEnd type="none"/>
            <a:tailEnd type="none"/>
          </a:ln>
        </p:spPr>
      </p:sp>
      <p:sp>
        <p:nvSpPr>
          <p:cNvPr id="9" name="TextBox 9"/>
          <p:cNvSpPr txBox="true"/>
          <p:nvPr/>
        </p:nvSpPr>
        <p:spPr>
          <a:xfrm flipH="false" flipV="false" rot="0">
            <a:off x="695151" y="1619250"/>
            <a:ext cx="11493801" cy="679846"/>
          </a:xfrm>
          <a:prstGeom prst="rect">
            <a:avLst/>
          </a:prstGeom>
          <a:ln>
            <a:headEnd type="none"/>
            <a:tailEnd type="none"/>
          </a:ln>
        </p:spPr>
        <p:txBody>
          <a:bodyPr anchor="t" anchorCtr="false" bIns="0" lIns="0" rIns="0" rtlCol="false" tIns="0" vert="horz" wrap="square"/>
          <a:lstStyle/>
          <a:p>
            <a:pPr algn="l">
              <a:defRPr/>
            </a:pPr>
            <a:r>
              <a:rPr b="true" i="false" lang="en-US" strike="noStrike" sz="1200">
                <a:ln/>
                <a:solidFill>
                  <a:srgbClr val="5B8CB8">
                    <a:alpha val="90196"/>
                  </a:srgbClr>
                </a:solidFill>
                <a:latin typeface="FZYaYiHei GB18030L2 R"/>
                <a:ea typeface="FZYaYiHei GB18030L2 R"/>
                <a:cs typeface="FZYaYiHei GB18030L2 R"/>
              </a:rPr>
              <a:t>核心发现：</a:t>
            </a:r>
            <a:r>
              <a:rPr b="false" i="false" strike="noStrike" sz="1200">
                <a:ln/>
                <a:solidFill>
                  <a:srgbClr val="0A1F3D">
                    <a:alpha val="90196"/>
                  </a:srgbClr>
                </a:solidFill>
                <a:latin typeface="FZYaYiHei GB18030L2 R"/>
                <a:ea typeface="FZYaYiHei GB18030L2 R"/>
                <a:cs typeface="FZYaYiHei GB18030L2 R"/>
              </a:rPr>
              <a:t>10:13时段的完整会话记录揭示第三个技术缺陷：会话周期内本地录音流程正常（startBluetoothSco至AudioRecord.stop约2.8秒），但endFlag信号缺失</a:t>
            </a:r>
            <a:endParaRPr lang="en-US" sz="1100"/>
          </a:p>
          <a:p>
            <a:pPr algn="l"/>
            <a:r>
              <a:rPr b="false" i="false" strike="noStrike" sz="1200">
                <a:ln/>
                <a:solidFill>
                  <a:srgbClr val="0A1F3D">
                    <a:alpha val="90196"/>
                  </a:srgbClr>
                </a:solidFill>
                <a:latin typeface="FZYaYiHei GB18030L2 R"/>
                <a:ea typeface="FZYaYiHei GB18030L2 R"/>
                <a:cs typeface="FZYaYiHei GB18030L2 R"/>
              </a:rPr>
              <a:t>导致服务器无法返回评分。更严重的是，应用使用</a:t>
            </a:r>
            <a:r>
              <a:rPr b="false" i="false" strike="noStrike" sz="1200">
                <a:ln/>
                <a:solidFill>
                  <a:srgbClr val="0A1F3D">
                    <a:alpha val="90196"/>
                  </a:srgbClr>
                </a:solidFill>
                <a:highlight>
                  <a:srgbClr val="5B8CB8">
                    <a:alpha val="14901"/>
                  </a:srgbClr>
                </a:highlight>
                <a:latin typeface="FZYaYiHei GB18030L2 R"/>
                <a:ea typeface="FZYaYiHei GB18030L2 R"/>
                <a:cs typeface="FZYaYiHei GB18030L2 R"/>
              </a:rPr>
              <a:t>全局单例监听器</a:t>
            </a:r>
            <a:r>
              <a:rPr b="false" i="false" strike="noStrike" sz="1200">
                <a:ln/>
                <a:solidFill>
                  <a:srgbClr val="0A1F3D">
                    <a:alpha val="90196"/>
                  </a:srgbClr>
                </a:solidFill>
                <a:latin typeface="FZYaYiHei GB18030L2 R"/>
                <a:ea typeface="FZYaYiHei GB18030L2 R"/>
                <a:cs typeface="FZYaYiHei GB18030L2 R"/>
              </a:rPr>
              <a:t>存储评分回调，新会话启动时旧监听器被覆盖，即使服务器后续返回结果也因无法路由而丢</a:t>
            </a:r>
            <a:endParaRPr/>
          </a:p>
          <a:p>
            <a:pPr algn="l"/>
            <a:r>
              <a:rPr b="false" i="false" strike="noStrike" sz="1200">
                <a:ln/>
                <a:solidFill>
                  <a:srgbClr val="0A1F3D">
                    <a:alpha val="90196"/>
                  </a:srgbClr>
                </a:solidFill>
                <a:latin typeface="FZYaYiHei GB18030L2 R"/>
                <a:ea typeface="FZYaYiHei GB18030L2 R"/>
                <a:cs typeface="FZYaYiHei GB18030L2 R"/>
              </a:rPr>
              <a:t>弃，形成</a:t>
            </a:r>
            <a:r>
              <a:rPr b="true" i="false" strike="noStrike" sz="1200">
                <a:ln/>
                <a:solidFill>
                  <a:srgbClr val="5B8CB8">
                    <a:alpha val="90196"/>
                  </a:srgbClr>
                </a:solidFill>
                <a:latin typeface="FZYaYiHei GB18030L2 R"/>
                <a:ea typeface="FZYaYiHei GB18030L2 R"/>
                <a:cs typeface="FZYaYiHei GB18030L2 R"/>
              </a:rPr>
              <a:t>"协议信号缺失+回调路由失效"</a:t>
            </a:r>
            <a:r>
              <a:rPr b="false" i="false" strike="noStrike" sz="1200">
                <a:ln/>
                <a:solidFill>
                  <a:srgbClr val="0A1F3D">
                    <a:alpha val="90196"/>
                  </a:srgbClr>
                </a:solidFill>
                <a:latin typeface="FZYaYiHei GB18030L2 R"/>
                <a:ea typeface="FZYaYiHei GB18030L2 R"/>
                <a:cs typeface="FZYaYiHei GB18030L2 R"/>
              </a:rPr>
              <a:t>的双重故障。</a:t>
            </a:r>
            <a:endParaRPr/>
          </a:p>
        </p:txBody>
      </p:sp>
      <p:sp>
        <p:nvSpPr>
          <p:cNvPr id="10" name="AutoShape 10"/>
          <p:cNvSpPr/>
          <p:nvPr/>
        </p:nvSpPr>
        <p:spPr>
          <a:xfrm flipH="false" flipV="false" rot="0">
            <a:off x="457086" y="2777133"/>
            <a:ext cx="5542164" cy="1716584"/>
          </a:xfrm>
          <a:prstGeom prst="rect">
            <a:avLst/>
          </a:prstGeom>
          <a:solidFill>
            <a:srgbClr val="E8EBEF">
              <a:alpha val="100000"/>
            </a:srgbClr>
          </a:solidFill>
          <a:ln w="9525">
            <a:solidFill>
              <a:srgbClr val="C5CDD6">
                <a:alpha val="100000"/>
              </a:srgbClr>
            </a:solidFill>
            <a:prstDash val="solid"/>
            <a:headEnd type="none"/>
            <a:tailEnd type="none"/>
          </a:ln>
        </p:spPr>
      </p:sp>
      <p:sp>
        <p:nvSpPr>
          <p:cNvPr id="11" name="AutoShape 11"/>
          <p:cNvSpPr/>
          <p:nvPr/>
        </p:nvSpPr>
        <p:spPr>
          <a:xfrm flipH="false" flipV="false" rot="0">
            <a:off x="638090" y="3020021"/>
            <a:ext cx="171407" cy="17145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5499" y="2500"/>
                </a:moveTo>
                <a:lnTo>
                  <a:pt x="5499" y="5000"/>
                </a:lnTo>
                <a:lnTo>
                  <a:pt x="7498" y="5000"/>
                </a:lnTo>
                <a:lnTo>
                  <a:pt x="7498" y="6000"/>
                </a:lnTo>
                <a:lnTo>
                  <a:pt x="4499" y="6000"/>
                </a:lnTo>
                <a:lnTo>
                  <a:pt x="4499" y="2500"/>
                </a:lnTo>
              </a:path>
            </a:pathLst>
          </a:custGeom>
          <a:solidFill>
            <a:srgbClr val="5B8CB8">
              <a:alpha val="100000"/>
            </a:srgbClr>
          </a:solidFill>
          <a:ln>
            <a:headEnd type="none"/>
            <a:tailEnd type="none"/>
          </a:ln>
        </p:spPr>
      </p:sp>
      <p:sp>
        <p:nvSpPr>
          <p:cNvPr id="12" name="TextBox 12"/>
          <p:cNvSpPr txBox="true"/>
          <p:nvPr/>
        </p:nvSpPr>
        <p:spPr>
          <a:xfrm flipH="false" flipV="false" rot="0">
            <a:off x="885753" y="3031927"/>
            <a:ext cx="55350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Alibaba PuHuiTi 3.0 55 Regular"/>
                <a:ea typeface="Alibaba PuHuiTi 3.0 55 Regular"/>
                <a:cs typeface="Alibaba PuHuiTi 3.0 55 Regular"/>
              </a:rPr>
              <a:t>会话周期</a:t>
            </a:r>
            <a:endParaRPr lang="en-US" sz="1100"/>
          </a:p>
        </p:txBody>
      </p:sp>
      <p:sp>
        <p:nvSpPr>
          <p:cNvPr id="13" name="TextBox 13"/>
          <p:cNvSpPr txBox="true"/>
          <p:nvPr/>
        </p:nvSpPr>
        <p:spPr>
          <a:xfrm flipH="false" flipV="false" rot="0">
            <a:off x="657061" y="3386733"/>
            <a:ext cx="5342189" cy="404812"/>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10:13:56.683至10:13:59.449，录音时长约</a:t>
            </a:r>
            <a:r>
              <a:rPr b="true" i="false" strike="noStrike" sz="1100">
                <a:ln/>
                <a:solidFill>
                  <a:srgbClr val="5B8CB8">
                    <a:alpha val="85098"/>
                  </a:srgbClr>
                </a:solidFill>
                <a:latin typeface="Inter"/>
                <a:ea typeface="Inter"/>
                <a:cs typeface="Inter"/>
              </a:rPr>
              <a:t>2.8秒</a:t>
            </a:r>
            <a:r>
              <a:rPr b="false" i="false" strike="noStrike" sz="1100">
                <a:ln/>
                <a:solidFill>
                  <a:srgbClr val="0A1F3D">
                    <a:alpha val="85098"/>
                  </a:srgbClr>
                </a:solidFill>
                <a:latin typeface="FZYaYiHei GB18030L2 R"/>
                <a:ea typeface="FZYaYiHei GB18030L2 R"/>
                <a:cs typeface="FZYaYiHei GB18030L2 R"/>
              </a:rPr>
              <a:t>，本地流程无异常，音频采集完</a:t>
            </a:r>
            <a:endParaRPr lang="en-US" sz="1100"/>
          </a:p>
          <a:p>
            <a:pPr algn="l"/>
            <a:r>
              <a:rPr b="false" i="false" strike="noStrike" sz="1100">
                <a:ln/>
                <a:solidFill>
                  <a:srgbClr val="0A1F3D">
                    <a:alpha val="85098"/>
                  </a:srgbClr>
                </a:solidFill>
                <a:latin typeface="FZYaYiHei GB18030L2 R"/>
                <a:ea typeface="FZYaYiHei GB18030L2 R"/>
                <a:cs typeface="FZYaYiHei GB18030L2 R"/>
              </a:rPr>
              <a:t>整。</a:t>
            </a:r>
            <a:endParaRPr/>
          </a:p>
        </p:txBody>
      </p:sp>
      <p:sp>
        <p:nvSpPr>
          <p:cNvPr id="14" name="AutoShape 14"/>
          <p:cNvSpPr/>
          <p:nvPr/>
        </p:nvSpPr>
        <p:spPr>
          <a:xfrm flipH="false" flipV="false" rot="0">
            <a:off x="6189702" y="2777133"/>
            <a:ext cx="5542164" cy="1716584"/>
          </a:xfrm>
          <a:prstGeom prst="rect">
            <a:avLst/>
          </a:prstGeom>
          <a:solidFill>
            <a:srgbClr val="E8EBEF">
              <a:alpha val="100000"/>
            </a:srgbClr>
          </a:solidFill>
          <a:ln w="9525">
            <a:solidFill>
              <a:srgbClr val="C5CDD6">
                <a:alpha val="100000"/>
              </a:srgbClr>
            </a:solidFill>
            <a:prstDash val="solid"/>
            <a:headEnd type="none"/>
            <a:tailEnd type="none"/>
          </a:ln>
        </p:spPr>
      </p:sp>
      <p:sp>
        <p:nvSpPr>
          <p:cNvPr id="15" name="AutoShape 15"/>
          <p:cNvSpPr/>
          <p:nvPr/>
        </p:nvSpPr>
        <p:spPr>
          <a:xfrm flipH="false" flipV="false" rot="0">
            <a:off x="6370706" y="3020021"/>
            <a:ext cx="171407" cy="171450"/>
          </a:xfrm>
          <a:custGeom>
            <a:rect b="b" l="l" r="r" t="t"/>
            <a:pathLst>
              <a:path h="10000" w="9998">
                <a:moveTo>
                  <a:pt x="4999" y="8469"/>
                </a:moveTo>
                <a:cubicBezTo>
                  <a:pt x="5311" y="8469"/>
                  <a:pt x="5587" y="8581"/>
                  <a:pt x="5829" y="8806"/>
                </a:cubicBezTo>
                <a:lnTo>
                  <a:pt x="4999" y="10000"/>
                </a:lnTo>
                <a:lnTo>
                  <a:pt x="4169" y="8806"/>
                </a:lnTo>
                <a:cubicBezTo>
                  <a:pt x="4410" y="8581"/>
                  <a:pt x="4687" y="8469"/>
                  <a:pt x="4999" y="8469"/>
                </a:cubicBezTo>
                <a:moveTo>
                  <a:pt x="318" y="724"/>
                </a:moveTo>
                <a:lnTo>
                  <a:pt x="936" y="0"/>
                </a:lnTo>
                <a:lnTo>
                  <a:pt x="8744" y="9020"/>
                </a:lnTo>
                <a:lnTo>
                  <a:pt x="8126" y="9735"/>
                </a:lnTo>
                <a:lnTo>
                  <a:pt x="5838" y="7092"/>
                </a:lnTo>
                <a:cubicBezTo>
                  <a:pt x="5567" y="6990"/>
                  <a:pt x="5287" y="6939"/>
                  <a:pt x="4999" y="6939"/>
                </a:cubicBezTo>
                <a:cubicBezTo>
                  <a:pt x="4687" y="6939"/>
                  <a:pt x="4389" y="6998"/>
                  <a:pt x="4107" y="7117"/>
                </a:cubicBezTo>
                <a:cubicBezTo>
                  <a:pt x="3824" y="7236"/>
                  <a:pt x="3565" y="7404"/>
                  <a:pt x="3330" y="7622"/>
                </a:cubicBezTo>
                <a:lnTo>
                  <a:pt x="2782" y="6827"/>
                </a:lnTo>
                <a:cubicBezTo>
                  <a:pt x="3064" y="6561"/>
                  <a:pt x="3379" y="6350"/>
                  <a:pt x="3727" y="6194"/>
                </a:cubicBezTo>
                <a:cubicBezTo>
                  <a:pt x="4074" y="6037"/>
                  <a:pt x="4439" y="5949"/>
                  <a:pt x="4822" y="5929"/>
                </a:cubicBezTo>
                <a:lnTo>
                  <a:pt x="3674" y="4602"/>
                </a:lnTo>
                <a:cubicBezTo>
                  <a:pt x="3038" y="4806"/>
                  <a:pt x="2461" y="5149"/>
                  <a:pt x="1943" y="5633"/>
                </a:cubicBezTo>
                <a:lnTo>
                  <a:pt x="1395" y="4847"/>
                </a:lnTo>
                <a:cubicBezTo>
                  <a:pt x="1872" y="4397"/>
                  <a:pt x="2399" y="4047"/>
                  <a:pt x="2976" y="3796"/>
                </a:cubicBezTo>
                <a:lnTo>
                  <a:pt x="1970" y="2622"/>
                </a:lnTo>
                <a:cubicBezTo>
                  <a:pt x="1463" y="2901"/>
                  <a:pt x="992" y="3245"/>
                  <a:pt x="556" y="3653"/>
                </a:cubicBezTo>
                <a:lnTo>
                  <a:pt x="0" y="2857"/>
                </a:lnTo>
                <a:cubicBezTo>
                  <a:pt x="412" y="2476"/>
                  <a:pt x="847" y="2146"/>
                  <a:pt x="1307" y="1867"/>
                </a:cubicBezTo>
                <a:lnTo>
                  <a:pt x="318" y="724"/>
                </a:lnTo>
                <a:moveTo>
                  <a:pt x="6103" y="4531"/>
                </a:moveTo>
                <a:lnTo>
                  <a:pt x="5096" y="3367"/>
                </a:lnTo>
                <a:lnTo>
                  <a:pt x="4999" y="3367"/>
                </a:lnTo>
                <a:cubicBezTo>
                  <a:pt x="5670" y="3367"/>
                  <a:pt x="6318" y="3496"/>
                  <a:pt x="6942" y="3755"/>
                </a:cubicBezTo>
                <a:cubicBezTo>
                  <a:pt x="7548" y="4013"/>
                  <a:pt x="8102" y="4377"/>
                  <a:pt x="8603" y="4847"/>
                </a:cubicBezTo>
                <a:lnTo>
                  <a:pt x="8055" y="5633"/>
                </a:lnTo>
                <a:cubicBezTo>
                  <a:pt x="7472" y="5095"/>
                  <a:pt x="6821" y="4728"/>
                  <a:pt x="6103" y="4531"/>
                </a:cubicBezTo>
                <a:moveTo>
                  <a:pt x="4999" y="816"/>
                </a:moveTo>
                <a:cubicBezTo>
                  <a:pt x="5929" y="816"/>
                  <a:pt x="6827" y="996"/>
                  <a:pt x="7693" y="1357"/>
                </a:cubicBezTo>
                <a:cubicBezTo>
                  <a:pt x="8529" y="1704"/>
                  <a:pt x="9297" y="2204"/>
                  <a:pt x="9998" y="2857"/>
                </a:cubicBezTo>
                <a:lnTo>
                  <a:pt x="9442" y="3653"/>
                </a:lnTo>
                <a:cubicBezTo>
                  <a:pt x="8823" y="3075"/>
                  <a:pt x="8140" y="2629"/>
                  <a:pt x="7393" y="2316"/>
                </a:cubicBezTo>
                <a:cubicBezTo>
                  <a:pt x="6621" y="1996"/>
                  <a:pt x="5823" y="1837"/>
                  <a:pt x="4999" y="1837"/>
                </a:cubicBezTo>
                <a:cubicBezTo>
                  <a:pt x="4616" y="1837"/>
                  <a:pt x="4236" y="1874"/>
                  <a:pt x="3860" y="1949"/>
                </a:cubicBezTo>
                <a:lnTo>
                  <a:pt x="3109" y="1082"/>
                </a:lnTo>
                <a:cubicBezTo>
                  <a:pt x="3727" y="904"/>
                  <a:pt x="4357" y="816"/>
                  <a:pt x="4999" y="816"/>
                </a:cubicBezTo>
              </a:path>
            </a:pathLst>
          </a:custGeom>
          <a:solidFill>
            <a:srgbClr val="5B8CB8">
              <a:alpha val="100000"/>
            </a:srgbClr>
          </a:solidFill>
          <a:ln>
            <a:headEnd type="none"/>
            <a:tailEnd type="none"/>
          </a:ln>
        </p:spPr>
      </p:sp>
      <p:sp>
        <p:nvSpPr>
          <p:cNvPr id="16" name="TextBox 16"/>
          <p:cNvSpPr txBox="true"/>
          <p:nvPr/>
        </p:nvSpPr>
        <p:spPr>
          <a:xfrm flipH="false" flipV="false" rot="0">
            <a:off x="6618369" y="3031927"/>
            <a:ext cx="55350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Alibaba PuHuiTi 3.0 55 Regular"/>
                <a:ea typeface="Alibaba PuHuiTi 3.0 55 Regular"/>
                <a:cs typeface="Alibaba PuHuiTi 3.0 55 Regular"/>
              </a:rPr>
              <a:t>信号缺失</a:t>
            </a:r>
            <a:endParaRPr lang="en-US" sz="1100"/>
          </a:p>
        </p:txBody>
      </p:sp>
      <p:sp>
        <p:nvSpPr>
          <p:cNvPr id="17" name="AutoShape 17"/>
          <p:cNvSpPr/>
          <p:nvPr/>
        </p:nvSpPr>
        <p:spPr>
          <a:xfrm flipH="false" flipV="false" rot="0">
            <a:off x="7818070" y="3367683"/>
            <a:ext cx="960148" cy="200025"/>
          </a:xfrm>
          <a:prstGeom prst="rect">
            <a:avLst/>
          </a:prstGeom>
          <a:solidFill>
            <a:srgbClr val="5B8CB8">
              <a:alpha val="10196"/>
            </a:srgbClr>
          </a:solidFill>
          <a:ln>
            <a:headEnd type="none"/>
            <a:tailEnd type="none"/>
          </a:ln>
        </p:spPr>
      </p:sp>
      <p:sp>
        <p:nvSpPr>
          <p:cNvPr id="18" name="TextBox 18"/>
          <p:cNvSpPr txBox="true"/>
          <p:nvPr/>
        </p:nvSpPr>
        <p:spPr>
          <a:xfrm flipH="false" flipV="false" rot="0">
            <a:off x="6389677" y="3367683"/>
            <a:ext cx="5342189" cy="2000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5098"/>
                  </a:srgbClr>
                </a:solidFill>
                <a:latin typeface="FZYaYiHei GB18030L2 R"/>
                <a:ea typeface="FZYaYiHei GB18030L2 R"/>
                <a:cs typeface="FZYaYiHei GB18030L2 R"/>
              </a:rPr>
              <a:t>与前一页一致，无任何</a:t>
            </a:r>
            <a:r>
              <a:rPr b="false" i="false" strike="noStrike" sz="1100">
                <a:ln/>
                <a:solidFill>
                  <a:srgbClr val="0A1F3D">
                    <a:alpha val="85098"/>
                  </a:srgbClr>
                </a:solidFill>
                <a:highlight>
                  <a:srgbClr val="5B8CB8">
                    <a:alpha val="12156"/>
                  </a:srgbClr>
                </a:highlight>
                <a:latin typeface="Inter"/>
                <a:ea typeface="Inter"/>
                <a:cs typeface="Inter"/>
              </a:rPr>
              <a:t>endFlag=true</a:t>
            </a:r>
            <a:r>
              <a:rPr b="false" i="false" strike="noStrike" sz="1100">
                <a:ln/>
                <a:solidFill>
                  <a:srgbClr val="0A1F3D">
                    <a:alpha val="85098"/>
                  </a:srgbClr>
                </a:solidFill>
                <a:latin typeface="FZYaYiHei GB18030L2 R"/>
                <a:ea typeface="FZYaYiHei GB18030L2 R"/>
                <a:cs typeface="FZYaYiHei GB18030L2 R"/>
              </a:rPr>
              <a:t>网络请求记录，协议层终止信号未发出。</a:t>
            </a:r>
            <a:endParaRPr lang="en-US" sz="1100"/>
          </a:p>
        </p:txBody>
      </p:sp>
      <p:sp>
        <p:nvSpPr>
          <p:cNvPr id="19" name="AutoShape 19"/>
          <p:cNvSpPr/>
          <p:nvPr/>
        </p:nvSpPr>
        <p:spPr>
          <a:xfrm flipH="false" flipV="false" rot="0">
            <a:off x="457086" y="4684216"/>
            <a:ext cx="5542164" cy="1716584"/>
          </a:xfrm>
          <a:prstGeom prst="rect">
            <a:avLst/>
          </a:prstGeom>
          <a:solidFill>
            <a:srgbClr val="E8EBEF">
              <a:alpha val="100000"/>
            </a:srgbClr>
          </a:solidFill>
          <a:ln w="9525">
            <a:solidFill>
              <a:srgbClr val="C5CDD6">
                <a:alpha val="100000"/>
              </a:srgbClr>
            </a:solidFill>
            <a:prstDash val="solid"/>
            <a:headEnd type="none"/>
            <a:tailEnd type="none"/>
          </a:ln>
        </p:spPr>
      </p:sp>
      <p:sp>
        <p:nvSpPr>
          <p:cNvPr id="20" name="AutoShape 20"/>
          <p:cNvSpPr/>
          <p:nvPr/>
        </p:nvSpPr>
        <p:spPr>
          <a:xfrm flipH="false" flipV="false" rot="0">
            <a:off x="638090" y="4927103"/>
            <a:ext cx="171407" cy="17145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3859" y="8830"/>
                </a:moveTo>
                <a:cubicBezTo>
                  <a:pt x="3359" y="7776"/>
                  <a:pt x="3075" y="6666"/>
                  <a:pt x="3009" y="5500"/>
                </a:cubicBezTo>
                <a:lnTo>
                  <a:pt x="1030" y="5500"/>
                </a:lnTo>
                <a:cubicBezTo>
                  <a:pt x="1096" y="6020"/>
                  <a:pt x="1258" y="6506"/>
                  <a:pt x="1515" y="6960"/>
                </a:cubicBezTo>
                <a:cubicBezTo>
                  <a:pt x="1771" y="7413"/>
                  <a:pt x="2101" y="7801"/>
                  <a:pt x="2504" y="8125"/>
                </a:cubicBezTo>
                <a:cubicBezTo>
                  <a:pt x="2907" y="8448"/>
                  <a:pt x="3359" y="8683"/>
                  <a:pt x="3859" y="8830"/>
                </a:cubicBezTo>
                <a:moveTo>
                  <a:pt x="5979" y="5500"/>
                </a:moveTo>
                <a:lnTo>
                  <a:pt x="4019" y="5500"/>
                </a:lnTo>
                <a:cubicBezTo>
                  <a:pt x="4092" y="6700"/>
                  <a:pt x="4419" y="7826"/>
                  <a:pt x="4999" y="8880"/>
                </a:cubicBezTo>
                <a:cubicBezTo>
                  <a:pt x="5579" y="7826"/>
                  <a:pt x="5905" y="6700"/>
                  <a:pt x="5979" y="5500"/>
                </a:cubicBezTo>
                <a:moveTo>
                  <a:pt x="8968" y="5500"/>
                </a:moveTo>
                <a:lnTo>
                  <a:pt x="6989" y="5500"/>
                </a:lnTo>
                <a:cubicBezTo>
                  <a:pt x="6922" y="6666"/>
                  <a:pt x="6642" y="7776"/>
                  <a:pt x="6149" y="8830"/>
                </a:cubicBezTo>
                <a:cubicBezTo>
                  <a:pt x="6642" y="8683"/>
                  <a:pt x="7090" y="8448"/>
                  <a:pt x="7494" y="8125"/>
                </a:cubicBezTo>
                <a:cubicBezTo>
                  <a:pt x="7896" y="7801"/>
                  <a:pt x="8226" y="7413"/>
                  <a:pt x="8483" y="6960"/>
                </a:cubicBezTo>
                <a:cubicBezTo>
                  <a:pt x="8739" y="6506"/>
                  <a:pt x="8901" y="6020"/>
                  <a:pt x="8968" y="5500"/>
                </a:cubicBezTo>
                <a:moveTo>
                  <a:pt x="1030" y="4500"/>
                </a:moveTo>
                <a:lnTo>
                  <a:pt x="3009" y="4500"/>
                </a:lnTo>
                <a:cubicBezTo>
                  <a:pt x="3075" y="3333"/>
                  <a:pt x="3359" y="2223"/>
                  <a:pt x="3859" y="1170"/>
                </a:cubicBezTo>
                <a:cubicBezTo>
                  <a:pt x="3359" y="1316"/>
                  <a:pt x="2907" y="1551"/>
                  <a:pt x="2504" y="1875"/>
                </a:cubicBezTo>
                <a:cubicBezTo>
                  <a:pt x="2101" y="2198"/>
                  <a:pt x="1771" y="2586"/>
                  <a:pt x="1515" y="3040"/>
                </a:cubicBezTo>
                <a:cubicBezTo>
                  <a:pt x="1258" y="3493"/>
                  <a:pt x="1096" y="3980"/>
                  <a:pt x="1030" y="4500"/>
                </a:cubicBezTo>
                <a:moveTo>
                  <a:pt x="4019" y="4500"/>
                </a:moveTo>
                <a:lnTo>
                  <a:pt x="5979" y="4500"/>
                </a:lnTo>
                <a:cubicBezTo>
                  <a:pt x="5905" y="3300"/>
                  <a:pt x="5579" y="2173"/>
                  <a:pt x="4999" y="1120"/>
                </a:cubicBezTo>
                <a:cubicBezTo>
                  <a:pt x="4419" y="2173"/>
                  <a:pt x="4092" y="3300"/>
                  <a:pt x="4019" y="4500"/>
                </a:cubicBezTo>
                <a:moveTo>
                  <a:pt x="6149" y="1170"/>
                </a:moveTo>
                <a:cubicBezTo>
                  <a:pt x="6642" y="2223"/>
                  <a:pt x="6922" y="3333"/>
                  <a:pt x="6989" y="4500"/>
                </a:cubicBezTo>
                <a:lnTo>
                  <a:pt x="8968" y="4500"/>
                </a:lnTo>
                <a:cubicBezTo>
                  <a:pt x="8901" y="3980"/>
                  <a:pt x="8739" y="3493"/>
                  <a:pt x="8483" y="3040"/>
                </a:cubicBezTo>
                <a:cubicBezTo>
                  <a:pt x="8226" y="2586"/>
                  <a:pt x="7896" y="2198"/>
                  <a:pt x="7494" y="1875"/>
                </a:cubicBezTo>
                <a:cubicBezTo>
                  <a:pt x="7090" y="1551"/>
                  <a:pt x="6642" y="1316"/>
                  <a:pt x="6149" y="1170"/>
                </a:cubicBezTo>
              </a:path>
            </a:pathLst>
          </a:custGeom>
          <a:solidFill>
            <a:srgbClr val="5B8CB8">
              <a:alpha val="100000"/>
            </a:srgbClr>
          </a:solidFill>
          <a:ln>
            <a:headEnd type="none"/>
            <a:tailEnd type="none"/>
          </a:ln>
        </p:spPr>
      </p:sp>
      <p:sp>
        <p:nvSpPr>
          <p:cNvPr id="21" name="TextBox 21"/>
          <p:cNvSpPr txBox="true"/>
          <p:nvPr/>
        </p:nvSpPr>
        <p:spPr>
          <a:xfrm flipH="false" flipV="false" rot="0">
            <a:off x="885753" y="4939010"/>
            <a:ext cx="55350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70196"/>
                  </a:srgbClr>
                </a:solidFill>
                <a:latin typeface="Alibaba PuHuiTi 3.0 55 Regular"/>
                <a:ea typeface="Alibaba PuHuiTi 3.0 55 Regular"/>
                <a:cs typeface="Alibaba PuHuiTi 3.0 55 Regular"/>
              </a:rPr>
              <a:t>单例缺陷</a:t>
            </a:r>
            <a:endParaRPr lang="en-US" sz="1100"/>
          </a:p>
        </p:txBody>
      </p:sp>
      <p:sp>
        <p:nvSpPr>
          <p:cNvPr id="22" name="TextBox 22"/>
          <p:cNvSpPr txBox="true"/>
          <p:nvPr/>
        </p:nvSpPr>
        <p:spPr>
          <a:xfrm flipH="false" flipV="false" rot="0">
            <a:off x="657061" y="5293816"/>
            <a:ext cx="5342189" cy="404812"/>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采用</a:t>
            </a:r>
            <a:r>
              <a:rPr b="true" i="false" strike="noStrike" sz="1100">
                <a:ln/>
                <a:solidFill>
                  <a:srgbClr val="5B8CB8">
                    <a:alpha val="85098"/>
                  </a:srgbClr>
                </a:solidFill>
                <a:latin typeface="FZYaYiHei GB18030L2 R"/>
                <a:ea typeface="FZYaYiHei GB18030L2 R"/>
                <a:cs typeface="FZYaYiHei GB18030L2 R"/>
              </a:rPr>
              <a:t>全局单例模式</a:t>
            </a:r>
            <a:r>
              <a:rPr b="false" i="false" strike="noStrike" sz="1100">
                <a:ln/>
                <a:solidFill>
                  <a:srgbClr val="0A1F3D">
                    <a:alpha val="85098"/>
                  </a:srgbClr>
                </a:solidFill>
                <a:latin typeface="FZYaYiHei GB18030L2 R"/>
                <a:ea typeface="FZYaYiHei GB18030L2 R"/>
                <a:cs typeface="FZYaYiHei GB18030L2 R"/>
              </a:rPr>
              <a:t>存储评分回调，未绑定TaskID或SessionID，作用域与生命周期</a:t>
            </a:r>
            <a:endParaRPr lang="en-US" sz="1100"/>
          </a:p>
          <a:p>
            <a:pPr algn="l"/>
            <a:r>
              <a:rPr b="false" i="false" strike="noStrike" sz="1100">
                <a:ln/>
                <a:solidFill>
                  <a:srgbClr val="0A1F3D">
                    <a:alpha val="85098"/>
                  </a:srgbClr>
                </a:solidFill>
                <a:latin typeface="FZYaYiHei GB18030L2 R"/>
                <a:ea typeface="FZYaYiHei GB18030L2 R"/>
                <a:cs typeface="FZYaYiHei GB18030L2 R"/>
              </a:rPr>
              <a:t>管理失控。</a:t>
            </a:r>
            <a:endParaRPr/>
          </a:p>
        </p:txBody>
      </p:sp>
      <p:sp>
        <p:nvSpPr>
          <p:cNvPr id="23" name="AutoShape 23"/>
          <p:cNvSpPr/>
          <p:nvPr/>
        </p:nvSpPr>
        <p:spPr>
          <a:xfrm flipH="false" flipV="false" rot="0">
            <a:off x="6189702" y="4684216"/>
            <a:ext cx="5542164" cy="1716584"/>
          </a:xfrm>
          <a:prstGeom prst="rect">
            <a:avLst/>
          </a:prstGeom>
          <a:solidFill>
            <a:srgbClr val="E8EBEF">
              <a:alpha val="100000"/>
            </a:srgbClr>
          </a:solidFill>
          <a:ln w="9525">
            <a:solidFill>
              <a:srgbClr val="C5CDD6">
                <a:alpha val="100000"/>
              </a:srgbClr>
            </a:solidFill>
            <a:prstDash val="solid"/>
            <a:headEnd type="none"/>
            <a:tailEnd type="none"/>
          </a:ln>
        </p:spPr>
      </p:sp>
      <p:sp>
        <p:nvSpPr>
          <p:cNvPr id="24" name="AutoShape 24"/>
          <p:cNvSpPr/>
          <p:nvPr/>
        </p:nvSpPr>
        <p:spPr>
          <a:xfrm flipH="false" flipV="false" rot="0">
            <a:off x="6189702" y="4684216"/>
            <a:ext cx="9522" cy="1716584"/>
          </a:xfrm>
          <a:prstGeom prst="line">
            <a:avLst/>
          </a:prstGeom>
          <a:ln w="28575">
            <a:solidFill>
              <a:srgbClr val="5B8CB8">
                <a:alpha val="100000"/>
              </a:srgbClr>
            </a:solidFill>
            <a:prstDash val="solid"/>
            <a:headEnd type="none"/>
            <a:tailEnd type="none"/>
          </a:ln>
        </p:spPr>
      </p:sp>
      <p:sp>
        <p:nvSpPr>
          <p:cNvPr id="25" name="AutoShape 25"/>
          <p:cNvSpPr/>
          <p:nvPr/>
        </p:nvSpPr>
        <p:spPr>
          <a:xfrm flipH="false" flipV="false" rot="0">
            <a:off x="6389751" y="4927103"/>
            <a:ext cx="171407" cy="171450"/>
          </a:xfrm>
          <a:custGeom>
            <a:rect b="b" l="l" r="r" t="t"/>
            <a:pathLst>
              <a:path h="10000" w="9998">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5B8CB8">
              <a:alpha val="100000"/>
            </a:srgbClr>
          </a:solidFill>
          <a:ln>
            <a:headEnd type="none"/>
            <a:tailEnd type="none"/>
          </a:ln>
        </p:spPr>
      </p:sp>
      <p:sp>
        <p:nvSpPr>
          <p:cNvPr id="26" name="TextBox 26"/>
          <p:cNvSpPr txBox="true"/>
          <p:nvPr/>
        </p:nvSpPr>
        <p:spPr>
          <a:xfrm flipH="false" flipV="false" rot="0">
            <a:off x="6637414" y="4939010"/>
            <a:ext cx="553503" cy="142875"/>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5B8CB8">
                    <a:alpha val="70196"/>
                  </a:srgbClr>
                </a:solidFill>
                <a:latin typeface="Alibaba PuHuiTi 3.0 55 Regular"/>
                <a:ea typeface="Alibaba PuHuiTi 3.0 55 Regular"/>
                <a:cs typeface="Alibaba PuHuiTi 3.0 55 Regular"/>
              </a:rPr>
              <a:t>致命后果</a:t>
            </a:r>
            <a:endParaRPr lang="en-US" sz="1100"/>
          </a:p>
        </p:txBody>
      </p:sp>
      <p:sp>
        <p:nvSpPr>
          <p:cNvPr id="27" name="TextBox 27"/>
          <p:cNvSpPr txBox="true"/>
          <p:nvPr/>
        </p:nvSpPr>
        <p:spPr>
          <a:xfrm flipH="false" flipV="false" rot="0">
            <a:off x="6408722" y="5293816"/>
            <a:ext cx="5323144" cy="404812"/>
          </a:xfrm>
          <a:prstGeom prst="rect">
            <a:avLst/>
          </a:prstGeom>
          <a:ln>
            <a:headEnd type="none"/>
            <a:tailEnd type="none"/>
          </a:ln>
        </p:spPr>
        <p:txBody>
          <a:bodyPr anchor="t" anchorCtr="false" bIns="0" lIns="0" rIns="0" rtlCol="false" tIns="0" vert="horz" wrap="square"/>
          <a:lstStyle/>
          <a:p>
            <a:pPr algn="l">
              <a:defRPr/>
            </a:pPr>
            <a:r>
              <a:rPr b="false" i="false" lang="en-US" strike="noStrike" sz="1100">
                <a:ln/>
                <a:solidFill>
                  <a:srgbClr val="0A1F3D">
                    <a:alpha val="85098"/>
                  </a:srgbClr>
                </a:solidFill>
                <a:latin typeface="FZYaYiHei GB18030L2 R"/>
                <a:ea typeface="FZYaYiHei GB18030L2 R"/>
                <a:cs typeface="FZYaYiHei GB18030L2 R"/>
              </a:rPr>
              <a:t>新会话启动时全局监听器被替换，旧会话评分结果返回时</a:t>
            </a:r>
            <a:r>
              <a:rPr b="true" i="false" strike="noStrike" sz="1100">
                <a:ln/>
                <a:solidFill>
                  <a:srgbClr val="5B8CB8">
                    <a:alpha val="85098"/>
                  </a:srgbClr>
                </a:solidFill>
                <a:latin typeface="FZYaYiHei GB18030L2 R"/>
                <a:ea typeface="FZYaYiHei GB18030L2 R"/>
                <a:cs typeface="FZYaYiHei GB18030L2 R"/>
              </a:rPr>
              <a:t>无路由目标</a:t>
            </a:r>
            <a:r>
              <a:rPr b="false" i="false" strike="noStrike" sz="1100">
                <a:ln/>
                <a:solidFill>
                  <a:srgbClr val="0A1F3D">
                    <a:alpha val="85098"/>
                  </a:srgbClr>
                </a:solidFill>
                <a:latin typeface="FZYaYiHei GB18030L2 R"/>
                <a:ea typeface="FZYaYiHei GB18030L2 R"/>
                <a:cs typeface="FZYaYiHei GB18030L2 R"/>
              </a:rPr>
              <a:t>，回调被系</a:t>
            </a:r>
            <a:endParaRPr lang="en-US" sz="1100"/>
          </a:p>
          <a:p>
            <a:pPr algn="l"/>
            <a:r>
              <a:rPr b="false" i="false" strike="noStrike" sz="1100">
                <a:ln/>
                <a:solidFill>
                  <a:srgbClr val="0A1F3D">
                    <a:alpha val="85098"/>
                  </a:srgbClr>
                </a:solidFill>
                <a:latin typeface="FZYaYiHei GB18030L2 R"/>
                <a:ea typeface="FZYaYiHei GB18030L2 R"/>
                <a:cs typeface="FZYaYiHei GB18030L2 R"/>
              </a:rPr>
              <a:t>统丢弃，数据永久丢失。</a:t>
            </a:r>
            <a:endParaRPr/>
          </a:p>
        </p:txBody>
      </p:sp>
    </p:spTree>
  </p:cSld>
  <p:clrMapOvr>
    <a:masterClrMapping/>
  </p:clrMapOvr>
</p:sld>
</file>

<file path=ppt/slides/slide9.xml><?xml version="1.0" encoding="utf-8"?>
<p:sld xmlns:a="http://schemas.openxmlformats.org/drawingml/2006/main" xmlns:p="http://schemas.openxmlformats.org/presentationml/2006/main">
  <p:cSld name="">
    <p:spTree>
      <p:nvGrpSpPr>
        <p:cNvPr id="1" name=""/>
        <p:cNvGrpSpPr/>
        <p:nvPr/>
      </p:nvGrpSpPr>
      <p:grpSpPr>
        <a:xfrm>
          <a:off x="0" y="0"/>
          <a:ext cx="0" cy="0"/>
          <a:chOff x="0" y="0"/>
          <a:chExt cx="0" cy="0"/>
        </a:xfrm>
      </p:grpSpPr>
      <p:sp>
        <p:nvSpPr>
          <p:cNvPr id="2" name="AutoShape 2"/>
          <p:cNvSpPr/>
          <p:nvPr/>
        </p:nvSpPr>
        <p:spPr>
          <a:xfrm flipH="false" flipV="false" rot="0">
            <a:off x="0" y="0"/>
            <a:ext cx="12188952" cy="6858000"/>
          </a:xfrm>
          <a:prstGeom prst="rect">
            <a:avLst/>
          </a:prstGeom>
          <a:solidFill>
            <a:srgbClr val="F1F3F5">
              <a:alpha val="100000"/>
            </a:srgbClr>
          </a:solidFill>
          <a:ln>
            <a:headEnd type="none"/>
            <a:tailEnd type="none"/>
          </a:ln>
        </p:spPr>
      </p:sp>
      <p:sp>
        <p:nvSpPr>
          <p:cNvPr id="3" name="TextBox 3"/>
          <p:cNvSpPr txBox="true"/>
          <p:nvPr/>
        </p:nvSpPr>
        <p:spPr>
          <a:xfrm flipH="false" flipV="false" rot="0">
            <a:off x="457086" y="476250"/>
            <a:ext cx="11274781" cy="133350"/>
          </a:xfrm>
          <a:prstGeom prst="rect">
            <a:avLst/>
          </a:prstGeom>
          <a:ln>
            <a:headEnd type="none"/>
            <a:tailEnd type="none"/>
          </a:ln>
        </p:spPr>
        <p:txBody>
          <a:bodyPr anchor="t" anchorCtr="false" bIns="0" lIns="0" rIns="0" rtlCol="false" tIns="0" vert="horz" wrap="none"/>
          <a:lstStyle/>
          <a:p>
            <a:pPr algn="l">
              <a:defRPr/>
            </a:pPr>
            <a:r>
              <a:rPr b="false" i="false" lang="en-US" strike="noStrike" sz="900">
                <a:ln/>
                <a:solidFill>
                  <a:srgbClr val="0A1F3D">
                    <a:alpha val="50196"/>
                  </a:srgbClr>
                </a:solidFill>
                <a:latin typeface="Alibaba PuHuiTi 3.0 55 Regular"/>
                <a:ea typeface="Alibaba PuHuiTi 3.0 55 Regular"/>
                <a:cs typeface="Alibaba PuHuiTi 3.0 55 Regular"/>
              </a:rPr>
              <a:t>PROTOBUF PROTOCOL ANALYSIS</a:t>
            </a:r>
            <a:endParaRPr lang="en-US" sz="1100"/>
          </a:p>
        </p:txBody>
      </p:sp>
      <p:sp>
        <p:nvSpPr>
          <p:cNvPr id="4" name="TextBox 4"/>
          <p:cNvSpPr txBox="true"/>
          <p:nvPr/>
        </p:nvSpPr>
        <p:spPr>
          <a:xfrm flipH="false" flipV="false" rot="0">
            <a:off x="457086" y="800100"/>
            <a:ext cx="11274781" cy="419100"/>
          </a:xfrm>
          <a:prstGeom prst="rect">
            <a:avLst/>
          </a:prstGeom>
          <a:ln>
            <a:headEnd type="none"/>
            <a:tailEnd type="none"/>
          </a:ln>
        </p:spPr>
        <p:txBody>
          <a:bodyPr anchor="t" anchorCtr="false" bIns="0" lIns="0" rIns="0" rtlCol="false" tIns="0" vert="horz" wrap="none"/>
          <a:lstStyle/>
          <a:p>
            <a:pPr algn="l">
              <a:defRPr/>
            </a:pPr>
            <a:r>
              <a:rPr b="true" i="false" lang="en-US" strike="noStrike" sz="3000">
                <a:ln/>
                <a:solidFill>
                  <a:srgbClr val="0A1F3D">
                    <a:alpha val="100000"/>
                  </a:srgbClr>
                </a:solidFill>
                <a:latin typeface="Alibaba PuHuiTi 3.0 55 Regular"/>
                <a:ea typeface="Alibaba PuHuiTi 3.0 55 Regular"/>
                <a:cs typeface="Alibaba PuHuiTi 3.0 55 Regular"/>
              </a:rPr>
              <a:t>Bug 1：协议层铁证（edu_ai_api_ise.proto）</a:t>
            </a:r>
            <a:endParaRPr lang="en-US" sz="1100"/>
          </a:p>
        </p:txBody>
      </p:sp>
      <p:sp>
        <p:nvSpPr>
          <p:cNvPr id="5" name="AutoShape 5"/>
          <p:cNvSpPr/>
          <p:nvPr/>
        </p:nvSpPr>
        <p:spPr>
          <a:xfrm flipH="false" flipV="false" rot="0">
            <a:off x="6648573" y="1476375"/>
            <a:ext cx="1267103" cy="209550"/>
          </a:xfrm>
          <a:prstGeom prst="roundRect">
            <a:avLst>
              <a:gd fmla="val 50000" name="adj"/>
            </a:avLst>
          </a:prstGeom>
          <a:solidFill>
            <a:srgbClr val="E8EBEF">
              <a:alpha val="85098"/>
            </a:srgbClr>
          </a:solidFill>
          <a:ln>
            <a:headEnd type="none"/>
            <a:tailEnd type="none"/>
          </a:ln>
        </p:spPr>
      </p:sp>
      <p:sp>
        <p:nvSpPr>
          <p:cNvPr id="6" name="TextBox 6"/>
          <p:cNvSpPr txBox="true"/>
          <p:nvPr/>
        </p:nvSpPr>
        <p:spPr>
          <a:xfrm flipH="false" flipV="false" rot="0">
            <a:off x="6705709" y="1495425"/>
            <a:ext cx="1209968" cy="171450"/>
          </a:xfrm>
          <a:prstGeom prst="rect">
            <a:avLst/>
          </a:prstGeom>
          <a:ln>
            <a:headEnd type="none"/>
            <a:tailEnd type="none"/>
          </a:ln>
        </p:spPr>
        <p:txBody>
          <a:bodyPr anchor="t" anchorCtr="false" bIns="0" lIns="0" rIns="0" rtlCol="false" tIns="0" vert="horz" wrap="none"/>
          <a:lstStyle/>
          <a:p>
            <a:pPr algn="l">
              <a:defRPr/>
            </a:pPr>
            <a:r>
              <a:rPr b="false" i="false" lang="en-US" strike="noStrike" sz="1200">
                <a:ln/>
                <a:solidFill>
                  <a:srgbClr val="0A1F3D">
                    <a:alpha val="100000"/>
                  </a:srgbClr>
                </a:solidFill>
                <a:latin typeface="Inter"/>
                <a:ea typeface="Inter"/>
                <a:cs typeface="Inter"/>
              </a:rPr>
              <a:t>bool endFlag = 8</a:t>
            </a:r>
            <a:endParaRPr lang="en-US" sz="1100"/>
          </a:p>
        </p:txBody>
      </p:sp>
      <p:sp>
        <p:nvSpPr>
          <p:cNvPr id="7" name="TextBox 7"/>
          <p:cNvSpPr txBox="true"/>
          <p:nvPr/>
        </p:nvSpPr>
        <p:spPr>
          <a:xfrm flipH="false" flipV="false" rot="0">
            <a:off x="457086" y="1476375"/>
            <a:ext cx="11731866" cy="773311"/>
          </a:xfrm>
          <a:prstGeom prst="rect">
            <a:avLst/>
          </a:prstGeom>
          <a:ln>
            <a:headEnd type="none"/>
            <a:tailEnd type="none"/>
          </a:ln>
        </p:spPr>
        <p:txBody>
          <a:bodyPr anchor="t" anchorCtr="false" bIns="0" lIns="0" rIns="0" rtlCol="false" tIns="0" vert="horz" wrap="square"/>
          <a:lstStyle/>
          <a:p>
            <a:pPr algn="l">
              <a:defRPr/>
            </a:pPr>
            <a:r>
              <a:rPr b="false" i="false" lang="en-US" strike="noStrike" sz="1300">
                <a:ln/>
                <a:solidFill>
                  <a:srgbClr val="0A1F3D">
                    <a:alpha val="85098"/>
                  </a:srgbClr>
                </a:solidFill>
                <a:latin typeface="FZYaYiHei GB18030L2 R"/>
                <a:ea typeface="FZYaYiHei GB18030L2 R"/>
                <a:cs typeface="FZYaYiHei GB18030L2 R"/>
              </a:rPr>
              <a:t>ProtoBuf协议定义文件明确规范了endFlag的必需性：IseRequestStreaming消息中bool endFlag = 8字段的注释为"音频结束信号"，类型为布尔</a:t>
            </a:r>
            <a:endParaRPr lang="en-US" sz="1100"/>
          </a:p>
          <a:p>
            <a:pPr algn="l"/>
            <a:r>
              <a:rPr b="false" i="false" strike="noStrike" sz="1300">
                <a:ln/>
                <a:solidFill>
                  <a:srgbClr val="0A1F3D">
                    <a:alpha val="85098"/>
                  </a:srgbClr>
                </a:solidFill>
                <a:latin typeface="FZYaYiHei GB18030L2 R"/>
                <a:ea typeface="FZYaYiHei GB18030L2 R"/>
                <a:cs typeface="FZYaYiHei GB18030L2 R"/>
              </a:rPr>
              <a:t>值意味着必须显式设置true或false。该协议用于讯飞语音评测服务，是单句口语评分的核心通信协议。应用层完全未实现该字段的设置逻辑，</a:t>
            </a:r>
            <a:endParaRPr/>
          </a:p>
          <a:p>
            <a:pPr algn="l"/>
            <a:r>
              <a:rPr b="false" i="false" strike="noStrike" sz="1300">
                <a:ln/>
                <a:solidFill>
                  <a:srgbClr val="0A1F3D">
                    <a:alpha val="85098"/>
                  </a:srgbClr>
                </a:solidFill>
                <a:latin typeface="FZYaYiHei GB18030L2 R"/>
                <a:ea typeface="FZYaYiHei GB18030L2 R"/>
                <a:cs typeface="FZYaYiHei GB18030L2 R"/>
              </a:rPr>
              <a:t>构成协议合规性严重违规。</a:t>
            </a:r>
            <a:endParaRPr/>
          </a:p>
        </p:txBody>
      </p:sp>
      <p:sp>
        <p:nvSpPr>
          <p:cNvPr id="8" name="AutoShape 8"/>
          <p:cNvSpPr/>
          <p:nvPr/>
        </p:nvSpPr>
        <p:spPr>
          <a:xfrm flipH="false" flipV="false" rot="0">
            <a:off x="457086" y="2370684"/>
            <a:ext cx="11274781" cy="942975"/>
          </a:xfrm>
          <a:prstGeom prst="rect">
            <a:avLst/>
          </a:prstGeom>
          <a:solidFill>
            <a:srgbClr val="E8EBEF">
              <a:alpha val="100000"/>
            </a:srgbClr>
          </a:solidFill>
          <a:ln w="9525">
            <a:solidFill>
              <a:srgbClr val="C5CDD6">
                <a:alpha val="100000"/>
              </a:srgbClr>
            </a:solidFill>
            <a:prstDash val="solid"/>
            <a:headEnd type="none"/>
            <a:tailEnd type="none"/>
          </a:ln>
        </p:spPr>
      </p:sp>
      <p:sp>
        <p:nvSpPr>
          <p:cNvPr id="9" name="AutoShape 9"/>
          <p:cNvSpPr/>
          <p:nvPr/>
        </p:nvSpPr>
        <p:spPr>
          <a:xfrm flipH="false" flipV="false" rot="0">
            <a:off x="457086" y="2370684"/>
            <a:ext cx="9522" cy="942975"/>
          </a:xfrm>
          <a:prstGeom prst="line">
            <a:avLst/>
          </a:prstGeom>
          <a:ln w="28575">
            <a:solidFill>
              <a:srgbClr val="5B8CB8">
                <a:alpha val="100000"/>
              </a:srgbClr>
            </a:solidFill>
            <a:prstDash val="solid"/>
            <a:headEnd type="none"/>
            <a:tailEnd type="none"/>
          </a:ln>
        </p:spPr>
      </p:sp>
      <p:sp>
        <p:nvSpPr>
          <p:cNvPr id="10" name="AutoShape 10"/>
          <p:cNvSpPr/>
          <p:nvPr/>
        </p:nvSpPr>
        <p:spPr>
          <a:xfrm flipH="false" flipV="false" rot="0">
            <a:off x="693068" y="2637384"/>
            <a:ext cx="190452" cy="190500"/>
          </a:xfrm>
          <a:custGeom>
            <a:rect b="b" l="l" r="r" t="t"/>
            <a:pathLst>
              <a:path h="10000" w="9998">
                <a:moveTo>
                  <a:pt x="6665" y="3000"/>
                </a:moveTo>
                <a:lnTo>
                  <a:pt x="6665" y="1000"/>
                </a:lnTo>
                <a:lnTo>
                  <a:pt x="1111" y="1000"/>
                </a:lnTo>
                <a:lnTo>
                  <a:pt x="1111" y="9000"/>
                </a:lnTo>
                <a:lnTo>
                  <a:pt x="8887" y="9000"/>
                </a:lnTo>
                <a:lnTo>
                  <a:pt x="8887" y="3000"/>
                </a:lnTo>
                <a:lnTo>
                  <a:pt x="6665" y="3000"/>
                </a:lnTo>
                <a:moveTo>
                  <a:pt x="0" y="9500"/>
                </a:moveTo>
                <a:lnTo>
                  <a:pt x="0" y="500"/>
                </a:lnTo>
                <a:cubicBezTo>
                  <a:pt x="0" y="360"/>
                  <a:pt x="53" y="241"/>
                  <a:pt x="161" y="145"/>
                </a:cubicBezTo>
                <a:cubicBezTo>
                  <a:pt x="268" y="48"/>
                  <a:pt x="399" y="0"/>
                  <a:pt x="555" y="0"/>
                </a:cubicBezTo>
                <a:lnTo>
                  <a:pt x="7221" y="0"/>
                </a:lnTo>
                <a:lnTo>
                  <a:pt x="9998" y="2500"/>
                </a:lnTo>
                <a:lnTo>
                  <a:pt x="9998" y="9500"/>
                </a:lnTo>
                <a:cubicBezTo>
                  <a:pt x="9998" y="9633"/>
                  <a:pt x="9944" y="9750"/>
                  <a:pt x="9837" y="9850"/>
                </a:cubicBezTo>
                <a:cubicBezTo>
                  <a:pt x="9729" y="9950"/>
                  <a:pt x="9598" y="10000"/>
                  <a:pt x="9443" y="10000"/>
                </a:cubicBezTo>
                <a:lnTo>
                  <a:pt x="555" y="10000"/>
                </a:lnTo>
                <a:cubicBezTo>
                  <a:pt x="399" y="10000"/>
                  <a:pt x="268" y="9951"/>
                  <a:pt x="161" y="9855"/>
                </a:cubicBezTo>
                <a:cubicBezTo>
                  <a:pt x="53" y="9758"/>
                  <a:pt x="0" y="9640"/>
                  <a:pt x="0" y="9500"/>
                </a:cubicBezTo>
                <a:moveTo>
                  <a:pt x="6177" y="3230"/>
                </a:moveTo>
                <a:lnTo>
                  <a:pt x="8143" y="5000"/>
                </a:lnTo>
                <a:lnTo>
                  <a:pt x="6177" y="6770"/>
                </a:lnTo>
                <a:lnTo>
                  <a:pt x="5388" y="6060"/>
                </a:lnTo>
                <a:lnTo>
                  <a:pt x="6565" y="5000"/>
                </a:lnTo>
                <a:lnTo>
                  <a:pt x="5388" y="3940"/>
                </a:lnTo>
                <a:lnTo>
                  <a:pt x="6177" y="3230"/>
                </a:lnTo>
                <a:moveTo>
                  <a:pt x="3821" y="6770"/>
                </a:moveTo>
                <a:lnTo>
                  <a:pt x="1855" y="5000"/>
                </a:lnTo>
                <a:lnTo>
                  <a:pt x="3821" y="3230"/>
                </a:lnTo>
                <a:lnTo>
                  <a:pt x="4610" y="3940"/>
                </a:lnTo>
                <a:lnTo>
                  <a:pt x="3433" y="5000"/>
                </a:lnTo>
                <a:lnTo>
                  <a:pt x="4610" y="6060"/>
                </a:lnTo>
              </a:path>
            </a:pathLst>
          </a:custGeom>
          <a:solidFill>
            <a:srgbClr val="5B8CB8">
              <a:alpha val="100000"/>
            </a:srgbClr>
          </a:solidFill>
          <a:ln>
            <a:headEnd type="none"/>
            <a:tailEnd type="none"/>
          </a:ln>
        </p:spPr>
      </p:sp>
      <p:sp>
        <p:nvSpPr>
          <p:cNvPr id="11" name="TextBox 11"/>
          <p:cNvSpPr txBox="true"/>
          <p:nvPr/>
        </p:nvSpPr>
        <p:spPr>
          <a:xfrm flipH="false" flipV="false" rot="0">
            <a:off x="1014754" y="2599284"/>
            <a:ext cx="10479047"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协议文件来源</a:t>
            </a:r>
            <a:endParaRPr lang="en-US" sz="1100"/>
          </a:p>
        </p:txBody>
      </p:sp>
      <p:sp>
        <p:nvSpPr>
          <p:cNvPr id="12" name="AutoShape 12"/>
          <p:cNvSpPr/>
          <p:nvPr/>
        </p:nvSpPr>
        <p:spPr>
          <a:xfrm flipH="false" flipV="false" rot="0">
            <a:off x="2197344" y="2894559"/>
            <a:ext cx="2504597" cy="200025"/>
          </a:xfrm>
          <a:prstGeom prst="roundRect">
            <a:avLst>
              <a:gd fmla="val 50000" name="adj"/>
            </a:avLst>
          </a:prstGeom>
          <a:solidFill>
            <a:srgbClr val="F1F3F5">
              <a:alpha val="80000"/>
            </a:srgbClr>
          </a:solidFill>
          <a:ln>
            <a:headEnd type="none"/>
            <a:tailEnd type="none"/>
          </a:ln>
        </p:spPr>
      </p:sp>
      <p:sp>
        <p:nvSpPr>
          <p:cNvPr id="13" name="TextBox 13"/>
          <p:cNvSpPr txBox="true"/>
          <p:nvPr/>
        </p:nvSpPr>
        <p:spPr>
          <a:xfrm flipH="false" flipV="false" rot="0">
            <a:off x="2254480" y="2913609"/>
            <a:ext cx="923932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100000"/>
                  </a:srgbClr>
                </a:solidFill>
                <a:latin typeface="Inter"/>
                <a:ea typeface="Inter"/>
                <a:cs typeface="Inter"/>
              </a:rPr>
              <a:t>assets/unknown/edu_ai_api_ise.proto</a:t>
            </a:r>
            <a:endParaRPr lang="en-US" sz="1100"/>
          </a:p>
        </p:txBody>
      </p:sp>
      <p:sp>
        <p:nvSpPr>
          <p:cNvPr id="14" name="TextBox 14"/>
          <p:cNvSpPr txBox="true"/>
          <p:nvPr/>
        </p:nvSpPr>
        <p:spPr>
          <a:xfrm flipH="false" flipV="false" rot="0">
            <a:off x="1014754" y="2913609"/>
            <a:ext cx="10479047"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0000"/>
                  </a:srgbClr>
                </a:solidFill>
                <a:latin typeface="FZYaYiHei GB18030L2 R"/>
                <a:ea typeface="FZYaYiHei GB18030L2 R"/>
                <a:cs typeface="FZYaYiHei GB18030L2 R"/>
              </a:rPr>
              <a:t>APK反编译提取的 assets/unknown/edu_ai_api_ise.proto</a:t>
            </a:r>
            <a:endParaRPr lang="en-US" sz="1100"/>
          </a:p>
        </p:txBody>
      </p:sp>
      <p:sp>
        <p:nvSpPr>
          <p:cNvPr id="15" name="AutoShape 15"/>
          <p:cNvSpPr/>
          <p:nvPr/>
        </p:nvSpPr>
        <p:spPr>
          <a:xfrm flipH="false" flipV="false" rot="0">
            <a:off x="457086" y="3466059"/>
            <a:ext cx="11274781" cy="942975"/>
          </a:xfrm>
          <a:prstGeom prst="rect">
            <a:avLst/>
          </a:prstGeom>
          <a:solidFill>
            <a:srgbClr val="E8EBEF">
              <a:alpha val="100000"/>
            </a:srgbClr>
          </a:solidFill>
          <a:ln w="9525">
            <a:solidFill>
              <a:srgbClr val="C5CDD6">
                <a:alpha val="100000"/>
              </a:srgbClr>
            </a:solidFill>
            <a:prstDash val="solid"/>
            <a:headEnd type="none"/>
            <a:tailEnd type="none"/>
          </a:ln>
        </p:spPr>
      </p:sp>
      <p:sp>
        <p:nvSpPr>
          <p:cNvPr id="16" name="AutoShape 16"/>
          <p:cNvSpPr/>
          <p:nvPr/>
        </p:nvSpPr>
        <p:spPr>
          <a:xfrm flipH="false" flipV="false" rot="0">
            <a:off x="457086" y="3466059"/>
            <a:ext cx="9522" cy="942975"/>
          </a:xfrm>
          <a:prstGeom prst="line">
            <a:avLst/>
          </a:prstGeom>
          <a:ln w="28575">
            <a:solidFill>
              <a:srgbClr val="5B8CB8">
                <a:alpha val="100000"/>
              </a:srgbClr>
            </a:solidFill>
            <a:prstDash val="solid"/>
            <a:headEnd type="none"/>
            <a:tailEnd type="none"/>
          </a:ln>
        </p:spPr>
      </p:sp>
      <p:sp>
        <p:nvSpPr>
          <p:cNvPr id="17" name="AutoShape 17"/>
          <p:cNvSpPr/>
          <p:nvPr/>
        </p:nvSpPr>
        <p:spPr>
          <a:xfrm flipH="false" flipV="false" rot="0">
            <a:off x="693068" y="3732759"/>
            <a:ext cx="190452" cy="190500"/>
          </a:xfrm>
          <a:custGeom>
            <a:rect b="b" l="l" r="r" t="t"/>
            <a:pathLst>
              <a:path h="10000" w="9998">
                <a:moveTo>
                  <a:pt x="0" y="6667"/>
                </a:moveTo>
                <a:lnTo>
                  <a:pt x="0" y="3333"/>
                </a:lnTo>
                <a:cubicBezTo>
                  <a:pt x="0" y="2725"/>
                  <a:pt x="136" y="2162"/>
                  <a:pt x="410" y="1644"/>
                </a:cubicBezTo>
                <a:cubicBezTo>
                  <a:pt x="676" y="1148"/>
                  <a:pt x="1033" y="752"/>
                  <a:pt x="1480" y="456"/>
                </a:cubicBezTo>
                <a:cubicBezTo>
                  <a:pt x="1946" y="152"/>
                  <a:pt x="2453" y="0"/>
                  <a:pt x="2999" y="0"/>
                </a:cubicBezTo>
                <a:lnTo>
                  <a:pt x="6999" y="0"/>
                </a:lnTo>
                <a:cubicBezTo>
                  <a:pt x="7538" y="0"/>
                  <a:pt x="8041" y="152"/>
                  <a:pt x="8508" y="456"/>
                </a:cubicBezTo>
                <a:cubicBezTo>
                  <a:pt x="8961" y="752"/>
                  <a:pt x="9321" y="1152"/>
                  <a:pt x="9588" y="1656"/>
                </a:cubicBezTo>
                <a:cubicBezTo>
                  <a:pt x="9861" y="2174"/>
                  <a:pt x="9998" y="2733"/>
                  <a:pt x="9998" y="3333"/>
                </a:cubicBezTo>
                <a:lnTo>
                  <a:pt x="9998" y="10000"/>
                </a:lnTo>
                <a:lnTo>
                  <a:pt x="2999" y="10000"/>
                </a:lnTo>
                <a:cubicBezTo>
                  <a:pt x="2459" y="10000"/>
                  <a:pt x="1956" y="9848"/>
                  <a:pt x="1490" y="9544"/>
                </a:cubicBezTo>
                <a:cubicBezTo>
                  <a:pt x="1036" y="9248"/>
                  <a:pt x="676" y="8848"/>
                  <a:pt x="410" y="8344"/>
                </a:cubicBezTo>
                <a:cubicBezTo>
                  <a:pt x="136" y="7826"/>
                  <a:pt x="0" y="7267"/>
                  <a:pt x="0" y="6667"/>
                </a:cubicBezTo>
                <a:moveTo>
                  <a:pt x="2999" y="8889"/>
                </a:moveTo>
                <a:lnTo>
                  <a:pt x="8998" y="8889"/>
                </a:lnTo>
                <a:lnTo>
                  <a:pt x="8998" y="3333"/>
                </a:lnTo>
                <a:cubicBezTo>
                  <a:pt x="8998" y="2933"/>
                  <a:pt x="8908" y="2562"/>
                  <a:pt x="8728" y="2222"/>
                </a:cubicBezTo>
                <a:cubicBezTo>
                  <a:pt x="8548" y="1881"/>
                  <a:pt x="8304" y="1611"/>
                  <a:pt x="7998" y="1411"/>
                </a:cubicBezTo>
                <a:cubicBezTo>
                  <a:pt x="7691" y="1211"/>
                  <a:pt x="7358" y="1111"/>
                  <a:pt x="6999" y="1111"/>
                </a:cubicBezTo>
                <a:lnTo>
                  <a:pt x="2999" y="1111"/>
                </a:lnTo>
                <a:cubicBezTo>
                  <a:pt x="2639" y="1111"/>
                  <a:pt x="2306" y="1211"/>
                  <a:pt x="2000" y="1411"/>
                </a:cubicBezTo>
                <a:cubicBezTo>
                  <a:pt x="1693" y="1611"/>
                  <a:pt x="1450" y="1879"/>
                  <a:pt x="1270" y="2217"/>
                </a:cubicBezTo>
                <a:cubicBezTo>
                  <a:pt x="1090" y="2553"/>
                  <a:pt x="1000" y="2925"/>
                  <a:pt x="1000" y="3333"/>
                </a:cubicBezTo>
                <a:lnTo>
                  <a:pt x="1000" y="6667"/>
                </a:lnTo>
                <a:cubicBezTo>
                  <a:pt x="1000" y="7067"/>
                  <a:pt x="1090" y="7437"/>
                  <a:pt x="1270" y="7778"/>
                </a:cubicBezTo>
                <a:cubicBezTo>
                  <a:pt x="1450" y="8118"/>
                  <a:pt x="1693" y="8389"/>
                  <a:pt x="2000" y="8589"/>
                </a:cubicBezTo>
                <a:cubicBezTo>
                  <a:pt x="2306" y="8789"/>
                  <a:pt x="2639" y="8889"/>
                  <a:pt x="2999" y="8889"/>
                </a:cubicBezTo>
                <a:moveTo>
                  <a:pt x="5999" y="5556"/>
                </a:moveTo>
                <a:lnTo>
                  <a:pt x="5999" y="4444"/>
                </a:lnTo>
                <a:lnTo>
                  <a:pt x="6999" y="4444"/>
                </a:lnTo>
                <a:lnTo>
                  <a:pt x="6999" y="5556"/>
                </a:lnTo>
                <a:lnTo>
                  <a:pt x="5999" y="5556"/>
                </a:lnTo>
                <a:moveTo>
                  <a:pt x="2999" y="5556"/>
                </a:moveTo>
                <a:lnTo>
                  <a:pt x="2999" y="4444"/>
                </a:lnTo>
                <a:lnTo>
                  <a:pt x="3999" y="4444"/>
                </a:lnTo>
                <a:lnTo>
                  <a:pt x="3999" y="5556"/>
                </a:lnTo>
              </a:path>
            </a:pathLst>
          </a:custGeom>
          <a:solidFill>
            <a:srgbClr val="5B8CB8">
              <a:alpha val="100000"/>
            </a:srgbClr>
          </a:solidFill>
          <a:ln>
            <a:headEnd type="none"/>
            <a:tailEnd type="none"/>
          </a:ln>
        </p:spPr>
      </p:sp>
      <p:sp>
        <p:nvSpPr>
          <p:cNvPr id="18" name="TextBox 18"/>
          <p:cNvSpPr txBox="true"/>
          <p:nvPr/>
        </p:nvSpPr>
        <p:spPr>
          <a:xfrm flipH="false" flipV="false" rot="0">
            <a:off x="1014754" y="3694659"/>
            <a:ext cx="10479047"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消息类型定位</a:t>
            </a:r>
            <a:endParaRPr lang="en-US" sz="1100"/>
          </a:p>
        </p:txBody>
      </p:sp>
      <p:sp>
        <p:nvSpPr>
          <p:cNvPr id="19" name="AutoShape 19"/>
          <p:cNvSpPr/>
          <p:nvPr/>
        </p:nvSpPr>
        <p:spPr>
          <a:xfrm flipH="false" flipV="false" rot="0">
            <a:off x="1014754" y="3989934"/>
            <a:ext cx="1487909" cy="200025"/>
          </a:xfrm>
          <a:prstGeom prst="roundRect">
            <a:avLst>
              <a:gd fmla="val 50000" name="adj"/>
            </a:avLst>
          </a:prstGeom>
          <a:solidFill>
            <a:srgbClr val="F1F3F5">
              <a:alpha val="80000"/>
            </a:srgbClr>
          </a:solidFill>
          <a:ln>
            <a:headEnd type="none"/>
            <a:tailEnd type="none"/>
          </a:ln>
        </p:spPr>
      </p:sp>
      <p:sp>
        <p:nvSpPr>
          <p:cNvPr id="20" name="TextBox 20"/>
          <p:cNvSpPr txBox="true"/>
          <p:nvPr/>
        </p:nvSpPr>
        <p:spPr>
          <a:xfrm flipH="false" flipV="false" rot="0">
            <a:off x="1071890" y="4008984"/>
            <a:ext cx="1430773"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100000"/>
                  </a:srgbClr>
                </a:solidFill>
                <a:latin typeface="Inter"/>
                <a:ea typeface="Inter"/>
                <a:cs typeface="Inter"/>
              </a:rPr>
              <a:t>IseRequestStreaming</a:t>
            </a:r>
            <a:endParaRPr lang="en-US" sz="1100"/>
          </a:p>
        </p:txBody>
      </p:sp>
      <p:sp>
        <p:nvSpPr>
          <p:cNvPr id="21" name="TextBox 21"/>
          <p:cNvSpPr txBox="true"/>
          <p:nvPr/>
        </p:nvSpPr>
        <p:spPr>
          <a:xfrm flipH="false" flipV="false" rot="0">
            <a:off x="1071890" y="4008984"/>
            <a:ext cx="1042191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0000"/>
                  </a:srgbClr>
                </a:solidFill>
                <a:latin typeface="FZYaYiHei GB18030L2 R"/>
                <a:ea typeface="FZYaYiHei GB18030L2 R"/>
                <a:cs typeface="FZYaYiHei GB18030L2 R"/>
              </a:rPr>
              <a:t>IseRequestStreaming 为流式语音评测请求消息</a:t>
            </a:r>
            <a:endParaRPr lang="en-US" sz="1100"/>
          </a:p>
        </p:txBody>
      </p:sp>
      <p:sp>
        <p:nvSpPr>
          <p:cNvPr id="22" name="AutoShape 22"/>
          <p:cNvSpPr/>
          <p:nvPr/>
        </p:nvSpPr>
        <p:spPr>
          <a:xfrm flipH="false" flipV="false" rot="0">
            <a:off x="457086" y="4561434"/>
            <a:ext cx="11274781" cy="942975"/>
          </a:xfrm>
          <a:prstGeom prst="rect">
            <a:avLst/>
          </a:prstGeom>
          <a:solidFill>
            <a:srgbClr val="E8EBEF">
              <a:alpha val="100000"/>
            </a:srgbClr>
          </a:solidFill>
          <a:ln w="9525">
            <a:solidFill>
              <a:srgbClr val="C5CDD6">
                <a:alpha val="100000"/>
              </a:srgbClr>
            </a:solidFill>
            <a:prstDash val="solid"/>
            <a:headEnd type="none"/>
            <a:tailEnd type="none"/>
          </a:ln>
        </p:spPr>
      </p:sp>
      <p:sp>
        <p:nvSpPr>
          <p:cNvPr id="23" name="AutoShape 23"/>
          <p:cNvSpPr/>
          <p:nvPr/>
        </p:nvSpPr>
        <p:spPr>
          <a:xfrm flipH="false" flipV="false" rot="0">
            <a:off x="457086" y="4561434"/>
            <a:ext cx="9522" cy="942975"/>
          </a:xfrm>
          <a:prstGeom prst="line">
            <a:avLst/>
          </a:prstGeom>
          <a:ln w="28575">
            <a:solidFill>
              <a:srgbClr val="5B8CB8">
                <a:alpha val="100000"/>
              </a:srgbClr>
            </a:solidFill>
            <a:prstDash val="solid"/>
            <a:headEnd type="none"/>
            <a:tailEnd type="none"/>
          </a:ln>
        </p:spPr>
      </p:sp>
      <p:sp>
        <p:nvSpPr>
          <p:cNvPr id="24" name="AutoShape 24"/>
          <p:cNvSpPr/>
          <p:nvPr/>
        </p:nvSpPr>
        <p:spPr>
          <a:xfrm flipH="false" flipV="false" rot="0">
            <a:off x="693068" y="4828134"/>
            <a:ext cx="190452" cy="190500"/>
          </a:xfrm>
          <a:custGeom>
            <a:rect b="b" l="l" r="r" t="t"/>
            <a:pathLst>
              <a:path h="10000" w="9998">
                <a:moveTo>
                  <a:pt x="0" y="0"/>
                </a:moveTo>
                <a:lnTo>
                  <a:pt x="5210" y="0"/>
                </a:lnTo>
                <a:cubicBezTo>
                  <a:pt x="5314" y="0"/>
                  <a:pt x="5410" y="26"/>
                  <a:pt x="5499" y="79"/>
                </a:cubicBezTo>
                <a:cubicBezTo>
                  <a:pt x="5587" y="131"/>
                  <a:pt x="5658" y="203"/>
                  <a:pt x="5710" y="295"/>
                </a:cubicBezTo>
                <a:lnTo>
                  <a:pt x="6110" y="1053"/>
                </a:lnTo>
                <a:lnTo>
                  <a:pt x="9443" y="1053"/>
                </a:lnTo>
                <a:cubicBezTo>
                  <a:pt x="9598" y="1053"/>
                  <a:pt x="9729" y="1103"/>
                  <a:pt x="9837" y="1205"/>
                </a:cubicBezTo>
                <a:cubicBezTo>
                  <a:pt x="9944" y="1307"/>
                  <a:pt x="9998" y="1431"/>
                  <a:pt x="9998" y="1579"/>
                </a:cubicBezTo>
                <a:lnTo>
                  <a:pt x="9998" y="7368"/>
                </a:lnTo>
                <a:cubicBezTo>
                  <a:pt x="9998" y="7515"/>
                  <a:pt x="9944" y="7640"/>
                  <a:pt x="9837" y="7742"/>
                </a:cubicBezTo>
                <a:cubicBezTo>
                  <a:pt x="9729" y="7844"/>
                  <a:pt x="9598" y="7895"/>
                  <a:pt x="9443" y="7895"/>
                </a:cubicBezTo>
                <a:lnTo>
                  <a:pt x="5899" y="7895"/>
                </a:lnTo>
                <a:cubicBezTo>
                  <a:pt x="5795" y="7895"/>
                  <a:pt x="5698" y="7868"/>
                  <a:pt x="5610" y="7816"/>
                </a:cubicBezTo>
                <a:cubicBezTo>
                  <a:pt x="5521" y="7763"/>
                  <a:pt x="5451" y="7691"/>
                  <a:pt x="5399" y="7600"/>
                </a:cubicBezTo>
                <a:lnTo>
                  <a:pt x="4999" y="6842"/>
                </a:lnTo>
                <a:lnTo>
                  <a:pt x="1111" y="6842"/>
                </a:lnTo>
                <a:lnTo>
                  <a:pt x="1111" y="10000"/>
                </a:lnTo>
                <a:lnTo>
                  <a:pt x="0" y="10000"/>
                </a:lnTo>
                <a:lnTo>
                  <a:pt x="0" y="0"/>
                </a:lnTo>
                <a:moveTo>
                  <a:pt x="5421" y="2105"/>
                </a:moveTo>
                <a:lnTo>
                  <a:pt x="4866" y="1053"/>
                </a:lnTo>
                <a:lnTo>
                  <a:pt x="1111" y="1053"/>
                </a:lnTo>
                <a:lnTo>
                  <a:pt x="1111" y="5789"/>
                </a:lnTo>
                <a:lnTo>
                  <a:pt x="5688" y="5789"/>
                </a:lnTo>
                <a:lnTo>
                  <a:pt x="6243" y="6842"/>
                </a:lnTo>
                <a:lnTo>
                  <a:pt x="8887" y="6842"/>
                </a:lnTo>
                <a:lnTo>
                  <a:pt x="8887" y="2105"/>
                </a:lnTo>
              </a:path>
            </a:pathLst>
          </a:custGeom>
          <a:solidFill>
            <a:srgbClr val="5B8CB8">
              <a:alpha val="100000"/>
            </a:srgbClr>
          </a:solidFill>
          <a:ln>
            <a:headEnd type="none"/>
            <a:tailEnd type="none"/>
          </a:ln>
        </p:spPr>
      </p:sp>
      <p:sp>
        <p:nvSpPr>
          <p:cNvPr id="25" name="TextBox 25"/>
          <p:cNvSpPr txBox="true"/>
          <p:nvPr/>
        </p:nvSpPr>
        <p:spPr>
          <a:xfrm flipH="false" flipV="false" rot="0">
            <a:off x="1014754" y="4790034"/>
            <a:ext cx="10479047"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关键字段定义</a:t>
            </a:r>
            <a:endParaRPr lang="en-US" sz="1100"/>
          </a:p>
        </p:txBody>
      </p:sp>
      <p:sp>
        <p:nvSpPr>
          <p:cNvPr id="26" name="AutoShape 26"/>
          <p:cNvSpPr/>
          <p:nvPr/>
        </p:nvSpPr>
        <p:spPr>
          <a:xfrm flipH="false" flipV="false" rot="0">
            <a:off x="1014754" y="5085309"/>
            <a:ext cx="1182441" cy="200025"/>
          </a:xfrm>
          <a:prstGeom prst="roundRect">
            <a:avLst>
              <a:gd fmla="val 50000" name="adj"/>
            </a:avLst>
          </a:prstGeom>
          <a:solidFill>
            <a:srgbClr val="F1F3F5">
              <a:alpha val="80000"/>
            </a:srgbClr>
          </a:solidFill>
          <a:ln>
            <a:headEnd type="none"/>
            <a:tailEnd type="none"/>
          </a:ln>
        </p:spPr>
      </p:sp>
      <p:sp>
        <p:nvSpPr>
          <p:cNvPr id="27" name="TextBox 27"/>
          <p:cNvSpPr txBox="true"/>
          <p:nvPr/>
        </p:nvSpPr>
        <p:spPr>
          <a:xfrm flipH="false" flipV="false" rot="0">
            <a:off x="1071890" y="5104359"/>
            <a:ext cx="1125305"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100000"/>
                  </a:srgbClr>
                </a:solidFill>
                <a:latin typeface="Inter"/>
                <a:ea typeface="Inter"/>
                <a:cs typeface="Inter"/>
              </a:rPr>
              <a:t>bool endFlag = 8</a:t>
            </a:r>
            <a:endParaRPr lang="en-US" sz="1100"/>
          </a:p>
        </p:txBody>
      </p:sp>
      <p:sp>
        <p:nvSpPr>
          <p:cNvPr id="28" name="TextBox 28"/>
          <p:cNvSpPr txBox="true"/>
          <p:nvPr/>
        </p:nvSpPr>
        <p:spPr>
          <a:xfrm flipH="false" flipV="false" rot="0">
            <a:off x="1071890" y="5104359"/>
            <a:ext cx="10421911"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0000"/>
                  </a:srgbClr>
                </a:solidFill>
                <a:latin typeface="FZYaYiHei GB18030L2 R"/>
                <a:ea typeface="FZYaYiHei GB18030L2 R"/>
                <a:cs typeface="FZYaYiHei GB18030L2 R"/>
              </a:rPr>
              <a:t>bool endFlag = 8，注释明确为"音频结束信号"</a:t>
            </a:r>
            <a:endParaRPr lang="en-US" sz="1100"/>
          </a:p>
        </p:txBody>
      </p:sp>
      <p:sp>
        <p:nvSpPr>
          <p:cNvPr id="29" name="AutoShape 29"/>
          <p:cNvSpPr/>
          <p:nvPr/>
        </p:nvSpPr>
        <p:spPr>
          <a:xfrm flipH="false" flipV="false" rot="0">
            <a:off x="457086" y="5656809"/>
            <a:ext cx="11274781" cy="942975"/>
          </a:xfrm>
          <a:prstGeom prst="rect">
            <a:avLst/>
          </a:prstGeom>
          <a:solidFill>
            <a:srgbClr val="E8EBEF">
              <a:alpha val="100000"/>
            </a:srgbClr>
          </a:solidFill>
          <a:ln w="9525">
            <a:solidFill>
              <a:srgbClr val="C5CDD6">
                <a:alpha val="100000"/>
              </a:srgbClr>
            </a:solidFill>
            <a:prstDash val="solid"/>
            <a:headEnd type="none"/>
            <a:tailEnd type="none"/>
          </a:ln>
        </p:spPr>
      </p:sp>
      <p:sp>
        <p:nvSpPr>
          <p:cNvPr id="30" name="AutoShape 30"/>
          <p:cNvSpPr/>
          <p:nvPr/>
        </p:nvSpPr>
        <p:spPr>
          <a:xfrm flipH="false" flipV="false" rot="0">
            <a:off x="457086" y="5656809"/>
            <a:ext cx="9522" cy="942975"/>
          </a:xfrm>
          <a:prstGeom prst="line">
            <a:avLst/>
          </a:prstGeom>
          <a:ln w="28575">
            <a:solidFill>
              <a:srgbClr val="5B8CB8">
                <a:alpha val="100000"/>
              </a:srgbClr>
            </a:solidFill>
            <a:prstDash val="solid"/>
            <a:headEnd type="none"/>
            <a:tailEnd type="none"/>
          </a:ln>
        </p:spPr>
      </p:sp>
      <p:sp>
        <p:nvSpPr>
          <p:cNvPr id="31" name="AutoShape 31"/>
          <p:cNvSpPr/>
          <p:nvPr/>
        </p:nvSpPr>
        <p:spPr>
          <a:xfrm flipH="false" flipV="false" rot="0">
            <a:off x="693068" y="5923509"/>
            <a:ext cx="190452" cy="190500"/>
          </a:xfrm>
          <a:custGeom>
            <a:rect b="b" l="l" r="r" t="t"/>
            <a:pathLst>
              <a:path h="10000" w="9998">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8887" y="1636"/>
                </a:moveTo>
                <a:lnTo>
                  <a:pt x="4999" y="927"/>
                </a:ln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moveTo>
                  <a:pt x="4721" y="5536"/>
                </a:moveTo>
                <a:lnTo>
                  <a:pt x="7476" y="3282"/>
                </a:lnTo>
                <a:lnTo>
                  <a:pt x="8254" y="3927"/>
                </a:lnTo>
                <a:lnTo>
                  <a:pt x="4721" y="6818"/>
                </a:lnTo>
                <a:lnTo>
                  <a:pt x="2366" y="4891"/>
                </a:lnTo>
                <a:lnTo>
                  <a:pt x="3155" y="4245"/>
                </a:lnTo>
              </a:path>
            </a:pathLst>
          </a:custGeom>
          <a:solidFill>
            <a:srgbClr val="5B8CB8">
              <a:alpha val="100000"/>
            </a:srgbClr>
          </a:solidFill>
          <a:ln>
            <a:headEnd type="none"/>
            <a:tailEnd type="none"/>
          </a:ln>
        </p:spPr>
      </p:sp>
      <p:sp>
        <p:nvSpPr>
          <p:cNvPr id="32" name="TextBox 32"/>
          <p:cNvSpPr txBox="true"/>
          <p:nvPr/>
        </p:nvSpPr>
        <p:spPr>
          <a:xfrm flipH="false" flipV="false" rot="0">
            <a:off x="1014754" y="5885409"/>
            <a:ext cx="10479047" cy="190500"/>
          </a:xfrm>
          <a:prstGeom prst="rect">
            <a:avLst/>
          </a:prstGeom>
          <a:ln>
            <a:headEnd type="none"/>
            <a:tailEnd type="none"/>
          </a:ln>
        </p:spPr>
        <p:txBody>
          <a:bodyPr anchor="t" anchorCtr="false" bIns="0" lIns="0" rIns="0" rtlCol="false" tIns="0" vert="horz" wrap="none"/>
          <a:lstStyle/>
          <a:p>
            <a:pPr algn="l">
              <a:defRPr/>
            </a:pPr>
            <a:r>
              <a:rPr b="true" i="false" lang="en-US" strike="noStrike" sz="1300">
                <a:ln/>
                <a:solidFill>
                  <a:srgbClr val="0A1F3D">
                    <a:alpha val="100000"/>
                  </a:srgbClr>
                </a:solidFill>
                <a:latin typeface="Alibaba PuHuiTi 3.0 55 Regular"/>
                <a:ea typeface="Alibaba PuHuiTi 3.0 55 Regular"/>
                <a:cs typeface="Alibaba PuHuiTi 3.0 55 Regular"/>
              </a:rPr>
              <a:t>协议合规性</a:t>
            </a:r>
            <a:endParaRPr lang="en-US" sz="1100"/>
          </a:p>
        </p:txBody>
      </p:sp>
      <p:sp>
        <p:nvSpPr>
          <p:cNvPr id="33" name="AutoShape 33"/>
          <p:cNvSpPr/>
          <p:nvPr/>
        </p:nvSpPr>
        <p:spPr>
          <a:xfrm flipH="false" flipV="false" rot="0">
            <a:off x="4911142" y="6180684"/>
            <a:ext cx="360520" cy="200025"/>
          </a:xfrm>
          <a:prstGeom prst="roundRect">
            <a:avLst>
              <a:gd fmla="val 50000" name="adj"/>
            </a:avLst>
          </a:prstGeom>
          <a:solidFill>
            <a:srgbClr val="F1F3F5">
              <a:alpha val="80000"/>
            </a:srgbClr>
          </a:solidFill>
          <a:ln>
            <a:headEnd type="none"/>
            <a:tailEnd type="none"/>
          </a:ln>
        </p:spPr>
      </p:sp>
      <p:sp>
        <p:nvSpPr>
          <p:cNvPr id="34" name="TextBox 34"/>
          <p:cNvSpPr txBox="true"/>
          <p:nvPr/>
        </p:nvSpPr>
        <p:spPr>
          <a:xfrm flipH="false" flipV="false" rot="0">
            <a:off x="4968278" y="6199734"/>
            <a:ext cx="303385"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100000"/>
                  </a:srgbClr>
                </a:solidFill>
                <a:latin typeface="Inter"/>
                <a:ea typeface="Inter"/>
                <a:cs typeface="Inter"/>
              </a:rPr>
              <a:t>true</a:t>
            </a:r>
            <a:endParaRPr lang="en-US" sz="1100"/>
          </a:p>
        </p:txBody>
      </p:sp>
      <p:sp>
        <p:nvSpPr>
          <p:cNvPr id="35" name="TextBox 35"/>
          <p:cNvSpPr txBox="true"/>
          <p:nvPr/>
        </p:nvSpPr>
        <p:spPr>
          <a:xfrm flipH="false" flipV="false" rot="0">
            <a:off x="1014754" y="6199734"/>
            <a:ext cx="10479047" cy="161925"/>
          </a:xfrm>
          <a:prstGeom prst="rect">
            <a:avLst/>
          </a:prstGeom>
          <a:ln>
            <a:headEnd type="none"/>
            <a:tailEnd type="none"/>
          </a:ln>
        </p:spPr>
        <p:txBody>
          <a:bodyPr anchor="t" anchorCtr="false" bIns="0" lIns="0" rIns="0" rtlCol="false" tIns="0" vert="horz" wrap="none"/>
          <a:lstStyle/>
          <a:p>
            <a:pPr algn="l">
              <a:defRPr/>
            </a:pPr>
            <a:r>
              <a:rPr b="false" i="false" lang="en-US" strike="noStrike" sz="1100">
                <a:ln/>
                <a:solidFill>
                  <a:srgbClr val="0A1F3D">
                    <a:alpha val="80000"/>
                  </a:srgbClr>
                </a:solidFill>
                <a:latin typeface="FZYaYiHei GB18030L2 R"/>
                <a:ea typeface="FZYaYiHei GB18030L2 R"/>
                <a:cs typeface="FZYaYiHei GB18030L2 R"/>
              </a:rPr>
              <a:t>该字段为</a:t>
            </a:r>
            <a:r>
              <a:rPr b="true" i="false" strike="noStrike" sz="1100">
                <a:ln/>
                <a:solidFill>
                  <a:srgbClr val="0A1F3D">
                    <a:alpha val="80000"/>
                  </a:srgbClr>
                </a:solidFill>
                <a:latin typeface="FZYaYiHei GB18030L2 R"/>
                <a:ea typeface="FZYaYiHei GB18030L2 R"/>
                <a:cs typeface="FZYaYiHei GB18030L2 R"/>
              </a:rPr>
              <a:t>必传字段</a:t>
            </a:r>
            <a:r>
              <a:rPr b="false" i="false" strike="noStrike" sz="1100">
                <a:ln/>
                <a:solidFill>
                  <a:srgbClr val="0A1F3D">
                    <a:alpha val="80000"/>
                  </a:srgbClr>
                </a:solidFill>
                <a:latin typeface="FZYaYiHei GB18030L2 R"/>
                <a:ea typeface="FZYaYiHei GB18030L2 R"/>
                <a:cs typeface="FZYaYiHei GB18030L2 R"/>
              </a:rPr>
              <a:t>，客户端必须在最后一个音频包显式设置为 true</a:t>
            </a:r>
            <a:endParaRPr lang="en-US" sz="11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terms:modified xsi:type="dcterms:W3CDTF">2011-08-01T06:04:30Z</dcterms:modified>
  <cp:revision>1</cp:revision>
</cp:coreProperties>
</file>